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259" r:id="rId3"/>
    <p:sldId id="260" r:id="rId4"/>
    <p:sldId id="314" r:id="rId5"/>
    <p:sldId id="269" r:id="rId6"/>
    <p:sldId id="313" r:id="rId7"/>
    <p:sldId id="315" r:id="rId8"/>
    <p:sldId id="316" r:id="rId9"/>
    <p:sldId id="318" r:id="rId10"/>
    <p:sldId id="258" r:id="rId11"/>
    <p:sldId id="320" r:id="rId12"/>
    <p:sldId id="321" r:id="rId13"/>
    <p:sldId id="322" r:id="rId14"/>
  </p:sldIdLst>
  <p:sldSz cx="9144000" cy="5143500" type="screen16x9"/>
  <p:notesSz cx="6858000" cy="9144000"/>
  <p:embeddedFontLst>
    <p:embeddedFont>
      <p:font typeface="Anaheim" panose="02010600030101010101" charset="0"/>
      <p:regular r:id="rId16"/>
    </p:embeddedFont>
    <p:embeddedFont>
      <p:font typeface="Fira Sans Extra Condensed Medium" panose="02010600030101010101" charset="0"/>
      <p:regular r:id="rId17"/>
      <p:bold r:id="rId18"/>
      <p:italic r:id="rId19"/>
      <p:boldItalic r:id="rId20"/>
    </p:embeddedFont>
    <p:embeddedFont>
      <p:font typeface="Mulish" panose="02010600030101010101" charset="0"/>
      <p:regular r:id="rId21"/>
      <p:bold r:id="rId22"/>
      <p:italic r:id="rId23"/>
      <p:boldItalic r:id="rId24"/>
    </p:embeddedFont>
    <p:embeddedFont>
      <p:font typeface="Nunito Light" pitchFamily="2" charset="0"/>
      <p:regular r:id="rId25"/>
      <p:italic r:id="rId26"/>
    </p:embeddedFont>
    <p:embeddedFont>
      <p:font typeface="Poppins SemiBold" panose="000007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D10E0C-553F-4853-B635-747E563BA755}">
  <a:tblStyle styleId="{08D10E0C-553F-4853-B635-747E563BA7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139" autoAdjust="0"/>
  </p:normalViewPr>
  <p:slideViewPr>
    <p:cSldViewPr snapToGrid="0">
      <p:cViewPr varScale="1">
        <p:scale>
          <a:sx n="85" d="100"/>
          <a:sy n="85" d="100"/>
        </p:scale>
        <p:origin x="7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will talk about a data analytics project from Kaggle. This is a playground competition. In this task, we will predict a probability for the target variable. Submissions are evaluated on area under the ROC curve between the predicted probability and the observed target.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LightGBM</a:t>
            </a:r>
            <a:r>
              <a:rPr lang="en-US" dirty="0"/>
              <a:t> </a:t>
            </a:r>
            <a:r>
              <a:rPr lang="en-US" b="0" i="0" dirty="0">
                <a:solidFill>
                  <a:srgbClr val="374151"/>
                </a:solidFill>
                <a:effectLst/>
                <a:latin typeface="Mulish" panose="02010600030101010101" charset="0"/>
              </a:rPr>
              <a:t>making it useful for handling large datasets with high-dimensional features. It is designed to be efficient and scalable.</a:t>
            </a:r>
          </a:p>
          <a:p>
            <a:pPr marL="0" lvl="0" indent="0" algn="l" rtl="0">
              <a:spcBef>
                <a:spcPts val="0"/>
              </a:spcBef>
              <a:spcAft>
                <a:spcPts val="0"/>
              </a:spcAft>
              <a:buNone/>
            </a:pPr>
            <a:r>
              <a:rPr lang="en-US" dirty="0"/>
              <a:t>binary classification problems where the goal is to predict a binary outcome, such as yes/no or true/false. It is a simple and efficient algorithm that can handle a large number of features and is easy to interpret.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Mulish" panose="02010600030101010101" charset="0"/>
              </a:rPr>
              <a:t>Machine learning models can only work with numerical values. For this reason, it is necessary to </a:t>
            </a:r>
            <a:r>
              <a:rPr lang="en-US" b="0" i="0" dirty="0">
                <a:solidFill>
                  <a:srgbClr val="040C28"/>
                </a:solidFill>
                <a:effectLst/>
                <a:latin typeface="Mulish" panose="02010600030101010101" charset="0"/>
              </a:rPr>
              <a:t>transform the categorical values of the relevant features into numerical numbers. In general, one-hot encoding is preferred when the number of categories is small and the categories are equally important, while target encoding is preferred when there are many categories or few observations per category, or when the categories have significantly different target variable values. Looking at an example. </a:t>
            </a:r>
            <a:r>
              <a:rPr lang="en-US" b="0" i="0" dirty="0" err="1">
                <a:solidFill>
                  <a:srgbClr val="040C28"/>
                </a:solidFill>
                <a:effectLst/>
                <a:latin typeface="Mulish" panose="02010600030101010101" charset="0"/>
              </a:rPr>
              <a:t>Prviate</a:t>
            </a:r>
            <a:r>
              <a:rPr lang="en-US" b="0" i="0" dirty="0">
                <a:solidFill>
                  <a:srgbClr val="040C28"/>
                </a:solidFill>
                <a:effectLst/>
                <a:latin typeface="Mulish" panose="02010600030101010101" charset="0"/>
              </a:rPr>
              <a:t>. Target encoding involves replacing each category of a </a:t>
            </a:r>
            <a:r>
              <a:rPr lang="en-US" b="0" i="0" dirty="0" err="1">
                <a:solidFill>
                  <a:srgbClr val="040C28"/>
                </a:solidFill>
                <a:effectLst/>
                <a:latin typeface="Mulish" panose="02010600030101010101" charset="0"/>
              </a:rPr>
              <a:t>catergorical</a:t>
            </a:r>
            <a:r>
              <a:rPr lang="en-US" b="0" i="0" dirty="0">
                <a:solidFill>
                  <a:srgbClr val="040C28"/>
                </a:solidFill>
                <a:effectLst/>
                <a:latin typeface="Mulish" panose="02010600030101010101" charset="0"/>
              </a:rPr>
              <a:t> variable with the mean of the target variable for the category.</a:t>
            </a:r>
            <a:endParaRPr dirty="0"/>
          </a:p>
        </p:txBody>
      </p:sp>
    </p:spTree>
    <p:extLst>
      <p:ext uri="{BB962C8B-B14F-4D97-AF65-F5344CB8AC3E}">
        <p14:creationId xmlns:p14="http://schemas.microsoft.com/office/powerpoint/2010/main" val="300358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777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Mulish" panose="02010600030101010101" charset="0"/>
              </a:rPr>
              <a:t>The submission work on Kaggle is disabled. But if made with the private score, may have a rank of 788.</a:t>
            </a:r>
            <a:endParaRPr dirty="0"/>
          </a:p>
        </p:txBody>
      </p:sp>
    </p:spTree>
    <p:extLst>
      <p:ext uri="{BB962C8B-B14F-4D97-AF65-F5344CB8AC3E}">
        <p14:creationId xmlns:p14="http://schemas.microsoft.com/office/powerpoint/2010/main" val="247504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i="0" dirty="0">
                <a:solidFill>
                  <a:srgbClr val="595959"/>
                </a:solidFill>
                <a:latin typeface="Anaheim"/>
                <a:ea typeface="Anaheim"/>
                <a:cs typeface="Anaheim"/>
                <a:sym typeface="Anaheim"/>
              </a:rPr>
              <a:t>My presentation will be in 4 parts. 1</a:t>
            </a:r>
            <a:r>
              <a:rPr lang="en-US" sz="1200" i="0" baseline="30000" dirty="0">
                <a:solidFill>
                  <a:srgbClr val="595959"/>
                </a:solidFill>
                <a:latin typeface="Anaheim"/>
                <a:ea typeface="Anaheim"/>
                <a:cs typeface="Anaheim"/>
                <a:sym typeface="Anaheim"/>
              </a:rPr>
              <a:t>st</a:t>
            </a:r>
            <a:r>
              <a:rPr lang="en-US" sz="1200" i="0" dirty="0">
                <a:solidFill>
                  <a:srgbClr val="595959"/>
                </a:solidFill>
                <a:latin typeface="Anaheim"/>
                <a:ea typeface="Anaheim"/>
                <a:cs typeface="Anaheim"/>
                <a:sym typeface="Anaheim"/>
              </a:rPr>
              <a:t> I’m talking about the background about this competition and data. </a:t>
            </a:r>
            <a:r>
              <a:rPr lang="en-US" altLang="zh-CN" sz="1200" i="0" dirty="0">
                <a:solidFill>
                  <a:srgbClr val="595959"/>
                </a:solidFill>
                <a:latin typeface="Anaheim"/>
                <a:ea typeface="Anaheim"/>
                <a:cs typeface="Anaheim"/>
                <a:sym typeface="Anaheim"/>
              </a:rPr>
              <a:t>Then I’m going to share my data </a:t>
            </a:r>
            <a:r>
              <a:rPr lang="en-US" sz="1200" i="0" dirty="0">
                <a:solidFill>
                  <a:srgbClr val="595959"/>
                </a:solidFill>
                <a:latin typeface="Anaheim"/>
                <a:ea typeface="Anaheim"/>
                <a:cs typeface="Anaheim"/>
                <a:sym typeface="Anaheim"/>
              </a:rPr>
              <a:t>exploratory analysis.</a:t>
            </a:r>
          </a:p>
          <a:p>
            <a:pPr marL="0" lvl="0" indent="0" algn="l" rtl="0">
              <a:spcBef>
                <a:spcPts val="0"/>
              </a:spcBef>
              <a:spcAft>
                <a:spcPts val="0"/>
              </a:spcAft>
              <a:buClr>
                <a:schemeClr val="dk1"/>
              </a:buClr>
              <a:buSzPts val="1100"/>
              <a:buFont typeface="Arial"/>
              <a:buNone/>
            </a:pPr>
            <a:r>
              <a:rPr lang="en-US" sz="1200" i="0" dirty="0">
                <a:solidFill>
                  <a:srgbClr val="595959"/>
                </a:solidFill>
                <a:latin typeface="Anaheim"/>
                <a:ea typeface="Anaheim"/>
                <a:cs typeface="Anaheim"/>
                <a:sym typeface="Anaheim"/>
              </a:rPr>
              <a:t>Next step it is applying machine learning model and using the encoding strategies. Last, there will be a summary about the what I got from this competition.</a:t>
            </a:r>
            <a:endParaRPr i="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Kaggle is the company hosting this competition. If you win the competition, the prize is Kaggle Swag, which is the stuff gifted from Kaggle like </a:t>
            </a:r>
            <a:r>
              <a:rPr lang="en-US" altLang="zh-CN" dirty="0" err="1"/>
              <a:t>tshirt</a:t>
            </a:r>
            <a:r>
              <a:rPr lang="en-US" altLang="zh-CN" dirty="0"/>
              <a:t>, water bottle, pens. Thru this challenge, everyone has the opportunity to try different encoding schemes for different algorithms to compare how they perform.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let’s look at the data. In the train data </a:t>
            </a:r>
            <a:r>
              <a:rPr lang="en-US" dirty="0" err="1"/>
              <a:t>therea</a:t>
            </a:r>
            <a:r>
              <a:rPr lang="en-US" dirty="0"/>
              <a:t> are 300 </a:t>
            </a:r>
            <a:r>
              <a:rPr lang="en-US" altLang="zh-CN" dirty="0"/>
              <a:t>thousand rows. 25 columns. In test data, same number of columns and 200 thousand rows. </a:t>
            </a:r>
          </a:p>
          <a:p>
            <a:pPr marL="0" lvl="0" indent="0" algn="l" rtl="0">
              <a:spcBef>
                <a:spcPts val="0"/>
              </a:spcBef>
              <a:spcAft>
                <a:spcPts val="0"/>
              </a:spcAft>
              <a:buNone/>
            </a:pPr>
            <a:r>
              <a:rPr lang="en-US" altLang="zh-CN" dirty="0"/>
              <a:t>This is the picture of the head of train data. Datatype. </a:t>
            </a:r>
            <a:r>
              <a:rPr lang="en-US" altLang="zh-CN" dirty="0" err="1"/>
              <a:t>Isnull</a:t>
            </a:r>
            <a:r>
              <a:rPr lang="en-US" altLang="zh-CN" dirty="0"/>
              <a:t>. No missing value. Then using describe to pull out ….. Count is 300 000. unique entry for each column is this row. Top count entry and its frequency of each column. By using a for loop, to looking thru what are the unique entries for each column. Then I got bin nom. Ord. </a:t>
            </a:r>
            <a:endParaRPr lang="en-US" dirty="0"/>
          </a:p>
          <a:p>
            <a:pPr marL="0" lvl="0" indent="0" algn="l" rtl="0">
              <a:spcBef>
                <a:spcPts val="0"/>
              </a:spcBef>
              <a:spcAft>
                <a:spcPts val="0"/>
              </a:spcAft>
              <a:buNone/>
            </a:pPr>
            <a:r>
              <a:rPr lang="en-US" dirty="0"/>
              <a:t>Id. Automatic system generated.  </a:t>
            </a:r>
            <a:r>
              <a:rPr lang="en-US" b="0" i="0" dirty="0">
                <a:effectLst/>
                <a:latin typeface="Mulish" panose="02010600030101010101" charset="0"/>
              </a:rPr>
              <a:t>23 categorical columns. </a:t>
            </a:r>
            <a:endParaRPr lang="en-US" dirty="0"/>
          </a:p>
          <a:p>
            <a:pPr marL="0" lvl="0" indent="0" algn="l" rtl="0">
              <a:spcBef>
                <a:spcPts val="0"/>
              </a:spcBef>
              <a:spcAft>
                <a:spcPts val="0"/>
              </a:spcAft>
              <a:buNone/>
            </a:pPr>
            <a:r>
              <a:rPr lang="en-US" dirty="0"/>
              <a:t>bin 0-4：binary features (e.g.: 0/1, true/false, y/n)</a:t>
            </a:r>
          </a:p>
          <a:p>
            <a:pPr marL="0" lvl="0" indent="0" algn="l" rtl="0">
              <a:spcBef>
                <a:spcPts val="0"/>
              </a:spcBef>
              <a:spcAft>
                <a:spcPts val="0"/>
              </a:spcAft>
              <a:buNone/>
            </a:pPr>
            <a:r>
              <a:rPr lang="en-US" dirty="0"/>
              <a:t>Nom descriptive : low- 0-4 and high-5-9 cardinality nominal features (e.g.: color, shape, animal, instrument, country...)</a:t>
            </a:r>
          </a:p>
          <a:p>
            <a:pPr marL="0" lvl="0" indent="0" algn="l" rtl="0">
              <a:spcBef>
                <a:spcPts val="0"/>
              </a:spcBef>
              <a:spcAft>
                <a:spcPts val="0"/>
              </a:spcAft>
              <a:buNone/>
            </a:pPr>
            <a:r>
              <a:rPr lang="en-US" dirty="0" err="1"/>
              <a:t>ord</a:t>
            </a:r>
            <a:r>
              <a:rPr lang="en-US" dirty="0"/>
              <a:t> with a natural order : low- 0-4 and high-5 cardinality ordinal features (e.g.: skill level rank, heat temperature level...)</a:t>
            </a:r>
          </a:p>
          <a:p>
            <a:pPr marL="0" lvl="0" indent="0" algn="l" rtl="0">
              <a:spcBef>
                <a:spcPts val="0"/>
              </a:spcBef>
              <a:spcAft>
                <a:spcPts val="0"/>
              </a:spcAft>
              <a:buNone/>
            </a:pPr>
            <a:r>
              <a:rPr lang="en-US" dirty="0"/>
              <a:t>day month : cyclical features</a:t>
            </a:r>
          </a:p>
          <a:p>
            <a:pPr marL="0" lvl="0" indent="0" algn="l" rtl="0">
              <a:spcBef>
                <a:spcPts val="0"/>
              </a:spcBef>
              <a:spcAft>
                <a:spcPts val="0"/>
              </a:spcAft>
              <a:buNone/>
            </a:pPr>
            <a:r>
              <a:rPr lang="en-US" dirty="0"/>
              <a:t>target: 0/1 target distribution are balanced at 70% of 0 -30% of 1.</a:t>
            </a:r>
          </a:p>
        </p:txBody>
      </p:sp>
    </p:spTree>
    <p:extLst>
      <p:ext uri="{BB962C8B-B14F-4D97-AF65-F5344CB8AC3E}">
        <p14:creationId xmlns:p14="http://schemas.microsoft.com/office/powerpoint/2010/main" val="350510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step, I’m going to understand dataset better using graph or by looking at the target ratio. Is it able to find a pattern especially for the ordinal features between the target? Trying to find something new that are not directly showed from the data frame on the previous slides.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000000"/>
                </a:solidFill>
                <a:effectLst/>
                <a:latin typeface="Mulish" panose="02010600030101010101" charset="0"/>
              </a:rPr>
              <a:t>Plot some histogram. By doing this, it’s easily to look at what’s the distribution of each column. Example, for bin_0, there are 0 and 1. In bin_3, T or F are very close with T. Here are the nominal features distribution. Black line is the target Ratio for each value; NOM_0 - Red (~35%) value highest ; NOM_1 - Triangle(~36%); NOM_2 - Hamster(~36%); NOM_3 - India(~36%) ; NOM_4 - Theremin(~36%). What we can see is </a:t>
            </a:r>
            <a:r>
              <a:rPr lang="en-US" dirty="0"/>
              <a:t>with lowest frequency on the nominal category’s. there are highest % of target 1 ratio; </a:t>
            </a:r>
            <a:r>
              <a:rPr lang="fr-FR" dirty="0"/>
              <a:t>nom_5 to 9 not </a:t>
            </a:r>
            <a:r>
              <a:rPr lang="fr-FR" dirty="0" err="1"/>
              <a:t>listed</a:t>
            </a:r>
            <a:r>
              <a:rPr lang="fr-FR" dirty="0"/>
              <a:t> </a:t>
            </a:r>
            <a:r>
              <a:rPr lang="en-US" dirty="0"/>
              <a:t>have a huge cardinality.</a:t>
            </a:r>
            <a:endParaRPr lang="fr-FR" dirty="0"/>
          </a:p>
        </p:txBody>
      </p:sp>
    </p:spTree>
    <p:extLst>
      <p:ext uri="{BB962C8B-B14F-4D97-AF65-F5344CB8AC3E}">
        <p14:creationId xmlns:p14="http://schemas.microsoft.com/office/powerpoint/2010/main" val="417809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effectLst/>
                <a:latin typeface="Mulish" panose="02010600030101010101" charset="0"/>
              </a:rPr>
              <a:t>Ordinal distribution listed we can see a upward line of target 1 ratio for each column, which means there’s positive relation when you have a higher rank value, the more probability is for target 1. ord_5 has quite a lot of unique values; a high cardinality. Enlarge picture of ord_5, Entry of ‘od’ has the highest frequency.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effectLst/>
              <a:latin typeface="Mulish" panose="02010600030101010101" charset="0"/>
            </a:endParaRPr>
          </a:p>
          <a:p>
            <a:pPr marL="158750" indent="0" algn="l">
              <a:buNone/>
            </a:pPr>
            <a:endParaRPr dirty="0"/>
          </a:p>
        </p:txBody>
      </p:sp>
    </p:spTree>
    <p:extLst>
      <p:ext uri="{BB962C8B-B14F-4D97-AF65-F5344CB8AC3E}">
        <p14:creationId xmlns:p14="http://schemas.microsoft.com/office/powerpoint/2010/main" val="397988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dirty="0"/>
              <a:t>Day 6 and month 6 with lowest frequency recorded in dataset.</a:t>
            </a:r>
            <a:endParaRPr dirty="0"/>
          </a:p>
        </p:txBody>
      </p:sp>
    </p:spTree>
    <p:extLst>
      <p:ext uri="{BB962C8B-B14F-4D97-AF65-F5344CB8AC3E}">
        <p14:creationId xmlns:p14="http://schemas.microsoft.com/office/powerpoint/2010/main" val="40045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try to chose machine learning algorithms and by using the Roc curve to evaluate which one is better. </a:t>
            </a:r>
            <a:endParaRPr dirty="0"/>
          </a:p>
        </p:txBody>
      </p:sp>
    </p:spTree>
    <p:extLst>
      <p:ext uri="{BB962C8B-B14F-4D97-AF65-F5344CB8AC3E}">
        <p14:creationId xmlns:p14="http://schemas.microsoft.com/office/powerpoint/2010/main" val="121805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984138" y="1365713"/>
            <a:ext cx="5175600" cy="16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700"/>
              <a:buNone/>
              <a:defRPr sz="10000"/>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
        <p:nvSpPr>
          <p:cNvPr id="52" name="Google Shape;52;p9"/>
          <p:cNvSpPr txBox="1">
            <a:spLocks noGrp="1"/>
          </p:cNvSpPr>
          <p:nvPr>
            <p:ph type="subTitle" idx="1"/>
          </p:nvPr>
        </p:nvSpPr>
        <p:spPr>
          <a:xfrm>
            <a:off x="1985788" y="2976788"/>
            <a:ext cx="51723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53" name="Google Shape;53;p9"/>
          <p:cNvCxnSpPr/>
          <p:nvPr/>
        </p:nvCxnSpPr>
        <p:spPr>
          <a:xfrm>
            <a:off x="356550"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54" name="Google Shape;54;p9"/>
          <p:cNvCxnSpPr/>
          <p:nvPr/>
        </p:nvCxnSpPr>
        <p:spPr>
          <a:xfrm rot="10800000">
            <a:off x="8787313"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 name="Google Shape;66;p13"/>
          <p:cNvSpPr txBox="1">
            <a:spLocks noGrp="1"/>
          </p:cNvSpPr>
          <p:nvPr>
            <p:ph type="ctrTitle" idx="2"/>
          </p:nvPr>
        </p:nvSpPr>
        <p:spPr>
          <a:xfrm>
            <a:off x="1997725" y="1395526"/>
            <a:ext cx="2432400" cy="50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67" name="Google Shape;67;p13"/>
          <p:cNvSpPr txBox="1">
            <a:spLocks noGrp="1"/>
          </p:cNvSpPr>
          <p:nvPr>
            <p:ph type="subTitle" idx="1"/>
          </p:nvPr>
        </p:nvSpPr>
        <p:spPr>
          <a:xfrm>
            <a:off x="1997725" y="1924963"/>
            <a:ext cx="2431500" cy="6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8" name="Google Shape;68;p13"/>
          <p:cNvSpPr txBox="1">
            <a:spLocks noGrp="1"/>
          </p:cNvSpPr>
          <p:nvPr>
            <p:ph type="title" idx="3" hasCustomPrompt="1"/>
          </p:nvPr>
        </p:nvSpPr>
        <p:spPr>
          <a:xfrm>
            <a:off x="925750" y="1466600"/>
            <a:ext cx="868800" cy="101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3"/>
          <p:cNvSpPr txBox="1">
            <a:spLocks noGrp="1"/>
          </p:cNvSpPr>
          <p:nvPr>
            <p:ph type="ctrTitle" idx="4"/>
          </p:nvPr>
        </p:nvSpPr>
        <p:spPr>
          <a:xfrm>
            <a:off x="5857838" y="1401132"/>
            <a:ext cx="2432400" cy="50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70" name="Google Shape;70;p13"/>
          <p:cNvSpPr txBox="1">
            <a:spLocks noGrp="1"/>
          </p:cNvSpPr>
          <p:nvPr>
            <p:ph type="subTitle" idx="5"/>
          </p:nvPr>
        </p:nvSpPr>
        <p:spPr>
          <a:xfrm>
            <a:off x="5857838" y="1927290"/>
            <a:ext cx="2432400" cy="6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1" name="Google Shape;71;p13"/>
          <p:cNvSpPr txBox="1">
            <a:spLocks noGrp="1"/>
          </p:cNvSpPr>
          <p:nvPr>
            <p:ph type="title" idx="6" hasCustomPrompt="1"/>
          </p:nvPr>
        </p:nvSpPr>
        <p:spPr>
          <a:xfrm>
            <a:off x="4785360" y="1459940"/>
            <a:ext cx="868800" cy="101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3"/>
          <p:cNvSpPr txBox="1">
            <a:spLocks noGrp="1"/>
          </p:cNvSpPr>
          <p:nvPr>
            <p:ph type="ctrTitle" idx="7"/>
          </p:nvPr>
        </p:nvSpPr>
        <p:spPr>
          <a:xfrm>
            <a:off x="1997714" y="3080743"/>
            <a:ext cx="2432400" cy="506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73" name="Google Shape;73;p13"/>
          <p:cNvSpPr txBox="1">
            <a:spLocks noGrp="1"/>
          </p:cNvSpPr>
          <p:nvPr>
            <p:ph type="subTitle" idx="8"/>
          </p:nvPr>
        </p:nvSpPr>
        <p:spPr>
          <a:xfrm>
            <a:off x="1997714" y="3609803"/>
            <a:ext cx="2432400" cy="6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4" name="Google Shape;74;p13"/>
          <p:cNvSpPr txBox="1">
            <a:spLocks noGrp="1"/>
          </p:cNvSpPr>
          <p:nvPr>
            <p:ph type="title" idx="9" hasCustomPrompt="1"/>
          </p:nvPr>
        </p:nvSpPr>
        <p:spPr>
          <a:xfrm>
            <a:off x="925739" y="3148768"/>
            <a:ext cx="868800" cy="101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a:spLocks noGrp="1"/>
          </p:cNvSpPr>
          <p:nvPr>
            <p:ph type="ctrTitle" idx="13"/>
          </p:nvPr>
        </p:nvSpPr>
        <p:spPr>
          <a:xfrm>
            <a:off x="5857850" y="3079500"/>
            <a:ext cx="2432400" cy="50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76" name="Google Shape;76;p13"/>
          <p:cNvSpPr txBox="1">
            <a:spLocks noGrp="1"/>
          </p:cNvSpPr>
          <p:nvPr>
            <p:ph type="subTitle" idx="14"/>
          </p:nvPr>
        </p:nvSpPr>
        <p:spPr>
          <a:xfrm>
            <a:off x="5857851" y="3609786"/>
            <a:ext cx="2432400" cy="6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7" name="Google Shape;77;p13"/>
          <p:cNvSpPr txBox="1">
            <a:spLocks noGrp="1"/>
          </p:cNvSpPr>
          <p:nvPr>
            <p:ph type="title" idx="15" hasCustomPrompt="1"/>
          </p:nvPr>
        </p:nvSpPr>
        <p:spPr>
          <a:xfrm>
            <a:off x="4785045" y="3148775"/>
            <a:ext cx="869400" cy="101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78" name="Google Shape;78;p13"/>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79" name="Google Shape;79;p13"/>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62" r:id="rId8"/>
    <p:sldLayoutId id="2147483663" r:id="rId9"/>
    <p:sldLayoutId id="2147483671"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200" dirty="0"/>
              <a:t>Categorical Feature Encoding Challenge</a:t>
            </a:r>
            <a:endParaRPr dirty="0"/>
          </a:p>
        </p:txBody>
      </p:sp>
      <p:sp>
        <p:nvSpPr>
          <p:cNvPr id="258" name="Google Shape;258;p39"/>
          <p:cNvSpPr txBox="1">
            <a:spLocks noGrp="1"/>
          </p:cNvSpPr>
          <p:nvPr>
            <p:ph type="subTitle" idx="1"/>
          </p:nvPr>
        </p:nvSpPr>
        <p:spPr>
          <a:xfrm>
            <a:off x="793997" y="3710842"/>
            <a:ext cx="3050979"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Binary classification, with every feature a categorical</a:t>
            </a:r>
          </a:p>
          <a:p>
            <a:pPr marL="0" lvl="0" indent="0" algn="l" rtl="0">
              <a:spcBef>
                <a:spcPts val="0"/>
              </a:spcBef>
              <a:spcAft>
                <a:spcPts val="0"/>
              </a:spcAft>
              <a:buNone/>
            </a:pPr>
            <a:r>
              <a:rPr lang="en-US" dirty="0"/>
              <a:t>evaluated on area under the ROC curve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a:cxnSpLocks/>
          </p:cNvCxnSpPr>
          <p:nvPr/>
        </p:nvCxnSpPr>
        <p:spPr>
          <a:xfrm>
            <a:off x="5002863" y="977875"/>
            <a:ext cx="4134337"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4789358" y="1375497"/>
            <a:ext cx="3940448" cy="3228503"/>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15" name="Google Shape;430;p41">
            <a:extLst>
              <a:ext uri="{FF2B5EF4-FFF2-40B4-BE49-F238E27FC236}">
                <a16:creationId xmlns:a16="http://schemas.microsoft.com/office/drawing/2014/main" id="{95C8A5CE-266F-477A-FC0C-12F5649A2BD4}"/>
              </a:ext>
            </a:extLst>
          </p:cNvPr>
          <p:cNvSpPr txBox="1">
            <a:spLocks noGrp="1"/>
          </p:cNvSpPr>
          <p:nvPr>
            <p:ph type="subTitle" idx="1"/>
          </p:nvPr>
        </p:nvSpPr>
        <p:spPr>
          <a:xfrm>
            <a:off x="419380" y="819007"/>
            <a:ext cx="5172300" cy="5019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LightGBM</a:t>
            </a:r>
          </a:p>
          <a:p>
            <a:pPr marL="0" lvl="0" indent="0" algn="l" rtl="0">
              <a:spcBef>
                <a:spcPts val="0"/>
              </a:spcBef>
              <a:spcAft>
                <a:spcPts val="0"/>
              </a:spcAft>
              <a:buNone/>
            </a:pPr>
            <a:endParaRPr sz="2000" b="1" dirty="0"/>
          </a:p>
        </p:txBody>
      </p:sp>
      <p:sp>
        <p:nvSpPr>
          <p:cNvPr id="17" name="Google Shape;430;p41">
            <a:extLst>
              <a:ext uri="{FF2B5EF4-FFF2-40B4-BE49-F238E27FC236}">
                <a16:creationId xmlns:a16="http://schemas.microsoft.com/office/drawing/2014/main" id="{E3D14C91-9AED-D89C-58AB-11FBA3A9B98D}"/>
              </a:ext>
            </a:extLst>
          </p:cNvPr>
          <p:cNvSpPr txBox="1">
            <a:spLocks/>
          </p:cNvSpPr>
          <p:nvPr/>
        </p:nvSpPr>
        <p:spPr>
          <a:xfrm>
            <a:off x="4444780" y="817799"/>
            <a:ext cx="5172300" cy="80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2000" b="1" dirty="0"/>
              <a:t>Logistic Regression</a:t>
            </a:r>
          </a:p>
        </p:txBody>
      </p:sp>
      <p:sp>
        <p:nvSpPr>
          <p:cNvPr id="23" name="Google Shape;430;p41">
            <a:extLst>
              <a:ext uri="{FF2B5EF4-FFF2-40B4-BE49-F238E27FC236}">
                <a16:creationId xmlns:a16="http://schemas.microsoft.com/office/drawing/2014/main" id="{5232C9CB-852B-2FC0-33F3-61FA5B700F9B}"/>
              </a:ext>
            </a:extLst>
          </p:cNvPr>
          <p:cNvSpPr txBox="1">
            <a:spLocks/>
          </p:cNvSpPr>
          <p:nvPr/>
        </p:nvSpPr>
        <p:spPr>
          <a:xfrm>
            <a:off x="597673" y="1316913"/>
            <a:ext cx="3847107" cy="2505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lgn="l">
              <a:buFont typeface="Arial" panose="020B0604020202020204" pitchFamily="34" charset="0"/>
              <a:buChar char="•"/>
            </a:pPr>
            <a:r>
              <a:rPr lang="en-US" sz="1600" dirty="0" err="1"/>
              <a:t>LightGBM</a:t>
            </a:r>
            <a:r>
              <a:rPr lang="en-US" sz="1600" dirty="0"/>
              <a:t> is a histogram-based algorithm that performs bucketing of values</a:t>
            </a:r>
          </a:p>
          <a:p>
            <a:pPr marL="285750" indent="-285750" algn="l">
              <a:buFont typeface="Arial" panose="020B0604020202020204" pitchFamily="34" charset="0"/>
              <a:buChar char="•"/>
            </a:pPr>
            <a:r>
              <a:rPr lang="en-US" sz="1600" dirty="0"/>
              <a:t>Designed for large and complicated datasets </a:t>
            </a:r>
          </a:p>
          <a:p>
            <a:pPr marL="285750" indent="-285750" algn="l">
              <a:buFont typeface="Arial" panose="020B0604020202020204" pitchFamily="34" charset="0"/>
              <a:buChar char="•"/>
            </a:pPr>
            <a:r>
              <a:rPr lang="en-US" sz="1600" dirty="0"/>
              <a:t>Uses decision trees for ranking, classification, and regression tasks</a:t>
            </a:r>
          </a:p>
          <a:p>
            <a:pPr marL="285750" indent="-285750" algn="l">
              <a:buFont typeface="Arial" panose="020B0604020202020204" pitchFamily="34" charset="0"/>
              <a:buChar char="•"/>
            </a:pPr>
            <a:r>
              <a:rPr lang="en-US" sz="1600" dirty="0"/>
              <a:t>Focuses on computation speed and model high-performance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
        <p:nvSpPr>
          <p:cNvPr id="24" name="Google Shape;430;p41">
            <a:extLst>
              <a:ext uri="{FF2B5EF4-FFF2-40B4-BE49-F238E27FC236}">
                <a16:creationId xmlns:a16="http://schemas.microsoft.com/office/drawing/2014/main" id="{9C88D676-856B-A990-7282-F0A6C0EDA584}"/>
              </a:ext>
            </a:extLst>
          </p:cNvPr>
          <p:cNvSpPr txBox="1">
            <a:spLocks/>
          </p:cNvSpPr>
          <p:nvPr/>
        </p:nvSpPr>
        <p:spPr>
          <a:xfrm>
            <a:off x="4774401" y="1316913"/>
            <a:ext cx="3847107" cy="2505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lgn="l">
              <a:buFont typeface="Arial" panose="020B0604020202020204" pitchFamily="34" charset="0"/>
              <a:buChar char="•"/>
            </a:pPr>
            <a:r>
              <a:rPr lang="en-US" sz="1600" dirty="0"/>
              <a:t>LR is a statistical analysis method to predict the binary outcome</a:t>
            </a:r>
          </a:p>
          <a:p>
            <a:pPr marL="285750" indent="-285750" algn="l">
              <a:buFont typeface="Arial" panose="020B0604020202020204" pitchFamily="34" charset="0"/>
              <a:buChar char="•"/>
            </a:pPr>
            <a:r>
              <a:rPr lang="en-US" sz="1600" dirty="0"/>
              <a:t>predicts a dependent variable by analyzing the relationship between one or more independent variables.</a:t>
            </a:r>
          </a:p>
          <a:p>
            <a:pPr marL="285750" indent="-285750" algn="l">
              <a:buFont typeface="Arial" panose="020B0604020202020204" pitchFamily="34" charset="0"/>
              <a:buChar char="•"/>
            </a:pPr>
            <a:r>
              <a:rPr lang="en-US" sz="1600" dirty="0"/>
              <a:t>It’s a supervised classification algorithm</a:t>
            </a:r>
            <a:endParaRPr lang="en-US" dirty="0"/>
          </a:p>
        </p:txBody>
      </p:sp>
      <p:sp>
        <p:nvSpPr>
          <p:cNvPr id="26" name="Google Shape;1557;p62">
            <a:extLst>
              <a:ext uri="{FF2B5EF4-FFF2-40B4-BE49-F238E27FC236}">
                <a16:creationId xmlns:a16="http://schemas.microsoft.com/office/drawing/2014/main" id="{C7A14431-70D4-CB30-7FE1-72D38A9FC2C1}"/>
              </a:ext>
            </a:extLst>
          </p:cNvPr>
          <p:cNvSpPr txBox="1">
            <a:spLocks/>
          </p:cNvSpPr>
          <p:nvPr/>
        </p:nvSpPr>
        <p:spPr>
          <a:xfrm>
            <a:off x="1123463" y="3891826"/>
            <a:ext cx="7301876" cy="2653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lgn="l">
              <a:spcAft>
                <a:spcPts val="1200"/>
              </a:spcAft>
              <a:buFont typeface="Arial" panose="020B0604020202020204" pitchFamily="34" charset="0"/>
              <a:buChar char="•"/>
            </a:pPr>
            <a:r>
              <a:rPr lang="en-US" dirty="0"/>
              <a:t>Split the training dataset into train 80% and validation 20%. </a:t>
            </a:r>
          </a:p>
          <a:p>
            <a:pPr marL="285750" indent="-285750" algn="l">
              <a:spcAft>
                <a:spcPts val="1200"/>
              </a:spcAft>
              <a:buFont typeface="Arial" panose="020B0604020202020204" pitchFamily="34" charset="0"/>
              <a:buChar char="•"/>
            </a:pPr>
            <a:r>
              <a:rPr lang="en-US" altLang="zh-CN" dirty="0" err="1"/>
              <a:t>gridsearch</a:t>
            </a:r>
            <a:endParaRPr lang="en-US" dirty="0"/>
          </a:p>
          <a:p>
            <a:pPr marL="285750" indent="-285750" algn="l">
              <a:spcAft>
                <a:spcPts val="1200"/>
              </a:spcAft>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15" name="Google Shape;430;p41">
            <a:extLst>
              <a:ext uri="{FF2B5EF4-FFF2-40B4-BE49-F238E27FC236}">
                <a16:creationId xmlns:a16="http://schemas.microsoft.com/office/drawing/2014/main" id="{95C8A5CE-266F-477A-FC0C-12F5649A2BD4}"/>
              </a:ext>
            </a:extLst>
          </p:cNvPr>
          <p:cNvSpPr txBox="1">
            <a:spLocks noGrp="1"/>
          </p:cNvSpPr>
          <p:nvPr>
            <p:ph type="subTitle" idx="1"/>
          </p:nvPr>
        </p:nvSpPr>
        <p:spPr>
          <a:xfrm>
            <a:off x="467088" y="429961"/>
            <a:ext cx="5172300" cy="5019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One Hot Encoding</a:t>
            </a:r>
          </a:p>
          <a:p>
            <a:pPr marL="0" lvl="0" indent="0" algn="l" rtl="0">
              <a:spcBef>
                <a:spcPts val="0"/>
              </a:spcBef>
              <a:spcAft>
                <a:spcPts val="0"/>
              </a:spcAft>
              <a:buNone/>
            </a:pPr>
            <a:endParaRPr sz="2000" b="1" dirty="0"/>
          </a:p>
        </p:txBody>
      </p:sp>
      <p:sp>
        <p:nvSpPr>
          <p:cNvPr id="17" name="Google Shape;430;p41">
            <a:extLst>
              <a:ext uri="{FF2B5EF4-FFF2-40B4-BE49-F238E27FC236}">
                <a16:creationId xmlns:a16="http://schemas.microsoft.com/office/drawing/2014/main" id="{E3D14C91-9AED-D89C-58AB-11FBA3A9B98D}"/>
              </a:ext>
            </a:extLst>
          </p:cNvPr>
          <p:cNvSpPr txBox="1">
            <a:spLocks/>
          </p:cNvSpPr>
          <p:nvPr/>
        </p:nvSpPr>
        <p:spPr>
          <a:xfrm>
            <a:off x="4516341" y="429961"/>
            <a:ext cx="5172300" cy="80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2000" b="1" dirty="0"/>
              <a:t>Target Encoding</a:t>
            </a:r>
          </a:p>
        </p:txBody>
      </p:sp>
      <p:sp>
        <p:nvSpPr>
          <p:cNvPr id="23" name="Google Shape;430;p41">
            <a:extLst>
              <a:ext uri="{FF2B5EF4-FFF2-40B4-BE49-F238E27FC236}">
                <a16:creationId xmlns:a16="http://schemas.microsoft.com/office/drawing/2014/main" id="{5232C9CB-852B-2FC0-33F3-61FA5B700F9B}"/>
              </a:ext>
            </a:extLst>
          </p:cNvPr>
          <p:cNvSpPr txBox="1">
            <a:spLocks/>
          </p:cNvSpPr>
          <p:nvPr/>
        </p:nvSpPr>
        <p:spPr>
          <a:xfrm>
            <a:off x="669234" y="876419"/>
            <a:ext cx="3847107" cy="2505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lgn="l">
              <a:buFont typeface="Arial" panose="020B0604020202020204" pitchFamily="34" charset="0"/>
              <a:buChar char="•"/>
            </a:pPr>
            <a:r>
              <a:rPr lang="en-US" sz="1600" dirty="0"/>
              <a:t>OHE is a representation method that takes each category value and turns it into a binary vector of size |</a:t>
            </a:r>
            <a:r>
              <a:rPr lang="en-US" sz="1600" dirty="0" err="1"/>
              <a:t>i</a:t>
            </a:r>
            <a:r>
              <a:rPr lang="en-US" sz="1600" dirty="0"/>
              <a:t>|(number of values in category </a:t>
            </a:r>
            <a:r>
              <a:rPr lang="en-US" sz="1600" dirty="0" err="1"/>
              <a:t>i</a:t>
            </a:r>
            <a:r>
              <a:rPr lang="en-US" sz="1600" dirty="0"/>
              <a:t>) where all columns are equal to zero besides the category column.</a:t>
            </a:r>
          </a:p>
          <a:p>
            <a:pPr marL="285750" indent="-285750" algn="l">
              <a:buFont typeface="Arial" panose="020B0604020202020204" pitchFamily="34" charset="0"/>
              <a:buChar char="•"/>
            </a:pPr>
            <a:r>
              <a:rPr lang="en-US" sz="1600" dirty="0"/>
              <a:t>The advantage of this methos is that is uses very less memory/</a:t>
            </a:r>
            <a:r>
              <a:rPr lang="en-US" sz="1600" dirty="0" err="1"/>
              <a:t>cpu</a:t>
            </a:r>
            <a:r>
              <a:rPr lang="en-US" sz="1600" dirty="0"/>
              <a:t> </a:t>
            </a:r>
            <a:r>
              <a:rPr lang="en-US" sz="1600" dirty="0" err="1"/>
              <a:t>resourses</a:t>
            </a:r>
            <a:r>
              <a:rPr lang="en-US" sz="1600" dirty="0"/>
              <a:t>. </a:t>
            </a:r>
          </a:p>
          <a:p>
            <a:pPr marL="285750" indent="-285750" algn="l">
              <a:buFont typeface="Arial" panose="020B0604020202020204" pitchFamily="34" charset="0"/>
              <a:buChar char="•"/>
            </a:pPr>
            <a:r>
              <a:rPr lang="en-US" sz="1600" dirty="0"/>
              <a:t>300000 rows and 16461 columns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
        <p:nvSpPr>
          <p:cNvPr id="24" name="Google Shape;430;p41">
            <a:extLst>
              <a:ext uri="{FF2B5EF4-FFF2-40B4-BE49-F238E27FC236}">
                <a16:creationId xmlns:a16="http://schemas.microsoft.com/office/drawing/2014/main" id="{9C88D676-856B-A990-7282-F0A6C0EDA584}"/>
              </a:ext>
            </a:extLst>
          </p:cNvPr>
          <p:cNvSpPr txBox="1">
            <a:spLocks/>
          </p:cNvSpPr>
          <p:nvPr/>
        </p:nvSpPr>
        <p:spPr>
          <a:xfrm>
            <a:off x="4901622" y="876418"/>
            <a:ext cx="3847107" cy="2505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lgn="l">
              <a:buFont typeface="Arial" panose="020B0604020202020204" pitchFamily="34" charset="0"/>
              <a:buChar char="•"/>
            </a:pPr>
            <a:r>
              <a:rPr lang="en-US" sz="1600" dirty="0"/>
              <a:t>Target-based encoding is </a:t>
            </a:r>
            <a:r>
              <a:rPr lang="en-US" sz="1600" dirty="0" err="1"/>
              <a:t>numerization</a:t>
            </a:r>
            <a:r>
              <a:rPr lang="en-US" sz="1600" dirty="0"/>
              <a:t> of categorical variables via target</a:t>
            </a:r>
          </a:p>
          <a:p>
            <a:pPr marL="285750" indent="-285750" algn="l">
              <a:buFont typeface="Arial" panose="020B0604020202020204" pitchFamily="34" charset="0"/>
              <a:buChar char="•"/>
            </a:pPr>
            <a:r>
              <a:rPr lang="en-US" sz="1600" dirty="0"/>
              <a:t>The main drawbacks of this method are its dependency to the distribution of the target, and its lower predictability power compare to the binary encoding method</a:t>
            </a:r>
            <a:endParaRPr lang="en-US" dirty="0"/>
          </a:p>
        </p:txBody>
      </p:sp>
      <p:pic>
        <p:nvPicPr>
          <p:cNvPr id="4" name="Picture 3">
            <a:extLst>
              <a:ext uri="{FF2B5EF4-FFF2-40B4-BE49-F238E27FC236}">
                <a16:creationId xmlns:a16="http://schemas.microsoft.com/office/drawing/2014/main" id="{D13A9587-910F-E4A2-DA2B-4D23242C2970}"/>
              </a:ext>
            </a:extLst>
          </p:cNvPr>
          <p:cNvPicPr>
            <a:picLocks noChangeAspect="1"/>
          </p:cNvPicPr>
          <p:nvPr/>
        </p:nvPicPr>
        <p:blipFill>
          <a:blip r:embed="rId3"/>
          <a:stretch>
            <a:fillRect/>
          </a:stretch>
        </p:blipFill>
        <p:spPr>
          <a:xfrm>
            <a:off x="5136170" y="3202732"/>
            <a:ext cx="3483044" cy="1690132"/>
          </a:xfrm>
          <a:prstGeom prst="rect">
            <a:avLst/>
          </a:prstGeom>
        </p:spPr>
      </p:pic>
      <p:graphicFrame>
        <p:nvGraphicFramePr>
          <p:cNvPr id="8" name="Table 8">
            <a:extLst>
              <a:ext uri="{FF2B5EF4-FFF2-40B4-BE49-F238E27FC236}">
                <a16:creationId xmlns:a16="http://schemas.microsoft.com/office/drawing/2014/main" id="{C32F2EEF-D2E0-6D83-EEED-6E0565098CAE}"/>
              </a:ext>
            </a:extLst>
          </p:cNvPr>
          <p:cNvGraphicFramePr>
            <a:graphicFrameLocks noGrp="1"/>
          </p:cNvGraphicFramePr>
          <p:nvPr>
            <p:extLst>
              <p:ext uri="{D42A27DB-BD31-4B8C-83A1-F6EECF244321}">
                <p14:modId xmlns:p14="http://schemas.microsoft.com/office/powerpoint/2010/main" val="1852866291"/>
              </p:ext>
            </p:extLst>
          </p:nvPr>
        </p:nvGraphicFramePr>
        <p:xfrm>
          <a:off x="956156" y="3576842"/>
          <a:ext cx="777282" cy="1231673"/>
        </p:xfrm>
        <a:graphic>
          <a:graphicData uri="http://schemas.openxmlformats.org/drawingml/2006/table">
            <a:tbl>
              <a:tblPr firstRow="1" bandRow="1">
                <a:tableStyleId>{35758FB7-9AC5-4552-8A53-C91805E547FA}</a:tableStyleId>
              </a:tblPr>
              <a:tblGrid>
                <a:gridCol w="777282">
                  <a:extLst>
                    <a:ext uri="{9D8B030D-6E8A-4147-A177-3AD203B41FA5}">
                      <a16:colId xmlns:a16="http://schemas.microsoft.com/office/drawing/2014/main" val="2731650604"/>
                    </a:ext>
                  </a:extLst>
                </a:gridCol>
              </a:tblGrid>
              <a:tr h="316568">
                <a:tc>
                  <a:txBody>
                    <a:bodyPr/>
                    <a:lstStyle/>
                    <a:p>
                      <a:r>
                        <a:rPr lang="en-US" sz="1100" dirty="0"/>
                        <a:t>nom_3</a:t>
                      </a:r>
                    </a:p>
                  </a:txBody>
                  <a:tcPr/>
                </a:tc>
                <a:extLst>
                  <a:ext uri="{0D108BD9-81ED-4DB2-BD59-A6C34878D82A}">
                    <a16:rowId xmlns:a16="http://schemas.microsoft.com/office/drawing/2014/main" val="1223053419"/>
                  </a:ext>
                </a:extLst>
              </a:tr>
              <a:tr h="305035">
                <a:tc>
                  <a:txBody>
                    <a:bodyPr/>
                    <a:lstStyle/>
                    <a:p>
                      <a:r>
                        <a:rPr lang="en-US" sz="1100" dirty="0">
                          <a:solidFill>
                            <a:schemeClr val="bg2"/>
                          </a:solidFill>
                        </a:rPr>
                        <a:t>Green</a:t>
                      </a:r>
                    </a:p>
                  </a:txBody>
                  <a:tcPr/>
                </a:tc>
                <a:extLst>
                  <a:ext uri="{0D108BD9-81ED-4DB2-BD59-A6C34878D82A}">
                    <a16:rowId xmlns:a16="http://schemas.microsoft.com/office/drawing/2014/main" val="530710489"/>
                  </a:ext>
                </a:extLst>
              </a:tr>
              <a:tr h="305035">
                <a:tc>
                  <a:txBody>
                    <a:bodyPr/>
                    <a:lstStyle/>
                    <a:p>
                      <a:r>
                        <a:rPr lang="en-US" sz="1100" dirty="0">
                          <a:solidFill>
                            <a:schemeClr val="bg2"/>
                          </a:solidFill>
                        </a:rPr>
                        <a:t>Blue</a:t>
                      </a:r>
                    </a:p>
                  </a:txBody>
                  <a:tcPr/>
                </a:tc>
                <a:extLst>
                  <a:ext uri="{0D108BD9-81ED-4DB2-BD59-A6C34878D82A}">
                    <a16:rowId xmlns:a16="http://schemas.microsoft.com/office/drawing/2014/main" val="3425319170"/>
                  </a:ext>
                </a:extLst>
              </a:tr>
              <a:tr h="305035">
                <a:tc>
                  <a:txBody>
                    <a:bodyPr/>
                    <a:lstStyle/>
                    <a:p>
                      <a:r>
                        <a:rPr lang="en-US" sz="1100" dirty="0">
                          <a:solidFill>
                            <a:schemeClr val="bg2"/>
                          </a:solidFill>
                        </a:rPr>
                        <a:t>red</a:t>
                      </a:r>
                    </a:p>
                  </a:txBody>
                  <a:tcPr/>
                </a:tc>
                <a:extLst>
                  <a:ext uri="{0D108BD9-81ED-4DB2-BD59-A6C34878D82A}">
                    <a16:rowId xmlns:a16="http://schemas.microsoft.com/office/drawing/2014/main" val="530044178"/>
                  </a:ext>
                </a:extLst>
              </a:tr>
            </a:tbl>
          </a:graphicData>
        </a:graphic>
      </p:graphicFrame>
      <p:pic>
        <p:nvPicPr>
          <p:cNvPr id="10" name="Picture 9">
            <a:extLst>
              <a:ext uri="{FF2B5EF4-FFF2-40B4-BE49-F238E27FC236}">
                <a16:creationId xmlns:a16="http://schemas.microsoft.com/office/drawing/2014/main" id="{4367F1C1-A14F-49F8-32ED-8DF4350A98F0}"/>
              </a:ext>
            </a:extLst>
          </p:cNvPr>
          <p:cNvPicPr>
            <a:picLocks noChangeAspect="1"/>
          </p:cNvPicPr>
          <p:nvPr/>
        </p:nvPicPr>
        <p:blipFill>
          <a:blip r:embed="rId4"/>
          <a:stretch>
            <a:fillRect/>
          </a:stretch>
        </p:blipFill>
        <p:spPr>
          <a:xfrm>
            <a:off x="1762388" y="3870602"/>
            <a:ext cx="1099065" cy="644154"/>
          </a:xfrm>
          <a:prstGeom prst="rect">
            <a:avLst/>
          </a:prstGeom>
        </p:spPr>
      </p:pic>
      <p:graphicFrame>
        <p:nvGraphicFramePr>
          <p:cNvPr id="11" name="Table 11">
            <a:extLst>
              <a:ext uri="{FF2B5EF4-FFF2-40B4-BE49-F238E27FC236}">
                <a16:creationId xmlns:a16="http://schemas.microsoft.com/office/drawing/2014/main" id="{3C4DC5D0-8281-6128-E826-475987CE39EE}"/>
              </a:ext>
            </a:extLst>
          </p:cNvPr>
          <p:cNvGraphicFramePr>
            <a:graphicFrameLocks noGrp="1"/>
          </p:cNvGraphicFramePr>
          <p:nvPr>
            <p:extLst>
              <p:ext uri="{D42A27DB-BD31-4B8C-83A1-F6EECF244321}">
                <p14:modId xmlns:p14="http://schemas.microsoft.com/office/powerpoint/2010/main" val="2353997321"/>
              </p:ext>
            </p:extLst>
          </p:nvPr>
        </p:nvGraphicFramePr>
        <p:xfrm>
          <a:off x="2886412" y="3625795"/>
          <a:ext cx="1361121" cy="1231672"/>
        </p:xfrm>
        <a:graphic>
          <a:graphicData uri="http://schemas.openxmlformats.org/drawingml/2006/table">
            <a:tbl>
              <a:tblPr firstRow="1" bandRow="1">
                <a:tableStyleId>{35758FB7-9AC5-4552-8A53-C91805E547FA}</a:tableStyleId>
              </a:tblPr>
              <a:tblGrid>
                <a:gridCol w="453707">
                  <a:extLst>
                    <a:ext uri="{9D8B030D-6E8A-4147-A177-3AD203B41FA5}">
                      <a16:colId xmlns:a16="http://schemas.microsoft.com/office/drawing/2014/main" val="972935376"/>
                    </a:ext>
                  </a:extLst>
                </a:gridCol>
                <a:gridCol w="453707">
                  <a:extLst>
                    <a:ext uri="{9D8B030D-6E8A-4147-A177-3AD203B41FA5}">
                      <a16:colId xmlns:a16="http://schemas.microsoft.com/office/drawing/2014/main" val="187995561"/>
                    </a:ext>
                  </a:extLst>
                </a:gridCol>
                <a:gridCol w="453707">
                  <a:extLst>
                    <a:ext uri="{9D8B030D-6E8A-4147-A177-3AD203B41FA5}">
                      <a16:colId xmlns:a16="http://schemas.microsoft.com/office/drawing/2014/main" val="3001670129"/>
                    </a:ext>
                  </a:extLst>
                </a:gridCol>
              </a:tblGrid>
              <a:tr h="307918">
                <a:tc>
                  <a:txBody>
                    <a:bodyPr/>
                    <a:lstStyle/>
                    <a:p>
                      <a:r>
                        <a:rPr lang="en-US" sz="1100" dirty="0">
                          <a:solidFill>
                            <a:schemeClr val="bg2"/>
                          </a:solidFill>
                        </a:rPr>
                        <a:t>d1</a:t>
                      </a:r>
                    </a:p>
                  </a:txBody>
                  <a:tcPr/>
                </a:tc>
                <a:tc>
                  <a:txBody>
                    <a:bodyPr/>
                    <a:lstStyle/>
                    <a:p>
                      <a:r>
                        <a:rPr lang="en-US" sz="1100" dirty="0">
                          <a:solidFill>
                            <a:schemeClr val="bg2"/>
                          </a:solidFill>
                        </a:rPr>
                        <a:t>d2</a:t>
                      </a:r>
                    </a:p>
                  </a:txBody>
                  <a:tcPr/>
                </a:tc>
                <a:tc>
                  <a:txBody>
                    <a:bodyPr/>
                    <a:lstStyle/>
                    <a:p>
                      <a:r>
                        <a:rPr lang="en-US" sz="1100" dirty="0">
                          <a:solidFill>
                            <a:schemeClr val="bg2"/>
                          </a:solidFill>
                        </a:rPr>
                        <a:t>d3</a:t>
                      </a:r>
                    </a:p>
                  </a:txBody>
                  <a:tcPr/>
                </a:tc>
                <a:extLst>
                  <a:ext uri="{0D108BD9-81ED-4DB2-BD59-A6C34878D82A}">
                    <a16:rowId xmlns:a16="http://schemas.microsoft.com/office/drawing/2014/main" val="3092753471"/>
                  </a:ext>
                </a:extLst>
              </a:tr>
              <a:tr h="307918">
                <a:tc>
                  <a:txBody>
                    <a:bodyPr/>
                    <a:lstStyle/>
                    <a:p>
                      <a:r>
                        <a:rPr lang="en-US" sz="1100" dirty="0">
                          <a:solidFill>
                            <a:schemeClr val="bg2"/>
                          </a:solidFill>
                        </a:rPr>
                        <a:t>1</a:t>
                      </a:r>
                    </a:p>
                  </a:txBody>
                  <a:tcPr/>
                </a:tc>
                <a:tc>
                  <a:txBody>
                    <a:bodyPr/>
                    <a:lstStyle/>
                    <a:p>
                      <a:r>
                        <a:rPr lang="en-US" sz="1100" dirty="0">
                          <a:solidFill>
                            <a:schemeClr val="bg2"/>
                          </a:solidFill>
                        </a:rPr>
                        <a:t>0</a:t>
                      </a:r>
                    </a:p>
                  </a:txBody>
                  <a:tcPr/>
                </a:tc>
                <a:tc>
                  <a:txBody>
                    <a:bodyPr/>
                    <a:lstStyle/>
                    <a:p>
                      <a:r>
                        <a:rPr lang="en-US" sz="1100" dirty="0">
                          <a:solidFill>
                            <a:schemeClr val="bg2"/>
                          </a:solidFill>
                        </a:rPr>
                        <a:t>0</a:t>
                      </a:r>
                    </a:p>
                  </a:txBody>
                  <a:tcPr/>
                </a:tc>
                <a:extLst>
                  <a:ext uri="{0D108BD9-81ED-4DB2-BD59-A6C34878D82A}">
                    <a16:rowId xmlns:a16="http://schemas.microsoft.com/office/drawing/2014/main" val="4283763194"/>
                  </a:ext>
                </a:extLst>
              </a:tr>
              <a:tr h="307918">
                <a:tc>
                  <a:txBody>
                    <a:bodyPr/>
                    <a:lstStyle/>
                    <a:p>
                      <a:r>
                        <a:rPr lang="en-US" sz="1100" dirty="0">
                          <a:solidFill>
                            <a:schemeClr val="bg2"/>
                          </a:solidFill>
                        </a:rPr>
                        <a:t>0</a:t>
                      </a:r>
                    </a:p>
                  </a:txBody>
                  <a:tcPr/>
                </a:tc>
                <a:tc>
                  <a:txBody>
                    <a:bodyPr/>
                    <a:lstStyle/>
                    <a:p>
                      <a:r>
                        <a:rPr lang="en-US" sz="1100" dirty="0">
                          <a:solidFill>
                            <a:schemeClr val="bg2"/>
                          </a:solidFill>
                        </a:rPr>
                        <a:t>1</a:t>
                      </a:r>
                    </a:p>
                  </a:txBody>
                  <a:tcPr/>
                </a:tc>
                <a:tc>
                  <a:txBody>
                    <a:bodyPr/>
                    <a:lstStyle/>
                    <a:p>
                      <a:r>
                        <a:rPr lang="en-US" sz="1100" dirty="0">
                          <a:solidFill>
                            <a:schemeClr val="bg2"/>
                          </a:solidFill>
                        </a:rPr>
                        <a:t>0</a:t>
                      </a:r>
                    </a:p>
                  </a:txBody>
                  <a:tcPr/>
                </a:tc>
                <a:extLst>
                  <a:ext uri="{0D108BD9-81ED-4DB2-BD59-A6C34878D82A}">
                    <a16:rowId xmlns:a16="http://schemas.microsoft.com/office/drawing/2014/main" val="2466267906"/>
                  </a:ext>
                </a:extLst>
              </a:tr>
              <a:tr h="307918">
                <a:tc>
                  <a:txBody>
                    <a:bodyPr/>
                    <a:lstStyle/>
                    <a:p>
                      <a:r>
                        <a:rPr lang="en-US" sz="1100" dirty="0">
                          <a:solidFill>
                            <a:schemeClr val="bg2"/>
                          </a:solidFill>
                        </a:rPr>
                        <a:t>0</a:t>
                      </a:r>
                    </a:p>
                  </a:txBody>
                  <a:tcPr/>
                </a:tc>
                <a:tc>
                  <a:txBody>
                    <a:bodyPr/>
                    <a:lstStyle/>
                    <a:p>
                      <a:r>
                        <a:rPr lang="en-US" sz="1100" dirty="0">
                          <a:solidFill>
                            <a:schemeClr val="bg2"/>
                          </a:solidFill>
                        </a:rPr>
                        <a:t>0</a:t>
                      </a:r>
                    </a:p>
                  </a:txBody>
                  <a:tcPr/>
                </a:tc>
                <a:tc>
                  <a:txBody>
                    <a:bodyPr/>
                    <a:lstStyle/>
                    <a:p>
                      <a:r>
                        <a:rPr lang="en-US" sz="1100" dirty="0">
                          <a:solidFill>
                            <a:schemeClr val="bg2"/>
                          </a:solidFill>
                        </a:rPr>
                        <a:t>1</a:t>
                      </a:r>
                    </a:p>
                  </a:txBody>
                  <a:tcPr/>
                </a:tc>
                <a:extLst>
                  <a:ext uri="{0D108BD9-81ED-4DB2-BD59-A6C34878D82A}">
                    <a16:rowId xmlns:a16="http://schemas.microsoft.com/office/drawing/2014/main" val="206310790"/>
                  </a:ext>
                </a:extLst>
              </a:tr>
            </a:tbl>
          </a:graphicData>
        </a:graphic>
      </p:graphicFrame>
    </p:spTree>
    <p:extLst>
      <p:ext uri="{BB962C8B-B14F-4D97-AF65-F5344CB8AC3E}">
        <p14:creationId xmlns:p14="http://schemas.microsoft.com/office/powerpoint/2010/main" val="241171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i="1" dirty="0"/>
          </a:p>
        </p:txBody>
      </p:sp>
      <p:sp>
        <p:nvSpPr>
          <p:cNvPr id="1557" name="Google Shape;1557;p62"/>
          <p:cNvSpPr txBox="1">
            <a:spLocks noGrp="1"/>
          </p:cNvSpPr>
          <p:nvPr>
            <p:ph type="subTitle" idx="1"/>
          </p:nvPr>
        </p:nvSpPr>
        <p:spPr>
          <a:xfrm>
            <a:off x="466749" y="1689325"/>
            <a:ext cx="4329124" cy="265316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 sz="1400" dirty="0"/>
              <a:t>LightGBM performs better</a:t>
            </a:r>
          </a:p>
          <a:p>
            <a:pPr marL="285750" lvl="0" indent="-285750" algn="l" rtl="0">
              <a:spcBef>
                <a:spcPts val="0"/>
              </a:spcBef>
              <a:spcAft>
                <a:spcPts val="1200"/>
              </a:spcAft>
              <a:buFont typeface="Arial" panose="020B0604020202020204" pitchFamily="34" charset="0"/>
              <a:buChar char="•"/>
            </a:pPr>
            <a:r>
              <a:rPr lang="en" sz="1400" dirty="0"/>
              <a:t>One hot encoding fits better </a:t>
            </a:r>
          </a:p>
          <a:p>
            <a:pPr marL="285750" lvl="0" indent="-285750" algn="l" rtl="0">
              <a:spcBef>
                <a:spcPts val="0"/>
              </a:spcBef>
              <a:spcAft>
                <a:spcPts val="1200"/>
              </a:spcAft>
              <a:buFont typeface="Arial" panose="020B0604020202020204" pitchFamily="34" charset="0"/>
              <a:buChar char="•"/>
            </a:pPr>
            <a:r>
              <a:rPr lang="en-US" sz="1400" dirty="0"/>
              <a:t>nom_5 – 9 could be a kind of encrypt value</a:t>
            </a:r>
          </a:p>
          <a:p>
            <a:pPr marL="285750" lvl="0" indent="-285750" algn="l" rtl="0">
              <a:spcBef>
                <a:spcPts val="0"/>
              </a:spcBef>
              <a:spcAft>
                <a:spcPts val="1200"/>
              </a:spcAft>
              <a:buFont typeface="Arial" panose="020B0604020202020204" pitchFamily="34" charset="0"/>
              <a:buChar char="•"/>
            </a:pPr>
            <a:r>
              <a:rPr lang="en-US" sz="1400" dirty="0"/>
              <a:t>Feature importance top 3: ord_3, month, nom_9</a:t>
            </a:r>
          </a:p>
          <a:p>
            <a:pPr marL="285750" lvl="0" indent="-285750" algn="l" rtl="0">
              <a:spcBef>
                <a:spcPts val="0"/>
              </a:spcBef>
              <a:spcAft>
                <a:spcPts val="1200"/>
              </a:spcAft>
              <a:buFont typeface="Arial" panose="020B0604020202020204" pitchFamily="34" charset="0"/>
              <a:buChar char="•"/>
            </a:pPr>
            <a:endParaRPr lang="en" sz="1400" dirty="0"/>
          </a:p>
          <a:p>
            <a:pPr marL="285750" lvl="0" indent="-285750" algn="l" rtl="0">
              <a:spcBef>
                <a:spcPts val="0"/>
              </a:spcBef>
              <a:spcAft>
                <a:spcPts val="1200"/>
              </a:spcAft>
              <a:buFont typeface="Arial" panose="020B0604020202020204" pitchFamily="34" charset="0"/>
              <a:buChar char="•"/>
            </a:pPr>
            <a:endParaRPr sz="1400"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a:cxnSpLocks/>
          </p:cNvCxnSpPr>
          <p:nvPr/>
        </p:nvCxnSpPr>
        <p:spPr>
          <a:xfrm flipV="1">
            <a:off x="1355765" y="-2469703"/>
            <a:ext cx="6810" cy="3849053"/>
          </a:xfrm>
          <a:prstGeom prst="straightConnector1">
            <a:avLst/>
          </a:prstGeom>
          <a:noFill/>
          <a:ln w="9525" cap="flat" cmpd="sng">
            <a:solidFill>
              <a:srgbClr val="FFFFFF"/>
            </a:solidFill>
            <a:prstDash val="solid"/>
            <a:round/>
            <a:headEnd type="triangle" w="med" len="med"/>
            <a:tailEnd type="none" w="med" len="med"/>
          </a:ln>
        </p:spPr>
      </p:cxnSp>
      <p:pic>
        <p:nvPicPr>
          <p:cNvPr id="5" name="Picture 4">
            <a:extLst>
              <a:ext uri="{FF2B5EF4-FFF2-40B4-BE49-F238E27FC236}">
                <a16:creationId xmlns:a16="http://schemas.microsoft.com/office/drawing/2014/main" id="{211F4F4C-3A50-9657-26F1-EA9C421C4205}"/>
              </a:ext>
            </a:extLst>
          </p:cNvPr>
          <p:cNvPicPr>
            <a:picLocks noChangeAspect="1"/>
          </p:cNvPicPr>
          <p:nvPr/>
        </p:nvPicPr>
        <p:blipFill>
          <a:blip r:embed="rId3"/>
          <a:stretch>
            <a:fillRect/>
          </a:stretch>
        </p:blipFill>
        <p:spPr>
          <a:xfrm>
            <a:off x="4527648" y="1479325"/>
            <a:ext cx="4517608" cy="3173138"/>
          </a:xfrm>
          <a:prstGeom prst="rect">
            <a:avLst/>
          </a:prstGeom>
        </p:spPr>
      </p:pic>
      <p:graphicFrame>
        <p:nvGraphicFramePr>
          <p:cNvPr id="2" name="Table 25">
            <a:extLst>
              <a:ext uri="{FF2B5EF4-FFF2-40B4-BE49-F238E27FC236}">
                <a16:creationId xmlns:a16="http://schemas.microsoft.com/office/drawing/2014/main" id="{D4248714-C75E-255F-9205-5060CB80EDDC}"/>
              </a:ext>
            </a:extLst>
          </p:cNvPr>
          <p:cNvGraphicFramePr>
            <a:graphicFrameLocks noGrp="1"/>
          </p:cNvGraphicFramePr>
          <p:nvPr>
            <p:extLst>
              <p:ext uri="{D42A27DB-BD31-4B8C-83A1-F6EECF244321}">
                <p14:modId xmlns:p14="http://schemas.microsoft.com/office/powerpoint/2010/main" val="1714737261"/>
              </p:ext>
            </p:extLst>
          </p:nvPr>
        </p:nvGraphicFramePr>
        <p:xfrm>
          <a:off x="466749" y="3539943"/>
          <a:ext cx="4008057" cy="1112520"/>
        </p:xfrm>
        <a:graphic>
          <a:graphicData uri="http://schemas.openxmlformats.org/drawingml/2006/table">
            <a:tbl>
              <a:tblPr firstRow="1" bandRow="1">
                <a:tableStyleId>{3C2FFA5D-87B4-456A-9821-1D502468CF0F}</a:tableStyleId>
              </a:tblPr>
              <a:tblGrid>
                <a:gridCol w="1773740">
                  <a:extLst>
                    <a:ext uri="{9D8B030D-6E8A-4147-A177-3AD203B41FA5}">
                      <a16:colId xmlns:a16="http://schemas.microsoft.com/office/drawing/2014/main" val="3282873780"/>
                    </a:ext>
                  </a:extLst>
                </a:gridCol>
                <a:gridCol w="1417384">
                  <a:extLst>
                    <a:ext uri="{9D8B030D-6E8A-4147-A177-3AD203B41FA5}">
                      <a16:colId xmlns:a16="http://schemas.microsoft.com/office/drawing/2014/main" val="1868445603"/>
                    </a:ext>
                  </a:extLst>
                </a:gridCol>
                <a:gridCol w="816933">
                  <a:extLst>
                    <a:ext uri="{9D8B030D-6E8A-4147-A177-3AD203B41FA5}">
                      <a16:colId xmlns:a16="http://schemas.microsoft.com/office/drawing/2014/main" val="1786324167"/>
                    </a:ext>
                  </a:extLst>
                </a:gridCol>
              </a:tblGrid>
              <a:tr h="370840">
                <a:tc>
                  <a:txBody>
                    <a:bodyPr/>
                    <a:lstStyle/>
                    <a:p>
                      <a:r>
                        <a:rPr lang="en-US" dirty="0" err="1"/>
                        <a:t>roc_auc_score</a:t>
                      </a:r>
                      <a:endParaRPr lang="en-US" dirty="0"/>
                    </a:p>
                  </a:txBody>
                  <a:tcPr/>
                </a:tc>
                <a:tc>
                  <a:txBody>
                    <a:bodyPr/>
                    <a:lstStyle/>
                    <a:p>
                      <a:r>
                        <a:rPr lang="en-US" dirty="0" err="1"/>
                        <a:t>LightGBM</a:t>
                      </a:r>
                      <a:endParaRPr lang="en-US" dirty="0"/>
                    </a:p>
                  </a:txBody>
                  <a:tcPr/>
                </a:tc>
                <a:tc>
                  <a:txBody>
                    <a:bodyPr/>
                    <a:lstStyle/>
                    <a:p>
                      <a:r>
                        <a:rPr lang="en-US" dirty="0"/>
                        <a:t>LR</a:t>
                      </a:r>
                    </a:p>
                  </a:txBody>
                  <a:tcPr/>
                </a:tc>
                <a:extLst>
                  <a:ext uri="{0D108BD9-81ED-4DB2-BD59-A6C34878D82A}">
                    <a16:rowId xmlns:a16="http://schemas.microsoft.com/office/drawing/2014/main" val="2290763735"/>
                  </a:ext>
                </a:extLst>
              </a:tr>
              <a:tr h="370840">
                <a:tc>
                  <a:txBody>
                    <a:bodyPr/>
                    <a:lstStyle/>
                    <a:p>
                      <a:r>
                        <a:rPr lang="en-US" dirty="0"/>
                        <a:t>One hot encoding</a:t>
                      </a:r>
                    </a:p>
                  </a:txBody>
                  <a:tcPr/>
                </a:tc>
                <a:tc>
                  <a:txBody>
                    <a:bodyPr/>
                    <a:lstStyle/>
                    <a:p>
                      <a:r>
                        <a:rPr lang="en-US" dirty="0"/>
                        <a:t>0.787</a:t>
                      </a:r>
                    </a:p>
                  </a:txBody>
                  <a:tcPr/>
                </a:tc>
                <a:tc>
                  <a:txBody>
                    <a:bodyPr/>
                    <a:lstStyle/>
                    <a:p>
                      <a:r>
                        <a:rPr lang="en-US" dirty="0"/>
                        <a:t>0.759</a:t>
                      </a:r>
                    </a:p>
                  </a:txBody>
                  <a:tcPr/>
                </a:tc>
                <a:extLst>
                  <a:ext uri="{0D108BD9-81ED-4DB2-BD59-A6C34878D82A}">
                    <a16:rowId xmlns:a16="http://schemas.microsoft.com/office/drawing/2014/main" val="4255313287"/>
                  </a:ext>
                </a:extLst>
              </a:tr>
              <a:tr h="370840">
                <a:tc>
                  <a:txBody>
                    <a:bodyPr/>
                    <a:lstStyle/>
                    <a:p>
                      <a:r>
                        <a:rPr lang="en-US" dirty="0"/>
                        <a:t>Target Encoding</a:t>
                      </a:r>
                    </a:p>
                  </a:txBody>
                  <a:tcPr/>
                </a:tc>
                <a:tc>
                  <a:txBody>
                    <a:bodyPr/>
                    <a:lstStyle/>
                    <a:p>
                      <a:r>
                        <a:rPr lang="en-US" dirty="0"/>
                        <a:t>0.786</a:t>
                      </a:r>
                    </a:p>
                  </a:txBody>
                  <a:tcPr/>
                </a:tc>
                <a:tc>
                  <a:txBody>
                    <a:bodyPr/>
                    <a:lstStyle/>
                    <a:p>
                      <a:r>
                        <a:rPr lang="en-US" dirty="0"/>
                        <a:t>0.694</a:t>
                      </a:r>
                    </a:p>
                  </a:txBody>
                  <a:tcPr/>
                </a:tc>
                <a:extLst>
                  <a:ext uri="{0D108BD9-81ED-4DB2-BD59-A6C34878D82A}">
                    <a16:rowId xmlns:a16="http://schemas.microsoft.com/office/drawing/2014/main" val="3390035756"/>
                  </a:ext>
                </a:extLst>
              </a:tr>
            </a:tbl>
          </a:graphicData>
        </a:graphic>
      </p:graphicFrame>
    </p:spTree>
    <p:extLst>
      <p:ext uri="{BB962C8B-B14F-4D97-AF65-F5344CB8AC3E}">
        <p14:creationId xmlns:p14="http://schemas.microsoft.com/office/powerpoint/2010/main" val="153107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sp>
        <p:nvSpPr>
          <p:cNvPr id="9" name="Google Shape;1557;p62">
            <a:extLst>
              <a:ext uri="{FF2B5EF4-FFF2-40B4-BE49-F238E27FC236}">
                <a16:creationId xmlns:a16="http://schemas.microsoft.com/office/drawing/2014/main" id="{0C4B067E-C2D9-23E6-8553-ED70FD792E83}"/>
              </a:ext>
            </a:extLst>
          </p:cNvPr>
          <p:cNvSpPr txBox="1">
            <a:spLocks/>
          </p:cNvSpPr>
          <p:nvPr/>
        </p:nvSpPr>
        <p:spPr>
          <a:xfrm>
            <a:off x="1672181" y="1245168"/>
            <a:ext cx="5961685" cy="2653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12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spcAft>
                <a:spcPts val="1200"/>
              </a:spcAft>
              <a:buFont typeface="Arial" panose="020B0604020202020204" pitchFamily="34" charset="0"/>
              <a:buChar char="•"/>
            </a:pPr>
            <a:r>
              <a:rPr lang="en-US" sz="1400" dirty="0"/>
              <a:t>One-Hot Encode all; then thermometer encode some ordinal columns – one of the most voted Gold solution using Logistic Regression </a:t>
            </a:r>
            <a:r>
              <a:rPr lang="en-US" sz="1400" dirty="0" err="1"/>
              <a:t>auc</a:t>
            </a:r>
            <a:r>
              <a:rPr lang="en-US" sz="1400" dirty="0"/>
              <a:t> 0.808.</a:t>
            </a:r>
          </a:p>
          <a:p>
            <a:pPr marL="285750" indent="-285750">
              <a:spcAft>
                <a:spcPts val="1200"/>
              </a:spcAft>
              <a:buFont typeface="Arial" panose="020B0604020202020204" pitchFamily="34" charset="0"/>
              <a:buChar char="•"/>
            </a:pPr>
            <a:r>
              <a:rPr lang="en-US" sz="1400" dirty="0"/>
              <a:t>Using </a:t>
            </a:r>
            <a:r>
              <a:rPr lang="en-US" sz="1400" dirty="0" err="1"/>
              <a:t>OrdinalEncoder</a:t>
            </a:r>
            <a:r>
              <a:rPr lang="en-US" sz="1400" dirty="0"/>
              <a:t>, Feature hashing (</a:t>
            </a:r>
            <a:r>
              <a:rPr lang="en-US" sz="1400" dirty="0" err="1"/>
              <a:t>a.k.a</a:t>
            </a:r>
            <a:r>
              <a:rPr lang="en-US" sz="1400" dirty="0"/>
              <a:t> the hashing trick)</a:t>
            </a:r>
          </a:p>
          <a:p>
            <a:pPr marL="285750" indent="-285750">
              <a:spcAft>
                <a:spcPts val="1200"/>
              </a:spcAft>
              <a:buFont typeface="Arial" panose="020B0604020202020204" pitchFamily="34" charset="0"/>
              <a:buChar char="•"/>
            </a:pPr>
            <a:r>
              <a:rPr lang="en-US" sz="1400" dirty="0"/>
              <a:t>Encoding cyclical data is to transform the data into two dimensions using a sine and </a:t>
            </a:r>
            <a:r>
              <a:rPr lang="en-US" sz="1400" dirty="0" err="1"/>
              <a:t>consine</a:t>
            </a:r>
            <a:r>
              <a:rPr lang="en-US" sz="1400" dirty="0"/>
              <a:t> transformation.</a:t>
            </a:r>
          </a:p>
          <a:p>
            <a:pPr marL="285750" indent="-285750">
              <a:spcAft>
                <a:spcPts val="1200"/>
              </a:spcAft>
              <a:buFont typeface="Arial" panose="020B0604020202020204" pitchFamily="34" charset="0"/>
              <a:buChar char="•"/>
            </a:pPr>
            <a:r>
              <a:rPr lang="en-US" sz="1400" dirty="0" err="1"/>
              <a:t>Kfold</a:t>
            </a:r>
            <a:r>
              <a:rPr lang="en-US" sz="1400" dirty="0"/>
              <a:t>/</a:t>
            </a:r>
            <a:r>
              <a:rPr lang="en-US" sz="1400" b="0" i="0" dirty="0" err="1">
                <a:solidFill>
                  <a:schemeClr val="tx1"/>
                </a:solidFill>
                <a:effectLst/>
                <a:latin typeface="Roboto" panose="02000000000000000000" pitchFamily="2" charset="0"/>
              </a:rPr>
              <a:t>StratifiedKFold</a:t>
            </a:r>
            <a:r>
              <a:rPr lang="en-US" sz="1400" b="0" i="0" dirty="0">
                <a:solidFill>
                  <a:schemeClr val="tx1"/>
                </a:solidFill>
                <a:effectLst/>
                <a:latin typeface="Roboto" panose="02000000000000000000" pitchFamily="2" charset="0"/>
              </a:rPr>
              <a:t> on LR</a:t>
            </a:r>
            <a:endParaRPr lang="en-US" sz="1400" dirty="0">
              <a:solidFill>
                <a:schemeClr val="tx1"/>
              </a:solidFill>
            </a:endParaRPr>
          </a:p>
          <a:p>
            <a:pPr marL="285750" indent="-285750">
              <a:spcAft>
                <a:spcPts val="1200"/>
              </a:spcAft>
              <a:buFont typeface="Arial" panose="020B0604020202020204" pitchFamily="34" charset="0"/>
              <a:buChar char="•"/>
            </a:pPr>
            <a:r>
              <a:rPr lang="en-US" sz="1400" dirty="0"/>
              <a:t>Normalization</a:t>
            </a:r>
          </a:p>
        </p:txBody>
      </p:sp>
      <p:sp>
        <p:nvSpPr>
          <p:cNvPr id="10" name="Google Shape;430;p41">
            <a:extLst>
              <a:ext uri="{FF2B5EF4-FFF2-40B4-BE49-F238E27FC236}">
                <a16:creationId xmlns:a16="http://schemas.microsoft.com/office/drawing/2014/main" id="{F7955931-E00C-252D-4040-F60226B6C7E4}"/>
              </a:ext>
            </a:extLst>
          </p:cNvPr>
          <p:cNvSpPr txBox="1">
            <a:spLocks/>
          </p:cNvSpPr>
          <p:nvPr/>
        </p:nvSpPr>
        <p:spPr>
          <a:xfrm>
            <a:off x="1362574" y="683875"/>
            <a:ext cx="5172300" cy="80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2000" b="1" dirty="0"/>
              <a:t>Comparison with Top</a:t>
            </a:r>
          </a:p>
        </p:txBody>
      </p:sp>
    </p:spTree>
    <p:extLst>
      <p:ext uri="{BB962C8B-B14F-4D97-AF65-F5344CB8AC3E}">
        <p14:creationId xmlns:p14="http://schemas.microsoft.com/office/powerpoint/2010/main" val="330793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2"/>
          <p:cNvSpPr/>
          <p:nvPr/>
        </p:nvSpPr>
        <p:spPr>
          <a:xfrm>
            <a:off x="853745" y="3149825"/>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4713345" y="146100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4713345" y="314601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853745" y="146660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txBox="1">
            <a:spLocks noGrp="1"/>
          </p:cNvSpPr>
          <p:nvPr>
            <p:ph type="ctrTitle" idx="4"/>
          </p:nvPr>
        </p:nvSpPr>
        <p:spPr>
          <a:xfrm>
            <a:off x="5857838" y="1401132"/>
            <a:ext cx="2360412" cy="50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a:t>
            </a:r>
          </a:p>
        </p:txBody>
      </p:sp>
      <p:sp>
        <p:nvSpPr>
          <p:cNvPr id="440" name="Google Shape;440;p42"/>
          <p:cNvSpPr txBox="1">
            <a:spLocks noGrp="1"/>
          </p:cNvSpPr>
          <p:nvPr>
            <p:ph type="title" idx="3"/>
          </p:nvPr>
        </p:nvSpPr>
        <p:spPr>
          <a:xfrm>
            <a:off x="925750" y="1466600"/>
            <a:ext cx="8688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1" name="Google Shape;441;p42"/>
          <p:cNvSpPr txBox="1">
            <a:spLocks noGrp="1"/>
          </p:cNvSpPr>
          <p:nvPr>
            <p:ph type="title" idx="6"/>
          </p:nvPr>
        </p:nvSpPr>
        <p:spPr>
          <a:xfrm>
            <a:off x="4785360" y="145994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2" name="Google Shape;442;p42"/>
          <p:cNvSpPr txBox="1">
            <a:spLocks noGrp="1"/>
          </p:cNvSpPr>
          <p:nvPr>
            <p:ph type="title" idx="9"/>
          </p:nvPr>
        </p:nvSpPr>
        <p:spPr>
          <a:xfrm>
            <a:off x="925739" y="314876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43" name="Google Shape;443;p42"/>
          <p:cNvSpPr txBox="1">
            <a:spLocks noGrp="1"/>
          </p:cNvSpPr>
          <p:nvPr>
            <p:ph type="title" idx="15"/>
          </p:nvPr>
        </p:nvSpPr>
        <p:spPr>
          <a:xfrm>
            <a:off x="4785045" y="3148775"/>
            <a:ext cx="8694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44" name="Google Shape;444;p42"/>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Main Content</a:t>
            </a:r>
            <a:endParaRPr i="1" dirty="0"/>
          </a:p>
        </p:txBody>
      </p:sp>
      <p:sp>
        <p:nvSpPr>
          <p:cNvPr id="445" name="Google Shape;445;p42"/>
          <p:cNvSpPr txBox="1">
            <a:spLocks noGrp="1"/>
          </p:cNvSpPr>
          <p:nvPr>
            <p:ph type="ctrTitle" idx="2"/>
          </p:nvPr>
        </p:nvSpPr>
        <p:spPr>
          <a:xfrm>
            <a:off x="1997725" y="1395526"/>
            <a:ext cx="2432400" cy="50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a:t>
            </a:r>
            <a:endParaRPr i="1" dirty="0"/>
          </a:p>
        </p:txBody>
      </p:sp>
      <p:sp>
        <p:nvSpPr>
          <p:cNvPr id="446" name="Google Shape;446;p42"/>
          <p:cNvSpPr txBox="1">
            <a:spLocks noGrp="1"/>
          </p:cNvSpPr>
          <p:nvPr>
            <p:ph type="subTitle" idx="1"/>
          </p:nvPr>
        </p:nvSpPr>
        <p:spPr>
          <a:xfrm>
            <a:off x="1997725" y="1924963"/>
            <a:ext cx="2431500" cy="6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project and data</a:t>
            </a:r>
          </a:p>
        </p:txBody>
      </p:sp>
      <p:sp>
        <p:nvSpPr>
          <p:cNvPr id="447" name="Google Shape;447;p42"/>
          <p:cNvSpPr txBox="1">
            <a:spLocks noGrp="1"/>
          </p:cNvSpPr>
          <p:nvPr>
            <p:ph type="ctrTitle" idx="7"/>
          </p:nvPr>
        </p:nvSpPr>
        <p:spPr>
          <a:xfrm>
            <a:off x="1997714" y="3080743"/>
            <a:ext cx="2432400" cy="506400"/>
          </a:xfrm>
          <a:prstGeom prst="rect">
            <a:avLst/>
          </a:prstGeom>
        </p:spPr>
        <p:txBody>
          <a:bodyPr spcFirstLastPara="1" wrap="square" lIns="91425" tIns="91425" rIns="91425" bIns="91425" anchor="b" anchorCtr="0">
            <a:noAutofit/>
          </a:bodyPr>
          <a:lstStyle/>
          <a:p>
            <a:r>
              <a:rPr lang="en-US" dirty="0"/>
              <a:t>Modeling</a:t>
            </a:r>
            <a:endParaRPr i="1" dirty="0"/>
          </a:p>
        </p:txBody>
      </p:sp>
      <p:sp>
        <p:nvSpPr>
          <p:cNvPr id="448" name="Google Shape;448;p42"/>
          <p:cNvSpPr txBox="1">
            <a:spLocks noGrp="1"/>
          </p:cNvSpPr>
          <p:nvPr>
            <p:ph type="subTitle" idx="8"/>
          </p:nvPr>
        </p:nvSpPr>
        <p:spPr>
          <a:xfrm>
            <a:off x="1997714" y="3609803"/>
            <a:ext cx="2574286"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LightGBM / </a:t>
            </a:r>
            <a:r>
              <a:rPr lang="en-US" dirty="0"/>
              <a:t>LR</a:t>
            </a:r>
            <a:endParaRPr lang="en" dirty="0"/>
          </a:p>
          <a:p>
            <a:pPr marL="0" lvl="0" indent="0" algn="l" rtl="0">
              <a:spcBef>
                <a:spcPts val="0"/>
              </a:spcBef>
              <a:spcAft>
                <a:spcPts val="0"/>
              </a:spcAft>
              <a:buNone/>
            </a:pPr>
            <a:r>
              <a:rPr lang="en-US" dirty="0"/>
              <a:t>One-hot/target encoding</a:t>
            </a:r>
            <a:endParaRPr dirty="0"/>
          </a:p>
        </p:txBody>
      </p:sp>
      <p:sp>
        <p:nvSpPr>
          <p:cNvPr id="449" name="Google Shape;449;p42"/>
          <p:cNvSpPr txBox="1">
            <a:spLocks noGrp="1"/>
          </p:cNvSpPr>
          <p:nvPr>
            <p:ph type="ctrTitle" idx="13"/>
          </p:nvPr>
        </p:nvSpPr>
        <p:spPr>
          <a:xfrm>
            <a:off x="5857850" y="3079500"/>
            <a:ext cx="2432400" cy="50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Conclusions</a:t>
            </a:r>
          </a:p>
        </p:txBody>
      </p:sp>
      <p:sp>
        <p:nvSpPr>
          <p:cNvPr id="450" name="Google Shape;450;p42"/>
          <p:cNvSpPr txBox="1">
            <a:spLocks noGrp="1"/>
          </p:cNvSpPr>
          <p:nvPr>
            <p:ph type="subTitle" idx="5"/>
          </p:nvPr>
        </p:nvSpPr>
        <p:spPr>
          <a:xfrm>
            <a:off x="5857838" y="1927290"/>
            <a:ext cx="24324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overview</a:t>
            </a:r>
          </a:p>
        </p:txBody>
      </p:sp>
      <p:sp>
        <p:nvSpPr>
          <p:cNvPr id="451" name="Google Shape;451;p42"/>
          <p:cNvSpPr txBox="1">
            <a:spLocks noGrp="1"/>
          </p:cNvSpPr>
          <p:nvPr>
            <p:ph type="subTitle" idx="14"/>
          </p:nvPr>
        </p:nvSpPr>
        <p:spPr>
          <a:xfrm>
            <a:off x="5857851" y="3609786"/>
            <a:ext cx="24324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 &amp; compare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928516"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Background</a:t>
            </a:r>
            <a:endParaRPr sz="5400" i="1" dirty="0"/>
          </a:p>
        </p:txBody>
      </p:sp>
      <p:sp>
        <p:nvSpPr>
          <p:cNvPr id="459" name="Google Shape;459;p43"/>
          <p:cNvSpPr txBox="1">
            <a:spLocks noGrp="1"/>
          </p:cNvSpPr>
          <p:nvPr>
            <p:ph type="subTitle" idx="1"/>
          </p:nvPr>
        </p:nvSpPr>
        <p:spPr>
          <a:xfrm>
            <a:off x="4298120" y="3127711"/>
            <a:ext cx="3310200" cy="804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Kaggle hold playground competition. Deal with </a:t>
            </a:r>
            <a:r>
              <a:rPr lang="en-US" dirty="0"/>
              <a:t>categorical variables.</a:t>
            </a:r>
            <a:endParaRPr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12" name="Picture 11">
            <a:extLst>
              <a:ext uri="{FF2B5EF4-FFF2-40B4-BE49-F238E27FC236}">
                <a16:creationId xmlns:a16="http://schemas.microsoft.com/office/drawing/2014/main" id="{01F846F7-304D-D6CE-D729-2318E31764ED}"/>
              </a:ext>
            </a:extLst>
          </p:cNvPr>
          <p:cNvPicPr>
            <a:picLocks noChangeAspect="1"/>
          </p:cNvPicPr>
          <p:nvPr/>
        </p:nvPicPr>
        <p:blipFill>
          <a:blip r:embed="rId3"/>
          <a:stretch>
            <a:fillRect/>
          </a:stretch>
        </p:blipFill>
        <p:spPr>
          <a:xfrm>
            <a:off x="404423" y="620260"/>
            <a:ext cx="4592144" cy="1234592"/>
          </a:xfrm>
          <a:prstGeom prst="rect">
            <a:avLst/>
          </a:prstGeom>
        </p:spPr>
      </p:pic>
      <p:pic>
        <p:nvPicPr>
          <p:cNvPr id="13" name="Picture 12">
            <a:extLst>
              <a:ext uri="{FF2B5EF4-FFF2-40B4-BE49-F238E27FC236}">
                <a16:creationId xmlns:a16="http://schemas.microsoft.com/office/drawing/2014/main" id="{D6BDEF42-8D52-9A3E-4802-5D06BDD16026}"/>
              </a:ext>
            </a:extLst>
          </p:cNvPr>
          <p:cNvPicPr>
            <a:picLocks noChangeAspect="1"/>
          </p:cNvPicPr>
          <p:nvPr/>
        </p:nvPicPr>
        <p:blipFill>
          <a:blip r:embed="rId4"/>
          <a:stretch>
            <a:fillRect/>
          </a:stretch>
        </p:blipFill>
        <p:spPr>
          <a:xfrm>
            <a:off x="4996567" y="620259"/>
            <a:ext cx="549501" cy="1234592"/>
          </a:xfrm>
          <a:prstGeom prst="rect">
            <a:avLst/>
          </a:prstGeom>
        </p:spPr>
      </p:pic>
      <p:pic>
        <p:nvPicPr>
          <p:cNvPr id="14" name="Picture 13">
            <a:extLst>
              <a:ext uri="{FF2B5EF4-FFF2-40B4-BE49-F238E27FC236}">
                <a16:creationId xmlns:a16="http://schemas.microsoft.com/office/drawing/2014/main" id="{83E67C81-FB24-497C-72A0-E29F5FFF2724}"/>
              </a:ext>
            </a:extLst>
          </p:cNvPr>
          <p:cNvPicPr>
            <a:picLocks noChangeAspect="1"/>
          </p:cNvPicPr>
          <p:nvPr/>
        </p:nvPicPr>
        <p:blipFill>
          <a:blip r:embed="rId5"/>
          <a:stretch>
            <a:fillRect/>
          </a:stretch>
        </p:blipFill>
        <p:spPr>
          <a:xfrm>
            <a:off x="404423" y="1902604"/>
            <a:ext cx="1087804" cy="356507"/>
          </a:xfrm>
          <a:prstGeom prst="rect">
            <a:avLst/>
          </a:prstGeom>
        </p:spPr>
      </p:pic>
      <p:pic>
        <p:nvPicPr>
          <p:cNvPr id="15" name="Picture 14">
            <a:extLst>
              <a:ext uri="{FF2B5EF4-FFF2-40B4-BE49-F238E27FC236}">
                <a16:creationId xmlns:a16="http://schemas.microsoft.com/office/drawing/2014/main" id="{0A6D8BDB-6359-8A22-4489-8069032E4DF0}"/>
              </a:ext>
            </a:extLst>
          </p:cNvPr>
          <p:cNvPicPr>
            <a:picLocks noChangeAspect="1"/>
          </p:cNvPicPr>
          <p:nvPr/>
        </p:nvPicPr>
        <p:blipFill>
          <a:blip r:embed="rId6"/>
          <a:stretch>
            <a:fillRect/>
          </a:stretch>
        </p:blipFill>
        <p:spPr>
          <a:xfrm>
            <a:off x="1574346" y="1902604"/>
            <a:ext cx="1513172" cy="356507"/>
          </a:xfrm>
          <a:prstGeom prst="rect">
            <a:avLst/>
          </a:prstGeom>
        </p:spPr>
      </p:pic>
      <p:pic>
        <p:nvPicPr>
          <p:cNvPr id="16" name="Picture 15">
            <a:extLst>
              <a:ext uri="{FF2B5EF4-FFF2-40B4-BE49-F238E27FC236}">
                <a16:creationId xmlns:a16="http://schemas.microsoft.com/office/drawing/2014/main" id="{97B067A4-C12C-DA61-7166-2DD6B37F6324}"/>
              </a:ext>
            </a:extLst>
          </p:cNvPr>
          <p:cNvPicPr>
            <a:picLocks noChangeAspect="1"/>
          </p:cNvPicPr>
          <p:nvPr/>
        </p:nvPicPr>
        <p:blipFill>
          <a:blip r:embed="rId7"/>
          <a:stretch>
            <a:fillRect/>
          </a:stretch>
        </p:blipFill>
        <p:spPr>
          <a:xfrm>
            <a:off x="408479" y="2366694"/>
            <a:ext cx="4690570" cy="999467"/>
          </a:xfrm>
          <a:prstGeom prst="rect">
            <a:avLst/>
          </a:prstGeom>
        </p:spPr>
      </p:pic>
      <p:pic>
        <p:nvPicPr>
          <p:cNvPr id="17" name="Picture 16">
            <a:extLst>
              <a:ext uri="{FF2B5EF4-FFF2-40B4-BE49-F238E27FC236}">
                <a16:creationId xmlns:a16="http://schemas.microsoft.com/office/drawing/2014/main" id="{089CB47A-A76D-BC3A-7F25-AD2FC1661EF4}"/>
              </a:ext>
            </a:extLst>
          </p:cNvPr>
          <p:cNvPicPr>
            <a:picLocks noChangeAspect="1"/>
          </p:cNvPicPr>
          <p:nvPr/>
        </p:nvPicPr>
        <p:blipFill>
          <a:blip r:embed="rId8"/>
          <a:stretch>
            <a:fillRect/>
          </a:stretch>
        </p:blipFill>
        <p:spPr>
          <a:xfrm>
            <a:off x="5099049" y="2366694"/>
            <a:ext cx="536138" cy="999467"/>
          </a:xfrm>
          <a:prstGeom prst="rect">
            <a:avLst/>
          </a:prstGeom>
        </p:spPr>
      </p:pic>
      <p:sp>
        <p:nvSpPr>
          <p:cNvPr id="18" name="Google Shape;567;p44">
            <a:extLst>
              <a:ext uri="{FF2B5EF4-FFF2-40B4-BE49-F238E27FC236}">
                <a16:creationId xmlns:a16="http://schemas.microsoft.com/office/drawing/2014/main" id="{BE9EAF7B-CD4F-753D-132F-5BD7B83C9A6E}"/>
              </a:ext>
            </a:extLst>
          </p:cNvPr>
          <p:cNvSpPr txBox="1">
            <a:spLocks/>
          </p:cNvSpPr>
          <p:nvPr/>
        </p:nvSpPr>
        <p:spPr>
          <a:xfrm>
            <a:off x="404423" y="81089"/>
            <a:ext cx="3626421" cy="4853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800" dirty="0"/>
              <a:t>Train Data</a:t>
            </a:r>
          </a:p>
          <a:p>
            <a:pPr marL="0" indent="0" algn="l"/>
            <a:endParaRPr lang="en-US" dirty="0"/>
          </a:p>
        </p:txBody>
      </p:sp>
      <p:pic>
        <p:nvPicPr>
          <p:cNvPr id="19" name="Picture 18">
            <a:extLst>
              <a:ext uri="{FF2B5EF4-FFF2-40B4-BE49-F238E27FC236}">
                <a16:creationId xmlns:a16="http://schemas.microsoft.com/office/drawing/2014/main" id="{FBFFAA7C-EE0D-C9C8-CD54-2420A9027BAF}"/>
              </a:ext>
            </a:extLst>
          </p:cNvPr>
          <p:cNvPicPr>
            <a:picLocks noChangeAspect="1"/>
          </p:cNvPicPr>
          <p:nvPr/>
        </p:nvPicPr>
        <p:blipFill>
          <a:blip r:embed="rId9"/>
          <a:stretch>
            <a:fillRect/>
          </a:stretch>
        </p:blipFill>
        <p:spPr>
          <a:xfrm>
            <a:off x="5707703" y="620259"/>
            <a:ext cx="950187" cy="2604218"/>
          </a:xfrm>
          <a:prstGeom prst="rect">
            <a:avLst/>
          </a:prstGeom>
        </p:spPr>
      </p:pic>
      <p:sp>
        <p:nvSpPr>
          <p:cNvPr id="20" name="Google Shape;567;p44">
            <a:extLst>
              <a:ext uri="{FF2B5EF4-FFF2-40B4-BE49-F238E27FC236}">
                <a16:creationId xmlns:a16="http://schemas.microsoft.com/office/drawing/2014/main" id="{77E92CA1-9CD8-B784-D77B-EBE2FBEB8810}"/>
              </a:ext>
            </a:extLst>
          </p:cNvPr>
          <p:cNvSpPr txBox="1">
            <a:spLocks/>
          </p:cNvSpPr>
          <p:nvPr/>
        </p:nvSpPr>
        <p:spPr>
          <a:xfrm>
            <a:off x="404423" y="3642792"/>
            <a:ext cx="1447753" cy="1157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1"/>
              </a:buClr>
              <a:buSzPts val="800"/>
              <a:buFont typeface="Nunito Light"/>
              <a:buChar char="●"/>
              <a:defRPr sz="1800" b="0" i="0" u="none" strike="noStrike" cap="none">
                <a:solidFill>
                  <a:schemeClr val="dk1"/>
                </a:solidFill>
                <a:latin typeface="Mulish"/>
                <a:ea typeface="Mulish"/>
                <a:cs typeface="Mulish"/>
                <a:sym typeface="Mulish"/>
              </a:defRPr>
            </a:lvl1pPr>
            <a:lvl2pPr marL="914400" marR="0" lvl="1"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2pPr>
            <a:lvl3pPr marL="1371600" marR="0" lvl="2"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3pPr>
            <a:lvl4pPr marL="1828800" marR="0" lvl="3"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4pPr>
            <a:lvl5pPr marL="2286000" marR="0" lvl="4"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5pPr>
            <a:lvl6pPr marL="2743200" marR="0" lvl="5"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6pPr>
            <a:lvl7pPr marL="3200400" marR="0" lvl="6"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7pPr>
            <a:lvl8pPr marL="3657600" marR="0" lvl="7"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8pPr>
            <a:lvl9pPr marL="4114800" marR="0" lvl="8" indent="-304800" algn="l" rtl="0">
              <a:lnSpc>
                <a:spcPct val="115000"/>
              </a:lnSpc>
              <a:spcBef>
                <a:spcPts val="1600"/>
              </a:spcBef>
              <a:spcAft>
                <a:spcPts val="160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9pPr>
          </a:lstStyle>
          <a:p>
            <a:pPr marL="0" indent="0">
              <a:buFont typeface="Nunito Light"/>
              <a:buNone/>
            </a:pPr>
            <a:r>
              <a:rPr lang="de-DE" sz="1100" dirty="0"/>
              <a:t>bin_0 value: [0 1]</a:t>
            </a:r>
          </a:p>
          <a:p>
            <a:pPr marL="0" indent="0">
              <a:buFont typeface="Nunito Light"/>
              <a:buNone/>
            </a:pPr>
            <a:r>
              <a:rPr lang="de-DE" sz="1100" dirty="0"/>
              <a:t>bin_1 value: [0 1]</a:t>
            </a:r>
          </a:p>
          <a:p>
            <a:pPr marL="0" indent="0">
              <a:buFont typeface="Nunito Light"/>
              <a:buNone/>
            </a:pPr>
            <a:r>
              <a:rPr lang="de-DE" sz="1100" dirty="0"/>
              <a:t>bin_2 value: [0 1]</a:t>
            </a:r>
          </a:p>
          <a:p>
            <a:pPr marL="0" indent="0">
              <a:buFont typeface="Nunito Light"/>
              <a:buNone/>
            </a:pPr>
            <a:r>
              <a:rPr lang="de-DE" sz="1100" dirty="0"/>
              <a:t>bin_3 value: ['T' 'F']</a:t>
            </a:r>
          </a:p>
          <a:p>
            <a:pPr marL="0" indent="0">
              <a:buFont typeface="Nunito Light"/>
              <a:buNone/>
            </a:pPr>
            <a:r>
              <a:rPr lang="de-DE" sz="1100" dirty="0"/>
              <a:t>bin_4 value: ['Y' 'N‘]</a:t>
            </a:r>
          </a:p>
        </p:txBody>
      </p:sp>
      <p:sp>
        <p:nvSpPr>
          <p:cNvPr id="21" name="Google Shape;567;p44">
            <a:extLst>
              <a:ext uri="{FF2B5EF4-FFF2-40B4-BE49-F238E27FC236}">
                <a16:creationId xmlns:a16="http://schemas.microsoft.com/office/drawing/2014/main" id="{2169CDAF-ACD6-99B1-C395-D083E66C8E56}"/>
              </a:ext>
            </a:extLst>
          </p:cNvPr>
          <p:cNvSpPr txBox="1">
            <a:spLocks/>
          </p:cNvSpPr>
          <p:nvPr/>
        </p:nvSpPr>
        <p:spPr>
          <a:xfrm>
            <a:off x="1807363" y="3642790"/>
            <a:ext cx="4690570" cy="1157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1"/>
              </a:buClr>
              <a:buSzPts val="800"/>
              <a:buFont typeface="Nunito Light"/>
              <a:buChar char="●"/>
              <a:defRPr sz="1800" b="0" i="0" u="none" strike="noStrike" cap="none">
                <a:solidFill>
                  <a:schemeClr val="dk1"/>
                </a:solidFill>
                <a:latin typeface="Mulish"/>
                <a:ea typeface="Mulish"/>
                <a:cs typeface="Mulish"/>
                <a:sym typeface="Mulish"/>
              </a:defRPr>
            </a:lvl1pPr>
            <a:lvl2pPr marL="914400" marR="0" lvl="1"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2pPr>
            <a:lvl3pPr marL="1371600" marR="0" lvl="2"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3pPr>
            <a:lvl4pPr marL="1828800" marR="0" lvl="3"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4pPr>
            <a:lvl5pPr marL="2286000" marR="0" lvl="4"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5pPr>
            <a:lvl6pPr marL="2743200" marR="0" lvl="5"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6pPr>
            <a:lvl7pPr marL="3200400" marR="0" lvl="6"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7pPr>
            <a:lvl8pPr marL="3657600" marR="0" lvl="7"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8pPr>
            <a:lvl9pPr marL="4114800" marR="0" lvl="8" indent="-304800" algn="l" rtl="0">
              <a:lnSpc>
                <a:spcPct val="115000"/>
              </a:lnSpc>
              <a:spcBef>
                <a:spcPts val="1600"/>
              </a:spcBef>
              <a:spcAft>
                <a:spcPts val="160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9pPr>
          </a:lstStyle>
          <a:p>
            <a:pPr marL="0" indent="0">
              <a:buFont typeface="Nunito Light"/>
              <a:buNone/>
            </a:pPr>
            <a:r>
              <a:rPr lang="de-DE" sz="1100" dirty="0"/>
              <a:t>nom_0 value: ['Green' 'Blue' 'Red']</a:t>
            </a:r>
          </a:p>
          <a:p>
            <a:pPr marL="0" indent="0">
              <a:buFont typeface="Nunito Light"/>
              <a:buNone/>
            </a:pPr>
            <a:r>
              <a:rPr lang="de-DE" sz="1100" dirty="0"/>
              <a:t>nom_1 value: ['Triangle' 'Trapezoid' 'Polygon' 'Square' 'Star' 'Circle']</a:t>
            </a:r>
          </a:p>
          <a:p>
            <a:pPr marL="0" indent="0">
              <a:buFont typeface="Nunito Light"/>
              <a:buNone/>
            </a:pPr>
            <a:r>
              <a:rPr lang="de-DE" sz="1100" dirty="0"/>
              <a:t>nom_2 value: ['Snake' 'Hamster' 'Lion' 'Cat' 'Dog' 'Axolotl']</a:t>
            </a:r>
          </a:p>
          <a:p>
            <a:pPr marL="0" indent="0">
              <a:buFont typeface="Nunito Light"/>
              <a:buNone/>
            </a:pPr>
            <a:r>
              <a:rPr lang="de-DE" sz="1100" dirty="0"/>
              <a:t>nom_3 value: ['Finland' 'Russia' 'Canada' 'Costa Rica' 'China' 'India']</a:t>
            </a:r>
          </a:p>
          <a:p>
            <a:pPr marL="0" indent="0">
              <a:buFont typeface="Nunito Light"/>
              <a:buNone/>
            </a:pPr>
            <a:r>
              <a:rPr lang="de-DE" sz="1100" dirty="0"/>
              <a:t>nom_4 value: ['Bassoon' 'Piano' 'Theremin' 'Oboe‘]</a:t>
            </a:r>
          </a:p>
          <a:p>
            <a:pPr marL="0" indent="0">
              <a:buFont typeface="Nunito Light"/>
              <a:buNone/>
            </a:pPr>
            <a:r>
              <a:rPr lang="de-DE" sz="1100" dirty="0"/>
              <a:t>nom_5 – 9: ['50f116bcf' 'b3b4d25d0‘ ... ]</a:t>
            </a:r>
          </a:p>
        </p:txBody>
      </p:sp>
      <p:sp>
        <p:nvSpPr>
          <p:cNvPr id="22" name="Google Shape;567;p44">
            <a:extLst>
              <a:ext uri="{FF2B5EF4-FFF2-40B4-BE49-F238E27FC236}">
                <a16:creationId xmlns:a16="http://schemas.microsoft.com/office/drawing/2014/main" id="{730634D9-B3F5-4EFA-62CB-C176C0FA9CD0}"/>
              </a:ext>
            </a:extLst>
          </p:cNvPr>
          <p:cNvSpPr txBox="1">
            <a:spLocks/>
          </p:cNvSpPr>
          <p:nvPr/>
        </p:nvSpPr>
        <p:spPr>
          <a:xfrm>
            <a:off x="6322042" y="3642790"/>
            <a:ext cx="2669558" cy="1559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1"/>
              </a:buClr>
              <a:buSzPts val="800"/>
              <a:buFont typeface="Nunito Light"/>
              <a:buChar char="●"/>
              <a:defRPr sz="1800" b="0" i="0" u="none" strike="noStrike" cap="none">
                <a:solidFill>
                  <a:schemeClr val="dk1"/>
                </a:solidFill>
                <a:latin typeface="Mulish"/>
                <a:ea typeface="Mulish"/>
                <a:cs typeface="Mulish"/>
                <a:sym typeface="Mulish"/>
              </a:defRPr>
            </a:lvl1pPr>
            <a:lvl2pPr marL="914400" marR="0" lvl="1"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2pPr>
            <a:lvl3pPr marL="1371600" marR="0" lvl="2"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3pPr>
            <a:lvl4pPr marL="1828800" marR="0" lvl="3"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4pPr>
            <a:lvl5pPr marL="2286000" marR="0" lvl="4"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5pPr>
            <a:lvl6pPr marL="2743200" marR="0" lvl="5"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6pPr>
            <a:lvl7pPr marL="3200400" marR="0" lvl="6"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7pPr>
            <a:lvl8pPr marL="3657600" marR="0" lvl="7"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8pPr>
            <a:lvl9pPr marL="4114800" marR="0" lvl="8" indent="-304800" algn="l" rtl="0">
              <a:lnSpc>
                <a:spcPct val="115000"/>
              </a:lnSpc>
              <a:spcBef>
                <a:spcPts val="1600"/>
              </a:spcBef>
              <a:spcAft>
                <a:spcPts val="160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9pPr>
          </a:lstStyle>
          <a:p>
            <a:pPr marL="0" indent="0">
              <a:buNone/>
            </a:pPr>
            <a:r>
              <a:rPr lang="de-DE" sz="1100" dirty="0"/>
              <a:t>ord_0 value: [1 2 3]</a:t>
            </a:r>
          </a:p>
          <a:p>
            <a:pPr marL="0" indent="0">
              <a:buNone/>
            </a:pPr>
            <a:r>
              <a:rPr lang="de-DE" sz="1100" dirty="0"/>
              <a:t>ord_1 value: ['Novice' 'Contributor' 'Expert' 'Master‘ 'Grandmaster']</a:t>
            </a:r>
          </a:p>
          <a:p>
            <a:pPr marL="0" indent="0">
              <a:buNone/>
            </a:pPr>
            <a:r>
              <a:rPr lang="de-DE" sz="1100" dirty="0"/>
              <a:t>ord_2 value: ['Freezing‘ 'Cold' 'Warm‘ 'Hot' 'Boiling Hot‘ 'Lava Hot']</a:t>
            </a:r>
          </a:p>
          <a:p>
            <a:pPr marL="0" indent="0">
              <a:buFont typeface="Nunito Light"/>
              <a:buNone/>
            </a:pPr>
            <a:r>
              <a:rPr lang="de-DE" sz="1100" dirty="0"/>
              <a:t>ord_3 value: </a:t>
            </a:r>
            <a:r>
              <a:rPr lang="en-US" sz="1100" dirty="0"/>
              <a:t>[‘a’ ‘b’ ‘c’ … ]</a:t>
            </a:r>
          </a:p>
          <a:p>
            <a:pPr marL="0" indent="0">
              <a:buFont typeface="Nunito Light"/>
              <a:buNone/>
            </a:pPr>
            <a:r>
              <a:rPr lang="en-US" sz="1100" dirty="0"/>
              <a:t>ord_4 value: [‘A' ‘B' ‘C’ … ]</a:t>
            </a:r>
          </a:p>
          <a:p>
            <a:pPr marL="0" indent="0">
              <a:buFont typeface="Nunito Light"/>
              <a:buNone/>
            </a:pPr>
            <a:r>
              <a:rPr lang="da-DK" sz="1100" dirty="0"/>
              <a:t>ord_5 value: ['kr' 'bF' 'Jc’ ... ]</a:t>
            </a:r>
            <a:endParaRPr lang="en-US" sz="1100" dirty="0"/>
          </a:p>
          <a:p>
            <a:pPr marL="0" indent="0">
              <a:buFont typeface="Nunito Light"/>
              <a:buNone/>
            </a:pPr>
            <a:endParaRPr lang="de-DE" sz="1100" dirty="0"/>
          </a:p>
          <a:p>
            <a:pPr marL="0" indent="0">
              <a:buFont typeface="Nunito Light"/>
              <a:buNone/>
            </a:pPr>
            <a:endParaRPr lang="de-DE" sz="1100" dirty="0"/>
          </a:p>
        </p:txBody>
      </p:sp>
      <p:pic>
        <p:nvPicPr>
          <p:cNvPr id="27" name="Picture 26">
            <a:extLst>
              <a:ext uri="{FF2B5EF4-FFF2-40B4-BE49-F238E27FC236}">
                <a16:creationId xmlns:a16="http://schemas.microsoft.com/office/drawing/2014/main" id="{A5E7A9DB-C963-1C0D-8D45-38A8F7C6C4B1}"/>
              </a:ext>
            </a:extLst>
          </p:cNvPr>
          <p:cNvPicPr>
            <a:picLocks noChangeAspect="1"/>
          </p:cNvPicPr>
          <p:nvPr/>
        </p:nvPicPr>
        <p:blipFill>
          <a:blip r:embed="rId10"/>
          <a:stretch>
            <a:fillRect/>
          </a:stretch>
        </p:blipFill>
        <p:spPr>
          <a:xfrm>
            <a:off x="6760515" y="1061563"/>
            <a:ext cx="2237588" cy="1804864"/>
          </a:xfrm>
          <a:prstGeom prst="rect">
            <a:avLst/>
          </a:prstGeom>
        </p:spPr>
      </p:pic>
      <p:sp>
        <p:nvSpPr>
          <p:cNvPr id="2" name="Google Shape;567;p44">
            <a:extLst>
              <a:ext uri="{FF2B5EF4-FFF2-40B4-BE49-F238E27FC236}">
                <a16:creationId xmlns:a16="http://schemas.microsoft.com/office/drawing/2014/main" id="{3FBB2AC4-9B48-6C1A-CA03-1D792A658276}"/>
              </a:ext>
            </a:extLst>
          </p:cNvPr>
          <p:cNvSpPr txBox="1">
            <a:spLocks/>
          </p:cNvSpPr>
          <p:nvPr/>
        </p:nvSpPr>
        <p:spPr>
          <a:xfrm>
            <a:off x="404422" y="3366163"/>
            <a:ext cx="5005137" cy="1157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1"/>
              </a:buClr>
              <a:buSzPts val="800"/>
              <a:buFont typeface="Nunito Light"/>
              <a:buChar char="●"/>
              <a:defRPr sz="1800" b="0" i="0" u="none" strike="noStrike" cap="none">
                <a:solidFill>
                  <a:schemeClr val="dk1"/>
                </a:solidFill>
                <a:latin typeface="Mulish"/>
                <a:ea typeface="Mulish"/>
                <a:cs typeface="Mulish"/>
                <a:sym typeface="Mulish"/>
              </a:defRPr>
            </a:lvl1pPr>
            <a:lvl2pPr marL="914400" marR="0" lvl="1"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2pPr>
            <a:lvl3pPr marL="1371600" marR="0" lvl="2"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3pPr>
            <a:lvl4pPr marL="1828800" marR="0" lvl="3"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4pPr>
            <a:lvl5pPr marL="2286000" marR="0" lvl="4"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5pPr>
            <a:lvl6pPr marL="2743200" marR="0" lvl="5"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6pPr>
            <a:lvl7pPr marL="3200400" marR="0" lvl="6"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7pPr>
            <a:lvl8pPr marL="3657600" marR="0" lvl="7"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8pPr>
            <a:lvl9pPr marL="4114800" marR="0" lvl="8" indent="-304800" algn="l" rtl="0">
              <a:lnSpc>
                <a:spcPct val="115000"/>
              </a:lnSpc>
              <a:spcBef>
                <a:spcPts val="1600"/>
              </a:spcBef>
              <a:spcAft>
                <a:spcPts val="160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9pPr>
          </a:lstStyle>
          <a:p>
            <a:pPr marL="0" indent="0">
              <a:buFont typeface="Nunito Light"/>
              <a:buNone/>
            </a:pPr>
            <a:r>
              <a:rPr lang="de-DE" sz="1100" dirty="0"/>
              <a:t>Using a for loop for looking up what are the unique value in each column:</a:t>
            </a:r>
          </a:p>
        </p:txBody>
      </p:sp>
    </p:spTree>
    <p:extLst>
      <p:ext uri="{BB962C8B-B14F-4D97-AF65-F5344CB8AC3E}">
        <p14:creationId xmlns:p14="http://schemas.microsoft.com/office/powerpoint/2010/main" val="211758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a:t>
            </a:r>
            <a:r>
              <a:rPr lang="en" dirty="0"/>
              <a:t> </a:t>
            </a:r>
            <a:r>
              <a:rPr lang="en-US" dirty="0"/>
              <a:t>Exploratory</a:t>
            </a:r>
            <a:endParaRPr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40" name="Google Shape;1140;p52"/>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dirty="0"/>
              <a:t>U</a:t>
            </a:r>
            <a:r>
              <a:rPr lang="en" dirty="0"/>
              <a:t>nderstand provided dataset</a:t>
            </a:r>
            <a:endParaRPr dirty="0"/>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13" name="Google Shape;567;p44">
            <a:extLst>
              <a:ext uri="{FF2B5EF4-FFF2-40B4-BE49-F238E27FC236}">
                <a16:creationId xmlns:a16="http://schemas.microsoft.com/office/drawing/2014/main" id="{86DB3243-CC9E-A393-9B36-9C79CE977770}"/>
              </a:ext>
            </a:extLst>
          </p:cNvPr>
          <p:cNvSpPr txBox="1">
            <a:spLocks noGrp="1"/>
          </p:cNvSpPr>
          <p:nvPr>
            <p:ph type="body" idx="1"/>
          </p:nvPr>
        </p:nvSpPr>
        <p:spPr>
          <a:xfrm>
            <a:off x="408481" y="216001"/>
            <a:ext cx="3626421" cy="485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Distributions</a:t>
            </a:r>
            <a:endParaRPr dirty="0"/>
          </a:p>
        </p:txBody>
      </p:sp>
      <p:pic>
        <p:nvPicPr>
          <p:cNvPr id="8" name="Picture 7">
            <a:extLst>
              <a:ext uri="{FF2B5EF4-FFF2-40B4-BE49-F238E27FC236}">
                <a16:creationId xmlns:a16="http://schemas.microsoft.com/office/drawing/2014/main" id="{C6FDD075-2AD8-850A-5E94-9D4554950532}"/>
              </a:ext>
            </a:extLst>
          </p:cNvPr>
          <p:cNvPicPr>
            <a:picLocks noChangeAspect="1"/>
          </p:cNvPicPr>
          <p:nvPr/>
        </p:nvPicPr>
        <p:blipFill>
          <a:blip r:embed="rId3"/>
          <a:stretch>
            <a:fillRect/>
          </a:stretch>
        </p:blipFill>
        <p:spPr>
          <a:xfrm>
            <a:off x="0" y="774893"/>
            <a:ext cx="3709988" cy="1762125"/>
          </a:xfrm>
          <a:prstGeom prst="rect">
            <a:avLst/>
          </a:prstGeom>
        </p:spPr>
      </p:pic>
      <p:pic>
        <p:nvPicPr>
          <p:cNvPr id="11" name="Picture 10">
            <a:extLst>
              <a:ext uri="{FF2B5EF4-FFF2-40B4-BE49-F238E27FC236}">
                <a16:creationId xmlns:a16="http://schemas.microsoft.com/office/drawing/2014/main" id="{EFF58D57-E6F7-C1ED-58D2-E6F045F056FA}"/>
              </a:ext>
            </a:extLst>
          </p:cNvPr>
          <p:cNvPicPr>
            <a:picLocks noChangeAspect="1"/>
          </p:cNvPicPr>
          <p:nvPr/>
        </p:nvPicPr>
        <p:blipFill>
          <a:blip r:embed="rId4"/>
          <a:stretch>
            <a:fillRect/>
          </a:stretch>
        </p:blipFill>
        <p:spPr>
          <a:xfrm>
            <a:off x="3709988" y="776163"/>
            <a:ext cx="3564518" cy="1759583"/>
          </a:xfrm>
          <a:prstGeom prst="rect">
            <a:avLst/>
          </a:prstGeom>
        </p:spPr>
      </p:pic>
      <p:pic>
        <p:nvPicPr>
          <p:cNvPr id="14" name="Picture 13">
            <a:extLst>
              <a:ext uri="{FF2B5EF4-FFF2-40B4-BE49-F238E27FC236}">
                <a16:creationId xmlns:a16="http://schemas.microsoft.com/office/drawing/2014/main" id="{14B260BB-76E8-D3E0-F662-060B70F64496}"/>
              </a:ext>
            </a:extLst>
          </p:cNvPr>
          <p:cNvPicPr>
            <a:picLocks noChangeAspect="1"/>
          </p:cNvPicPr>
          <p:nvPr/>
        </p:nvPicPr>
        <p:blipFill>
          <a:blip r:embed="rId5"/>
          <a:stretch>
            <a:fillRect/>
          </a:stretch>
        </p:blipFill>
        <p:spPr>
          <a:xfrm>
            <a:off x="7274506" y="774893"/>
            <a:ext cx="1869494" cy="1767522"/>
          </a:xfrm>
          <a:prstGeom prst="rect">
            <a:avLst/>
          </a:prstGeom>
        </p:spPr>
      </p:pic>
      <p:pic>
        <p:nvPicPr>
          <p:cNvPr id="18" name="Picture 17">
            <a:extLst>
              <a:ext uri="{FF2B5EF4-FFF2-40B4-BE49-F238E27FC236}">
                <a16:creationId xmlns:a16="http://schemas.microsoft.com/office/drawing/2014/main" id="{8851DEF2-D0F1-F601-F845-4E56854B917D}"/>
              </a:ext>
            </a:extLst>
          </p:cNvPr>
          <p:cNvPicPr>
            <a:picLocks noChangeAspect="1"/>
          </p:cNvPicPr>
          <p:nvPr/>
        </p:nvPicPr>
        <p:blipFill>
          <a:blip r:embed="rId6"/>
          <a:stretch>
            <a:fillRect/>
          </a:stretch>
        </p:blipFill>
        <p:spPr>
          <a:xfrm>
            <a:off x="0" y="2924463"/>
            <a:ext cx="3808574" cy="1456706"/>
          </a:xfrm>
          <a:prstGeom prst="rect">
            <a:avLst/>
          </a:prstGeom>
        </p:spPr>
      </p:pic>
      <p:pic>
        <p:nvPicPr>
          <p:cNvPr id="20" name="Picture 19">
            <a:extLst>
              <a:ext uri="{FF2B5EF4-FFF2-40B4-BE49-F238E27FC236}">
                <a16:creationId xmlns:a16="http://schemas.microsoft.com/office/drawing/2014/main" id="{06FA3628-6FFB-562F-92D0-CD77150562AE}"/>
              </a:ext>
            </a:extLst>
          </p:cNvPr>
          <p:cNvPicPr>
            <a:picLocks noChangeAspect="1"/>
          </p:cNvPicPr>
          <p:nvPr/>
        </p:nvPicPr>
        <p:blipFill>
          <a:blip r:embed="rId7"/>
          <a:stretch>
            <a:fillRect/>
          </a:stretch>
        </p:blipFill>
        <p:spPr>
          <a:xfrm>
            <a:off x="3808573" y="2929860"/>
            <a:ext cx="3695667" cy="1451309"/>
          </a:xfrm>
          <a:prstGeom prst="rect">
            <a:avLst/>
          </a:prstGeom>
        </p:spPr>
      </p:pic>
      <p:pic>
        <p:nvPicPr>
          <p:cNvPr id="22" name="Picture 21">
            <a:extLst>
              <a:ext uri="{FF2B5EF4-FFF2-40B4-BE49-F238E27FC236}">
                <a16:creationId xmlns:a16="http://schemas.microsoft.com/office/drawing/2014/main" id="{772744A4-D524-F545-53C1-8F6CA7F2CD32}"/>
              </a:ext>
            </a:extLst>
          </p:cNvPr>
          <p:cNvPicPr>
            <a:picLocks noChangeAspect="1"/>
          </p:cNvPicPr>
          <p:nvPr/>
        </p:nvPicPr>
        <p:blipFill>
          <a:blip r:embed="rId8"/>
          <a:stretch>
            <a:fillRect/>
          </a:stretch>
        </p:blipFill>
        <p:spPr>
          <a:xfrm>
            <a:off x="7504240" y="2924463"/>
            <a:ext cx="1812552" cy="1456706"/>
          </a:xfrm>
          <a:prstGeom prst="rect">
            <a:avLst/>
          </a:prstGeom>
        </p:spPr>
      </p:pic>
    </p:spTree>
    <p:extLst>
      <p:ext uri="{BB962C8B-B14F-4D97-AF65-F5344CB8AC3E}">
        <p14:creationId xmlns:p14="http://schemas.microsoft.com/office/powerpoint/2010/main" val="312697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13" name="Google Shape;567;p44">
            <a:extLst>
              <a:ext uri="{FF2B5EF4-FFF2-40B4-BE49-F238E27FC236}">
                <a16:creationId xmlns:a16="http://schemas.microsoft.com/office/drawing/2014/main" id="{86DB3243-CC9E-A393-9B36-9C79CE977770}"/>
              </a:ext>
            </a:extLst>
          </p:cNvPr>
          <p:cNvSpPr txBox="1">
            <a:spLocks noGrp="1"/>
          </p:cNvSpPr>
          <p:nvPr>
            <p:ph type="body" idx="1"/>
          </p:nvPr>
        </p:nvSpPr>
        <p:spPr>
          <a:xfrm>
            <a:off x="408481" y="216001"/>
            <a:ext cx="3626421" cy="485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Distributions</a:t>
            </a:r>
            <a:endParaRPr dirty="0"/>
          </a:p>
        </p:txBody>
      </p:sp>
      <p:pic>
        <p:nvPicPr>
          <p:cNvPr id="3" name="Picture 2">
            <a:extLst>
              <a:ext uri="{FF2B5EF4-FFF2-40B4-BE49-F238E27FC236}">
                <a16:creationId xmlns:a16="http://schemas.microsoft.com/office/drawing/2014/main" id="{D7CFA52A-B016-8B1F-E700-CCAE3D3E1846}"/>
              </a:ext>
            </a:extLst>
          </p:cNvPr>
          <p:cNvPicPr>
            <a:picLocks noChangeAspect="1"/>
          </p:cNvPicPr>
          <p:nvPr/>
        </p:nvPicPr>
        <p:blipFill>
          <a:blip r:embed="rId3"/>
          <a:stretch>
            <a:fillRect/>
          </a:stretch>
        </p:blipFill>
        <p:spPr>
          <a:xfrm>
            <a:off x="24333" y="769955"/>
            <a:ext cx="4629327" cy="1681936"/>
          </a:xfrm>
          <a:prstGeom prst="rect">
            <a:avLst/>
          </a:prstGeom>
        </p:spPr>
      </p:pic>
      <p:pic>
        <p:nvPicPr>
          <p:cNvPr id="5" name="Picture 4">
            <a:extLst>
              <a:ext uri="{FF2B5EF4-FFF2-40B4-BE49-F238E27FC236}">
                <a16:creationId xmlns:a16="http://schemas.microsoft.com/office/drawing/2014/main" id="{C575D616-E62F-4E7F-D4A9-4E91DDABCC91}"/>
              </a:ext>
            </a:extLst>
          </p:cNvPr>
          <p:cNvPicPr>
            <a:picLocks noChangeAspect="1"/>
          </p:cNvPicPr>
          <p:nvPr/>
        </p:nvPicPr>
        <p:blipFill>
          <a:blip r:embed="rId4"/>
          <a:stretch>
            <a:fillRect/>
          </a:stretch>
        </p:blipFill>
        <p:spPr>
          <a:xfrm>
            <a:off x="4629327" y="769955"/>
            <a:ext cx="4490340" cy="1681936"/>
          </a:xfrm>
          <a:prstGeom prst="rect">
            <a:avLst/>
          </a:prstGeom>
        </p:spPr>
      </p:pic>
      <p:pic>
        <p:nvPicPr>
          <p:cNvPr id="7" name="Picture 6">
            <a:extLst>
              <a:ext uri="{FF2B5EF4-FFF2-40B4-BE49-F238E27FC236}">
                <a16:creationId xmlns:a16="http://schemas.microsoft.com/office/drawing/2014/main" id="{2E1E2526-0EA3-7D8B-ADA7-E338BD43FBAD}"/>
              </a:ext>
            </a:extLst>
          </p:cNvPr>
          <p:cNvPicPr>
            <a:picLocks noChangeAspect="1"/>
          </p:cNvPicPr>
          <p:nvPr/>
        </p:nvPicPr>
        <p:blipFill>
          <a:blip r:embed="rId5"/>
          <a:stretch>
            <a:fillRect/>
          </a:stretch>
        </p:blipFill>
        <p:spPr>
          <a:xfrm>
            <a:off x="152649" y="2774516"/>
            <a:ext cx="4372694" cy="1599027"/>
          </a:xfrm>
          <a:prstGeom prst="rect">
            <a:avLst/>
          </a:prstGeom>
        </p:spPr>
      </p:pic>
      <p:pic>
        <p:nvPicPr>
          <p:cNvPr id="4" name="Picture 3">
            <a:extLst>
              <a:ext uri="{FF2B5EF4-FFF2-40B4-BE49-F238E27FC236}">
                <a16:creationId xmlns:a16="http://schemas.microsoft.com/office/drawing/2014/main" id="{6F529FC7-D59B-5E32-E234-AA8337891E48}"/>
              </a:ext>
            </a:extLst>
          </p:cNvPr>
          <p:cNvPicPr>
            <a:picLocks noChangeAspect="1"/>
          </p:cNvPicPr>
          <p:nvPr/>
        </p:nvPicPr>
        <p:blipFill>
          <a:blip r:embed="rId6"/>
          <a:stretch>
            <a:fillRect/>
          </a:stretch>
        </p:blipFill>
        <p:spPr>
          <a:xfrm>
            <a:off x="4525343" y="2624485"/>
            <a:ext cx="4490340" cy="838259"/>
          </a:xfrm>
          <a:prstGeom prst="rect">
            <a:avLst/>
          </a:prstGeom>
        </p:spPr>
      </p:pic>
      <p:sp>
        <p:nvSpPr>
          <p:cNvPr id="6" name="Google Shape;1557;p62">
            <a:extLst>
              <a:ext uri="{FF2B5EF4-FFF2-40B4-BE49-F238E27FC236}">
                <a16:creationId xmlns:a16="http://schemas.microsoft.com/office/drawing/2014/main" id="{3498BF5C-4421-713A-242B-DA8655B739E3}"/>
              </a:ext>
            </a:extLst>
          </p:cNvPr>
          <p:cNvSpPr txBox="1">
            <a:spLocks/>
          </p:cNvSpPr>
          <p:nvPr/>
        </p:nvSpPr>
        <p:spPr>
          <a:xfrm>
            <a:off x="7297080" y="4115271"/>
            <a:ext cx="1584527" cy="643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8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indent="-285750" algn="l">
              <a:spcAft>
                <a:spcPts val="1200"/>
              </a:spcAft>
              <a:buFont typeface="Arial" panose="020B0604020202020204" pitchFamily="34" charset="0"/>
              <a:buChar char="•"/>
            </a:pPr>
            <a:r>
              <a:rPr lang="en-US" sz="1100" dirty="0"/>
              <a:t>Entry of ‘od’ has the highest frequency.</a:t>
            </a:r>
          </a:p>
          <a:p>
            <a:pPr marL="285750" indent="-285750" algn="l">
              <a:spcAft>
                <a:spcPts val="1200"/>
              </a:spcAft>
              <a:buFont typeface="Arial" panose="020B0604020202020204" pitchFamily="34" charset="0"/>
              <a:buChar char="•"/>
            </a:pPr>
            <a:endParaRPr lang="en-US" dirty="0"/>
          </a:p>
          <a:p>
            <a:pPr marL="285750" indent="-285750" algn="l">
              <a:spcAft>
                <a:spcPts val="1200"/>
              </a:spcAft>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4EB73364-01B8-0F34-80BA-276F3AF60469}"/>
              </a:ext>
            </a:extLst>
          </p:cNvPr>
          <p:cNvPicPr>
            <a:picLocks noChangeAspect="1"/>
          </p:cNvPicPr>
          <p:nvPr/>
        </p:nvPicPr>
        <p:blipFill>
          <a:blip r:embed="rId7"/>
          <a:stretch>
            <a:fillRect/>
          </a:stretch>
        </p:blipFill>
        <p:spPr>
          <a:xfrm>
            <a:off x="5110471" y="3462744"/>
            <a:ext cx="2284242" cy="1618432"/>
          </a:xfrm>
          <a:prstGeom prst="rect">
            <a:avLst/>
          </a:prstGeom>
        </p:spPr>
      </p:pic>
    </p:spTree>
    <p:extLst>
      <p:ext uri="{BB962C8B-B14F-4D97-AF65-F5344CB8AC3E}">
        <p14:creationId xmlns:p14="http://schemas.microsoft.com/office/powerpoint/2010/main" val="342314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13" name="Google Shape;567;p44">
            <a:extLst>
              <a:ext uri="{FF2B5EF4-FFF2-40B4-BE49-F238E27FC236}">
                <a16:creationId xmlns:a16="http://schemas.microsoft.com/office/drawing/2014/main" id="{86DB3243-CC9E-A393-9B36-9C79CE977770}"/>
              </a:ext>
            </a:extLst>
          </p:cNvPr>
          <p:cNvSpPr txBox="1">
            <a:spLocks noGrp="1"/>
          </p:cNvSpPr>
          <p:nvPr>
            <p:ph type="body" idx="1"/>
          </p:nvPr>
        </p:nvSpPr>
        <p:spPr>
          <a:xfrm>
            <a:off x="408481" y="216001"/>
            <a:ext cx="3626421" cy="485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Distributions</a:t>
            </a:r>
            <a:endParaRPr dirty="0"/>
          </a:p>
        </p:txBody>
      </p:sp>
      <p:pic>
        <p:nvPicPr>
          <p:cNvPr id="8" name="Picture 7">
            <a:extLst>
              <a:ext uri="{FF2B5EF4-FFF2-40B4-BE49-F238E27FC236}">
                <a16:creationId xmlns:a16="http://schemas.microsoft.com/office/drawing/2014/main" id="{94574ABF-C6A5-2240-63ED-65971FDA3B72}"/>
              </a:ext>
            </a:extLst>
          </p:cNvPr>
          <p:cNvPicPr>
            <a:picLocks noChangeAspect="1"/>
          </p:cNvPicPr>
          <p:nvPr/>
        </p:nvPicPr>
        <p:blipFill>
          <a:blip r:embed="rId3"/>
          <a:stretch>
            <a:fillRect/>
          </a:stretch>
        </p:blipFill>
        <p:spPr>
          <a:xfrm>
            <a:off x="4572000" y="1335461"/>
            <a:ext cx="4127486" cy="1846112"/>
          </a:xfrm>
          <a:prstGeom prst="rect">
            <a:avLst/>
          </a:prstGeom>
        </p:spPr>
      </p:pic>
      <p:pic>
        <p:nvPicPr>
          <p:cNvPr id="11" name="Picture 10">
            <a:extLst>
              <a:ext uri="{FF2B5EF4-FFF2-40B4-BE49-F238E27FC236}">
                <a16:creationId xmlns:a16="http://schemas.microsoft.com/office/drawing/2014/main" id="{8B2030D9-9823-0567-41CA-601874542AAE}"/>
              </a:ext>
            </a:extLst>
          </p:cNvPr>
          <p:cNvPicPr>
            <a:picLocks noChangeAspect="1"/>
          </p:cNvPicPr>
          <p:nvPr/>
        </p:nvPicPr>
        <p:blipFill>
          <a:blip r:embed="rId4"/>
          <a:stretch>
            <a:fillRect/>
          </a:stretch>
        </p:blipFill>
        <p:spPr>
          <a:xfrm>
            <a:off x="350838" y="1398885"/>
            <a:ext cx="4024314" cy="1719263"/>
          </a:xfrm>
          <a:prstGeom prst="rect">
            <a:avLst/>
          </a:prstGeom>
        </p:spPr>
      </p:pic>
    </p:spTree>
    <p:extLst>
      <p:ext uri="{BB962C8B-B14F-4D97-AF65-F5344CB8AC3E}">
        <p14:creationId xmlns:p14="http://schemas.microsoft.com/office/powerpoint/2010/main" val="394888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4" y="1930800"/>
            <a:ext cx="3936485"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Modeling</a:t>
            </a:r>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329" name="Google Shape;1329;p57"/>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err="1"/>
              <a:t>LightGBM</a:t>
            </a:r>
            <a:r>
              <a:rPr lang="en-US" dirty="0"/>
              <a:t> / LR</a:t>
            </a:r>
          </a:p>
        </p:txBody>
      </p:sp>
      <p:grpSp>
        <p:nvGrpSpPr>
          <p:cNvPr id="1330" name="Google Shape;1330;p57"/>
          <p:cNvGrpSpPr/>
          <p:nvPr/>
        </p:nvGrpSpPr>
        <p:grpSpPr>
          <a:xfrm>
            <a:off x="5163878"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3812092"/>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2767</TotalTime>
  <Words>1529</Words>
  <Application>Microsoft Office PowerPoint</Application>
  <PresentationFormat>On-screen Show (16:9)</PresentationFormat>
  <Paragraphs>125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Fira Sans Extra Condensed Medium</vt:lpstr>
      <vt:lpstr>Arial</vt:lpstr>
      <vt:lpstr>Anaheim</vt:lpstr>
      <vt:lpstr>Nunito Light</vt:lpstr>
      <vt:lpstr>Mulish</vt:lpstr>
      <vt:lpstr>Roboto</vt:lpstr>
      <vt:lpstr>Poppins SemiBold</vt:lpstr>
      <vt:lpstr>Data Storytelling for Business by Slidesgo</vt:lpstr>
      <vt:lpstr>Categorical Feature Encoding Challenge</vt:lpstr>
      <vt:lpstr>EDA</vt:lpstr>
      <vt:lpstr>01</vt:lpstr>
      <vt:lpstr>PowerPoint Presentation</vt:lpstr>
      <vt:lpstr>Data Exploratory</vt:lpstr>
      <vt:lpstr>PowerPoint Presentation</vt:lpstr>
      <vt:lpstr>PowerPoint Presentation</vt:lpstr>
      <vt:lpstr>PowerPoint Presentation</vt:lpstr>
      <vt:lpstr>Modeling</vt:lpstr>
      <vt:lpstr>PowerPoint Presentation</vt:lpstr>
      <vt:lpstr>PowerPoint Presentation</vt:lpstr>
      <vt:lpstr>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Feature Encoding Challenge</dc:title>
  <cp:lastModifiedBy>Cui Xiangnan</cp:lastModifiedBy>
  <cp:revision>16</cp:revision>
  <dcterms:modified xsi:type="dcterms:W3CDTF">2023-06-06T15:34:40Z</dcterms:modified>
</cp:coreProperties>
</file>