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7" r:id="rId17"/>
    <p:sldId id="274" r:id="rId18"/>
  </p:sldIdLst>
  <p:sldSz cx="10287000" cy="12858750"/>
  <p:notesSz cx="10287000" cy="12858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7054" y="4845596"/>
            <a:ext cx="819289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F5F6F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7200900"/>
            <a:ext cx="7200900" cy="3214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B5989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F5F6F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B5989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F5F6F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957512"/>
            <a:ext cx="4474845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957512"/>
            <a:ext cx="4474845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B5989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10286999" y="12858748"/>
                </a:moveTo>
                <a:lnTo>
                  <a:pt x="0" y="1285874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2858748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95127" y="5364931"/>
            <a:ext cx="6697345" cy="993775"/>
          </a:xfrm>
          <a:custGeom>
            <a:avLst/>
            <a:gdLst/>
            <a:ahLst/>
            <a:cxnLst/>
            <a:rect l="l" t="t" r="r" b="b"/>
            <a:pathLst>
              <a:path w="6697345" h="993775">
                <a:moveTo>
                  <a:pt x="6697241" y="993333"/>
                </a:moveTo>
                <a:lnTo>
                  <a:pt x="0" y="993333"/>
                </a:lnTo>
                <a:lnTo>
                  <a:pt x="0" y="0"/>
                </a:lnTo>
                <a:lnTo>
                  <a:pt x="6697241" y="0"/>
                </a:lnTo>
                <a:lnTo>
                  <a:pt x="6697241" y="993333"/>
                </a:lnTo>
                <a:close/>
              </a:path>
            </a:pathLst>
          </a:custGeom>
          <a:solidFill>
            <a:srgbClr val="9EB8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rgbClr val="F5F6F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B5989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B5989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10286999" y="12858748"/>
                </a:moveTo>
                <a:lnTo>
                  <a:pt x="0" y="1285874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2858748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866" y="5540297"/>
            <a:ext cx="4783455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rgbClr val="F5F6F7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4350" y="2957512"/>
            <a:ext cx="9258300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363491" y="11833174"/>
            <a:ext cx="748665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B5989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11958638"/>
            <a:ext cx="2366010" cy="64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11958638"/>
            <a:ext cx="2366010" cy="64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9554777" y="5659072"/>
            <a:ext cx="732790" cy="1541145"/>
          </a:xfrm>
          <a:custGeom>
            <a:avLst/>
            <a:gdLst/>
            <a:ahLst/>
            <a:cxnLst/>
            <a:rect l="l" t="t" r="r" b="b"/>
            <a:pathLst>
              <a:path w="732790" h="1541145">
                <a:moveTo>
                  <a:pt x="732222" y="1540604"/>
                </a:moveTo>
                <a:lnTo>
                  <a:pt x="674746" y="1535815"/>
                </a:lnTo>
                <a:lnTo>
                  <a:pt x="627657" y="1528437"/>
                </a:lnTo>
                <a:lnTo>
                  <a:pt x="581555" y="1518264"/>
                </a:lnTo>
                <a:lnTo>
                  <a:pt x="536530" y="1505386"/>
                </a:lnTo>
                <a:lnTo>
                  <a:pt x="492674" y="1489894"/>
                </a:lnTo>
                <a:lnTo>
                  <a:pt x="450076" y="1471879"/>
                </a:lnTo>
                <a:lnTo>
                  <a:pt x="408827" y="1451431"/>
                </a:lnTo>
                <a:lnTo>
                  <a:pt x="369016" y="1428639"/>
                </a:lnTo>
                <a:lnTo>
                  <a:pt x="330736" y="1403595"/>
                </a:lnTo>
                <a:lnTo>
                  <a:pt x="294075" y="1376389"/>
                </a:lnTo>
                <a:lnTo>
                  <a:pt x="259124" y="1347111"/>
                </a:lnTo>
                <a:lnTo>
                  <a:pt x="225974" y="1315852"/>
                </a:lnTo>
                <a:lnTo>
                  <a:pt x="194715" y="1282702"/>
                </a:lnTo>
                <a:lnTo>
                  <a:pt x="165437" y="1247752"/>
                </a:lnTo>
                <a:lnTo>
                  <a:pt x="138231" y="1211091"/>
                </a:lnTo>
                <a:lnTo>
                  <a:pt x="113187" y="1172810"/>
                </a:lnTo>
                <a:lnTo>
                  <a:pt x="90396" y="1133000"/>
                </a:lnTo>
                <a:lnTo>
                  <a:pt x="69947" y="1091750"/>
                </a:lnTo>
                <a:lnTo>
                  <a:pt x="51932" y="1049152"/>
                </a:lnTo>
                <a:lnTo>
                  <a:pt x="36440" y="1005296"/>
                </a:lnTo>
                <a:lnTo>
                  <a:pt x="23563" y="960271"/>
                </a:lnTo>
                <a:lnTo>
                  <a:pt x="13389" y="914169"/>
                </a:lnTo>
                <a:lnTo>
                  <a:pt x="6011" y="867080"/>
                </a:lnTo>
                <a:lnTo>
                  <a:pt x="1517" y="819094"/>
                </a:lnTo>
                <a:lnTo>
                  <a:pt x="0" y="770302"/>
                </a:lnTo>
                <a:lnTo>
                  <a:pt x="1517" y="721509"/>
                </a:lnTo>
                <a:lnTo>
                  <a:pt x="6011" y="673523"/>
                </a:lnTo>
                <a:lnTo>
                  <a:pt x="13389" y="626434"/>
                </a:lnTo>
                <a:lnTo>
                  <a:pt x="23563" y="580332"/>
                </a:lnTo>
                <a:lnTo>
                  <a:pt x="36440" y="535308"/>
                </a:lnTo>
                <a:lnTo>
                  <a:pt x="51932" y="491451"/>
                </a:lnTo>
                <a:lnTo>
                  <a:pt x="69947" y="448853"/>
                </a:lnTo>
                <a:lnTo>
                  <a:pt x="90396" y="407604"/>
                </a:lnTo>
                <a:lnTo>
                  <a:pt x="113187" y="367794"/>
                </a:lnTo>
                <a:lnTo>
                  <a:pt x="138231" y="329513"/>
                </a:lnTo>
                <a:lnTo>
                  <a:pt x="165437" y="292852"/>
                </a:lnTo>
                <a:lnTo>
                  <a:pt x="194715" y="257901"/>
                </a:lnTo>
                <a:lnTo>
                  <a:pt x="225974" y="224751"/>
                </a:lnTo>
                <a:lnTo>
                  <a:pt x="259124" y="193492"/>
                </a:lnTo>
                <a:lnTo>
                  <a:pt x="294075" y="164214"/>
                </a:lnTo>
                <a:lnTo>
                  <a:pt x="330736" y="137008"/>
                </a:lnTo>
                <a:lnTo>
                  <a:pt x="369016" y="111964"/>
                </a:lnTo>
                <a:lnTo>
                  <a:pt x="408827" y="89173"/>
                </a:lnTo>
                <a:lnTo>
                  <a:pt x="450076" y="68725"/>
                </a:lnTo>
                <a:lnTo>
                  <a:pt x="492674" y="50709"/>
                </a:lnTo>
                <a:lnTo>
                  <a:pt x="536530" y="35218"/>
                </a:lnTo>
                <a:lnTo>
                  <a:pt x="581555" y="22340"/>
                </a:lnTo>
                <a:lnTo>
                  <a:pt x="627657" y="12167"/>
                </a:lnTo>
                <a:lnTo>
                  <a:pt x="674746" y="4788"/>
                </a:lnTo>
                <a:lnTo>
                  <a:pt x="722732" y="295"/>
                </a:lnTo>
                <a:lnTo>
                  <a:pt x="732222" y="0"/>
                </a:lnTo>
                <a:lnTo>
                  <a:pt x="732222" y="1540604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1615" y="3838575"/>
            <a:ext cx="7251065" cy="6170295"/>
          </a:xfrm>
          <a:prstGeom prst="rect">
            <a:avLst/>
          </a:prstGeom>
        </p:spPr>
        <p:txBody>
          <a:bodyPr vert="horz" wrap="square" lIns="0" tIns="165100" rIns="0" bIns="0" rtlCol="0">
            <a:noAutofit/>
          </a:bodyPr>
          <a:lstStyle/>
          <a:p>
            <a:pPr marL="12700" marR="5080" algn="ctr">
              <a:lnSpc>
                <a:spcPts val="8250"/>
              </a:lnSpc>
              <a:spcBef>
                <a:spcPts val="1300"/>
              </a:spcBef>
            </a:pPr>
            <a:r>
              <a:rPr lang="en-US" altLang="en-US" sz="7800">
                <a:latin typeface="Tahoma" panose="020B0604030504040204"/>
                <a:cs typeface="Tahoma" panose="020B0604030504040204"/>
              </a:rPr>
              <a:t>Predictive analyisis for stockmarket forecasting</a:t>
            </a:r>
            <a:endParaRPr lang="en-US" altLang="en-US" sz="7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3491" y="11825556"/>
            <a:ext cx="748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solidFill>
                  <a:srgbClr val="4B5989"/>
                </a:solidFill>
                <a:latin typeface="Tahoma" panose="020B0604030504040204"/>
                <a:cs typeface="Tahoma" panose="020B0604030504040204"/>
              </a:rPr>
              <a:t>Swipe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9446" y="12141501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47054" y="4845596"/>
            <a:ext cx="819289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0575" algn="l"/>
                <a:tab pos="4084320" algn="l"/>
                <a:tab pos="5616575" algn="l"/>
              </a:tabLst>
            </a:pPr>
            <a:r>
              <a:rPr lang="en-US" sz="600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Prediction Results of  Stocks</a:t>
            </a:r>
            <a:endParaRPr lang="en-US" sz="60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31655" y="521111"/>
            <a:ext cx="165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@</a:t>
            </a:r>
            <a:r>
              <a:rPr sz="2000" spc="-10" dirty="0">
                <a:solidFill>
                  <a:srgbClr val="4B5989"/>
                </a:solidFill>
                <a:latin typeface="Tahoma" panose="020B0604030504040204"/>
                <a:cs typeface="Tahoma" panose="020B0604030504040204"/>
              </a:rPr>
              <a:t>saiby</a:t>
            </a:r>
            <a:r>
              <a:rPr sz="2000" u="heavy" spc="-13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2000" u="heavy" spc="5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sani18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323975"/>
            <a:ext cx="8172450" cy="4371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6810375"/>
            <a:ext cx="812482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226" y="4845596"/>
            <a:ext cx="9272270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0575" algn="l"/>
                <a:tab pos="2790825" algn="l"/>
                <a:tab pos="3989070" algn="l"/>
                <a:tab pos="6949440" algn="l"/>
              </a:tabLst>
            </a:pPr>
            <a:r>
              <a:rPr lang="en-US" altLang="en-US" sz="10000">
                <a:latin typeface="Times New Roman" panose="02020603050405020304"/>
                <a:cs typeface="Times New Roman" panose="02020603050405020304"/>
              </a:rPr>
              <a:t>Impacts</a:t>
            </a:r>
            <a:endParaRPr lang="en-US" altLang="en-US" sz="10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4900" y="1628775"/>
            <a:ext cx="8166735" cy="867791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>
                <a:latin typeface="Comic Sans MS" panose="030F0702030302020204" charset="0"/>
                <a:cs typeface="Comic Sans MS" panose="030F0702030302020204" charset="0"/>
              </a:rPr>
              <a:t>Informed Decision-Making:</a:t>
            </a: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 Enables stakeholders to make data-driven investment decisions by predicting stock trends.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>
                <a:latin typeface="Comic Sans MS" panose="030F0702030302020204" charset="0"/>
                <a:cs typeface="Comic Sans MS" panose="030F0702030302020204" charset="0"/>
              </a:rPr>
              <a:t>Risk Reduction:</a:t>
            </a: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 Helps in identifying potential risks and preparing mitigation strategies.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>
                <a:latin typeface="Comic Sans MS" panose="030F0702030302020204" charset="0"/>
                <a:cs typeface="Comic Sans MS" panose="030F0702030302020204" charset="0"/>
              </a:rPr>
              <a:t>Operational Efficiency:</a:t>
            </a: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 Automates stock analysis, saving time and resources.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>
                <a:latin typeface="Comic Sans MS" panose="030F0702030302020204" charset="0"/>
                <a:cs typeface="Comic Sans MS" panose="030F0702030302020204" charset="0"/>
              </a:rPr>
              <a:t>Enhanced Profitability:</a:t>
            </a: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 Provides timely insights to capitalize on market opportunities.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 b="1">
                <a:latin typeface="Comic Sans MS" panose="030F0702030302020204" charset="0"/>
                <a:cs typeface="Comic Sans MS" panose="030F0702030302020204" charset="0"/>
              </a:rPr>
              <a:t>Strategic Planning:</a:t>
            </a: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 Assists businesses in long-term financial planning using predictive analytics.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81100" y="790575"/>
            <a:ext cx="3429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000">
                <a:latin typeface="Comic Sans MS" panose="030F0702030302020204" charset="0"/>
                <a:cs typeface="Comic Sans MS" panose="030F0702030302020204" charset="0"/>
              </a:rPr>
              <a:t>Demo</a:t>
            </a:r>
            <a:endParaRPr lang="en-US" sz="60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2695575"/>
            <a:ext cx="9493250" cy="7451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33500" y="2466975"/>
            <a:ext cx="6461760" cy="2011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LINK TO GITHUB REPOSITORY : </a:t>
            </a:r>
            <a:endParaRPr lang="en-US"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866" y="5540297"/>
            <a:ext cx="47834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550" dirty="0"/>
              <a:t>THANK YOU</a:t>
            </a:r>
            <a:endParaRPr lang="en-US" spc="550" dirty="0"/>
          </a:p>
        </p:txBody>
      </p:sp>
      <p:sp>
        <p:nvSpPr>
          <p:cNvPr id="3" name="object 3"/>
          <p:cNvSpPr/>
          <p:nvPr/>
        </p:nvSpPr>
        <p:spPr>
          <a:xfrm>
            <a:off x="4930634" y="7040197"/>
            <a:ext cx="478155" cy="429259"/>
          </a:xfrm>
          <a:custGeom>
            <a:avLst/>
            <a:gdLst/>
            <a:ahLst/>
            <a:cxnLst/>
            <a:rect l="l" t="t" r="r" b="b"/>
            <a:pathLst>
              <a:path w="478154" h="429259">
                <a:moveTo>
                  <a:pt x="244343" y="428640"/>
                </a:moveTo>
                <a:lnTo>
                  <a:pt x="234599" y="428640"/>
                </a:lnTo>
                <a:lnTo>
                  <a:pt x="223969" y="427639"/>
                </a:lnTo>
                <a:lnTo>
                  <a:pt x="180370" y="399451"/>
                </a:lnTo>
                <a:lnTo>
                  <a:pt x="167561" y="358518"/>
                </a:lnTo>
                <a:lnTo>
                  <a:pt x="153486" y="204074"/>
                </a:lnTo>
                <a:lnTo>
                  <a:pt x="36695" y="130875"/>
                </a:lnTo>
                <a:lnTo>
                  <a:pt x="22608" y="120968"/>
                </a:lnTo>
                <a:lnTo>
                  <a:pt x="11521" y="108168"/>
                </a:lnTo>
                <a:lnTo>
                  <a:pt x="3847" y="93069"/>
                </a:lnTo>
                <a:lnTo>
                  <a:pt x="0" y="76264"/>
                </a:lnTo>
                <a:lnTo>
                  <a:pt x="62" y="73198"/>
                </a:lnTo>
                <a:lnTo>
                  <a:pt x="175" y="67641"/>
                </a:lnTo>
                <a:lnTo>
                  <a:pt x="288" y="62084"/>
                </a:lnTo>
                <a:lnTo>
                  <a:pt x="25102" y="15521"/>
                </a:lnTo>
                <a:lnTo>
                  <a:pt x="69557" y="0"/>
                </a:lnTo>
                <a:lnTo>
                  <a:pt x="406806" y="0"/>
                </a:lnTo>
                <a:lnTo>
                  <a:pt x="457034" y="20775"/>
                </a:lnTo>
                <a:lnTo>
                  <a:pt x="475681" y="54419"/>
                </a:lnTo>
                <a:lnTo>
                  <a:pt x="65533" y="54419"/>
                </a:lnTo>
                <a:lnTo>
                  <a:pt x="62084" y="55569"/>
                </a:lnTo>
                <a:lnTo>
                  <a:pt x="59306" y="57868"/>
                </a:lnTo>
                <a:lnTo>
                  <a:pt x="54132" y="62084"/>
                </a:lnTo>
                <a:lnTo>
                  <a:pt x="53844" y="67641"/>
                </a:lnTo>
                <a:lnTo>
                  <a:pt x="54132" y="70611"/>
                </a:lnTo>
                <a:lnTo>
                  <a:pt x="54419" y="73198"/>
                </a:lnTo>
                <a:lnTo>
                  <a:pt x="55761" y="79521"/>
                </a:lnTo>
                <a:lnTo>
                  <a:pt x="62563" y="82970"/>
                </a:lnTo>
                <a:lnTo>
                  <a:pt x="63617" y="83545"/>
                </a:lnTo>
                <a:lnTo>
                  <a:pt x="184049" y="159043"/>
                </a:lnTo>
                <a:lnTo>
                  <a:pt x="297005" y="159043"/>
                </a:lnTo>
                <a:lnTo>
                  <a:pt x="208577" y="207714"/>
                </a:lnTo>
                <a:lnTo>
                  <a:pt x="222086" y="356794"/>
                </a:lnTo>
                <a:lnTo>
                  <a:pt x="222086" y="358518"/>
                </a:lnTo>
                <a:lnTo>
                  <a:pt x="221894" y="363117"/>
                </a:lnTo>
                <a:lnTo>
                  <a:pt x="223714" y="367524"/>
                </a:lnTo>
                <a:lnTo>
                  <a:pt x="227068" y="370590"/>
                </a:lnTo>
                <a:lnTo>
                  <a:pt x="228888" y="372315"/>
                </a:lnTo>
                <a:lnTo>
                  <a:pt x="232721" y="374998"/>
                </a:lnTo>
                <a:lnTo>
                  <a:pt x="245317" y="374998"/>
                </a:lnTo>
                <a:lnTo>
                  <a:pt x="236767" y="389486"/>
                </a:lnTo>
                <a:lnTo>
                  <a:pt x="299883" y="389486"/>
                </a:lnTo>
                <a:lnTo>
                  <a:pt x="260121" y="424824"/>
                </a:lnTo>
                <a:lnTo>
                  <a:pt x="244122" y="428459"/>
                </a:lnTo>
                <a:lnTo>
                  <a:pt x="244343" y="428640"/>
                </a:lnTo>
                <a:close/>
              </a:path>
              <a:path w="478154" h="429259">
                <a:moveTo>
                  <a:pt x="297005" y="159043"/>
                </a:moveTo>
                <a:lnTo>
                  <a:pt x="184049" y="159043"/>
                </a:lnTo>
                <a:lnTo>
                  <a:pt x="374039" y="54419"/>
                </a:lnTo>
                <a:lnTo>
                  <a:pt x="475681" y="54419"/>
                </a:lnTo>
                <a:lnTo>
                  <a:pt x="477697" y="70611"/>
                </a:lnTo>
                <a:lnTo>
                  <a:pt x="477813" y="71545"/>
                </a:lnTo>
                <a:lnTo>
                  <a:pt x="475216" y="89752"/>
                </a:lnTo>
                <a:lnTo>
                  <a:pt x="472402" y="96288"/>
                </a:lnTo>
                <a:lnTo>
                  <a:pt x="411022" y="96288"/>
                </a:lnTo>
                <a:lnTo>
                  <a:pt x="297005" y="159043"/>
                </a:lnTo>
                <a:close/>
              </a:path>
              <a:path w="478154" h="429259">
                <a:moveTo>
                  <a:pt x="299883" y="389486"/>
                </a:moveTo>
                <a:lnTo>
                  <a:pt x="236767" y="389486"/>
                </a:lnTo>
                <a:lnTo>
                  <a:pt x="411022" y="96288"/>
                </a:lnTo>
                <a:lnTo>
                  <a:pt x="472402" y="96288"/>
                </a:lnTo>
                <a:lnTo>
                  <a:pt x="467741" y="107114"/>
                </a:lnTo>
                <a:lnTo>
                  <a:pt x="299883" y="389486"/>
                </a:lnTo>
                <a:close/>
              </a:path>
              <a:path w="478154" h="429259">
                <a:moveTo>
                  <a:pt x="245317" y="374998"/>
                </a:moveTo>
                <a:lnTo>
                  <a:pt x="232721" y="374998"/>
                </a:lnTo>
                <a:lnTo>
                  <a:pt x="241822" y="374039"/>
                </a:lnTo>
                <a:lnTo>
                  <a:pt x="246900" y="372315"/>
                </a:lnTo>
                <a:lnTo>
                  <a:pt x="245317" y="374998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01629" y="7015490"/>
            <a:ext cx="446405" cy="478790"/>
          </a:xfrm>
          <a:custGeom>
            <a:avLst/>
            <a:gdLst/>
            <a:ahLst/>
            <a:cxnLst/>
            <a:rect l="l" t="t" r="r" b="b"/>
            <a:pathLst>
              <a:path w="446404" h="478790">
                <a:moveTo>
                  <a:pt x="72709" y="478184"/>
                </a:moveTo>
                <a:lnTo>
                  <a:pt x="64367" y="477758"/>
                </a:lnTo>
                <a:lnTo>
                  <a:pt x="65477" y="477758"/>
                </a:lnTo>
                <a:lnTo>
                  <a:pt x="59260" y="476802"/>
                </a:lnTo>
                <a:lnTo>
                  <a:pt x="12495" y="443676"/>
                </a:lnTo>
                <a:lnTo>
                  <a:pt x="0" y="399281"/>
                </a:lnTo>
                <a:lnTo>
                  <a:pt x="0" y="78808"/>
                </a:lnTo>
                <a:lnTo>
                  <a:pt x="5719" y="48162"/>
                </a:lnTo>
                <a:lnTo>
                  <a:pt x="21310" y="23108"/>
                </a:lnTo>
                <a:lnTo>
                  <a:pt x="44423" y="6203"/>
                </a:lnTo>
                <a:lnTo>
                  <a:pt x="72709" y="0"/>
                </a:lnTo>
                <a:lnTo>
                  <a:pt x="373075" y="0"/>
                </a:lnTo>
                <a:lnTo>
                  <a:pt x="401321" y="6203"/>
                </a:lnTo>
                <a:lnTo>
                  <a:pt x="424438" y="23108"/>
                </a:lnTo>
                <a:lnTo>
                  <a:pt x="440052" y="48162"/>
                </a:lnTo>
                <a:lnTo>
                  <a:pt x="440597" y="51077"/>
                </a:lnTo>
                <a:lnTo>
                  <a:pt x="72709" y="51077"/>
                </a:lnTo>
                <a:lnTo>
                  <a:pt x="64384" y="53293"/>
                </a:lnTo>
                <a:lnTo>
                  <a:pt x="57497" y="59296"/>
                </a:lnTo>
                <a:lnTo>
                  <a:pt x="52809" y="68123"/>
                </a:lnTo>
                <a:lnTo>
                  <a:pt x="51077" y="78808"/>
                </a:lnTo>
                <a:lnTo>
                  <a:pt x="51077" y="399281"/>
                </a:lnTo>
                <a:lnTo>
                  <a:pt x="77950" y="428631"/>
                </a:lnTo>
                <a:lnTo>
                  <a:pt x="152117" y="428631"/>
                </a:lnTo>
                <a:lnTo>
                  <a:pt x="120451" y="458649"/>
                </a:lnTo>
                <a:lnTo>
                  <a:pt x="109708" y="467129"/>
                </a:lnTo>
                <a:lnTo>
                  <a:pt x="97974" y="473241"/>
                </a:lnTo>
                <a:lnTo>
                  <a:pt x="85542" y="476941"/>
                </a:lnTo>
                <a:lnTo>
                  <a:pt x="72709" y="478184"/>
                </a:lnTo>
                <a:close/>
              </a:path>
              <a:path w="446404" h="478790">
                <a:moveTo>
                  <a:pt x="439953" y="428631"/>
                </a:moveTo>
                <a:lnTo>
                  <a:pt x="367834" y="428631"/>
                </a:lnTo>
                <a:lnTo>
                  <a:pt x="374981" y="427678"/>
                </a:lnTo>
                <a:lnTo>
                  <a:pt x="379650" y="425677"/>
                </a:lnTo>
                <a:lnTo>
                  <a:pt x="384938" y="422370"/>
                </a:lnTo>
                <a:lnTo>
                  <a:pt x="389787" y="416875"/>
                </a:lnTo>
                <a:lnTo>
                  <a:pt x="393332" y="409181"/>
                </a:lnTo>
                <a:lnTo>
                  <a:pt x="394707" y="399281"/>
                </a:lnTo>
                <a:lnTo>
                  <a:pt x="394707" y="78808"/>
                </a:lnTo>
                <a:lnTo>
                  <a:pt x="392975" y="68123"/>
                </a:lnTo>
                <a:lnTo>
                  <a:pt x="388286" y="59296"/>
                </a:lnTo>
                <a:lnTo>
                  <a:pt x="381400" y="53293"/>
                </a:lnTo>
                <a:lnTo>
                  <a:pt x="373075" y="51077"/>
                </a:lnTo>
                <a:lnTo>
                  <a:pt x="440597" y="51077"/>
                </a:lnTo>
                <a:lnTo>
                  <a:pt x="445784" y="78808"/>
                </a:lnTo>
                <a:lnTo>
                  <a:pt x="445784" y="399281"/>
                </a:lnTo>
                <a:lnTo>
                  <a:pt x="442594" y="422370"/>
                </a:lnTo>
                <a:lnTo>
                  <a:pt x="442534" y="422805"/>
                </a:lnTo>
                <a:lnTo>
                  <a:pt x="439953" y="428631"/>
                </a:lnTo>
                <a:close/>
              </a:path>
              <a:path w="446404" h="478790">
                <a:moveTo>
                  <a:pt x="152117" y="428631"/>
                </a:moveTo>
                <a:lnTo>
                  <a:pt x="77950" y="428631"/>
                </a:lnTo>
                <a:lnTo>
                  <a:pt x="175054" y="336578"/>
                </a:lnTo>
                <a:lnTo>
                  <a:pt x="197669" y="322051"/>
                </a:lnTo>
                <a:lnTo>
                  <a:pt x="222892" y="317209"/>
                </a:lnTo>
                <a:lnTo>
                  <a:pt x="248115" y="322051"/>
                </a:lnTo>
                <a:lnTo>
                  <a:pt x="270729" y="336578"/>
                </a:lnTo>
                <a:lnTo>
                  <a:pt x="304027" y="368144"/>
                </a:lnTo>
                <a:lnTo>
                  <a:pt x="222844" y="368144"/>
                </a:lnTo>
                <a:lnTo>
                  <a:pt x="216269" y="369519"/>
                </a:lnTo>
                <a:lnTo>
                  <a:pt x="210123" y="373647"/>
                </a:lnTo>
                <a:lnTo>
                  <a:pt x="152117" y="428631"/>
                </a:lnTo>
                <a:close/>
              </a:path>
              <a:path w="446404" h="478790">
                <a:moveTo>
                  <a:pt x="380355" y="477758"/>
                </a:moveTo>
                <a:lnTo>
                  <a:pt x="357994" y="476941"/>
                </a:lnTo>
                <a:lnTo>
                  <a:pt x="360432" y="476941"/>
                </a:lnTo>
                <a:lnTo>
                  <a:pt x="342002" y="470605"/>
                </a:lnTo>
                <a:lnTo>
                  <a:pt x="325238" y="458649"/>
                </a:lnTo>
                <a:lnTo>
                  <a:pt x="235566" y="373647"/>
                </a:lnTo>
                <a:lnTo>
                  <a:pt x="229420" y="369519"/>
                </a:lnTo>
                <a:lnTo>
                  <a:pt x="222844" y="368144"/>
                </a:lnTo>
                <a:lnTo>
                  <a:pt x="304027" y="368144"/>
                </a:lnTo>
                <a:lnTo>
                  <a:pt x="367834" y="428631"/>
                </a:lnTo>
                <a:lnTo>
                  <a:pt x="439953" y="428631"/>
                </a:lnTo>
                <a:lnTo>
                  <a:pt x="433289" y="443676"/>
                </a:lnTo>
                <a:lnTo>
                  <a:pt x="418809" y="460670"/>
                </a:lnTo>
                <a:lnTo>
                  <a:pt x="399853" y="472562"/>
                </a:lnTo>
                <a:lnTo>
                  <a:pt x="380355" y="477758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39641" y="7039933"/>
            <a:ext cx="497840" cy="429895"/>
          </a:xfrm>
          <a:custGeom>
            <a:avLst/>
            <a:gdLst/>
            <a:ahLst/>
            <a:cxnLst/>
            <a:rect l="l" t="t" r="r" b="b"/>
            <a:pathLst>
              <a:path w="497839" h="429895">
                <a:moveTo>
                  <a:pt x="249090" y="429369"/>
                </a:moveTo>
                <a:lnTo>
                  <a:pt x="248913" y="429369"/>
                </a:lnTo>
                <a:lnTo>
                  <a:pt x="235727" y="428315"/>
                </a:lnTo>
                <a:lnTo>
                  <a:pt x="235856" y="428315"/>
                </a:lnTo>
                <a:lnTo>
                  <a:pt x="223267" y="425199"/>
                </a:lnTo>
                <a:lnTo>
                  <a:pt x="180544" y="397848"/>
                </a:lnTo>
                <a:lnTo>
                  <a:pt x="141849" y="365640"/>
                </a:lnTo>
                <a:lnTo>
                  <a:pt x="104934" y="331381"/>
                </a:lnTo>
                <a:lnTo>
                  <a:pt x="68416" y="291520"/>
                </a:lnTo>
                <a:lnTo>
                  <a:pt x="29619" y="238302"/>
                </a:lnTo>
                <a:lnTo>
                  <a:pt x="4421" y="180618"/>
                </a:lnTo>
                <a:lnTo>
                  <a:pt x="0" y="145045"/>
                </a:lnTo>
                <a:lnTo>
                  <a:pt x="7397" y="99312"/>
                </a:lnTo>
                <a:lnTo>
                  <a:pt x="28027" y="59478"/>
                </a:lnTo>
                <a:lnTo>
                  <a:pt x="59464" y="28041"/>
                </a:lnTo>
                <a:lnTo>
                  <a:pt x="99298" y="7412"/>
                </a:lnTo>
                <a:lnTo>
                  <a:pt x="145119" y="0"/>
                </a:lnTo>
                <a:lnTo>
                  <a:pt x="173958" y="2926"/>
                </a:lnTo>
                <a:lnTo>
                  <a:pt x="201374" y="11432"/>
                </a:lnTo>
                <a:lnTo>
                  <a:pt x="226545" y="25112"/>
                </a:lnTo>
                <a:lnTo>
                  <a:pt x="248647" y="43557"/>
                </a:lnTo>
                <a:lnTo>
                  <a:pt x="453447" y="43557"/>
                </a:lnTo>
                <a:lnTo>
                  <a:pt x="454512" y="44622"/>
                </a:lnTo>
                <a:lnTo>
                  <a:pt x="145030" y="44622"/>
                </a:lnTo>
                <a:lnTo>
                  <a:pt x="105986" y="52528"/>
                </a:lnTo>
                <a:lnTo>
                  <a:pt x="74060" y="74075"/>
                </a:lnTo>
                <a:lnTo>
                  <a:pt x="52514" y="106000"/>
                </a:lnTo>
                <a:lnTo>
                  <a:pt x="44608" y="145045"/>
                </a:lnTo>
                <a:lnTo>
                  <a:pt x="44821" y="151781"/>
                </a:lnTo>
                <a:lnTo>
                  <a:pt x="65816" y="211951"/>
                </a:lnTo>
                <a:lnTo>
                  <a:pt x="95525" y="254139"/>
                </a:lnTo>
                <a:lnTo>
                  <a:pt x="127776" y="290905"/>
                </a:lnTo>
                <a:lnTo>
                  <a:pt x="171171" y="332062"/>
                </a:lnTo>
                <a:lnTo>
                  <a:pt x="208092" y="362779"/>
                </a:lnTo>
                <a:lnTo>
                  <a:pt x="237569" y="382912"/>
                </a:lnTo>
                <a:lnTo>
                  <a:pt x="237410" y="382912"/>
                </a:lnTo>
                <a:lnTo>
                  <a:pt x="248957" y="384735"/>
                </a:lnTo>
                <a:lnTo>
                  <a:pt x="333337" y="384735"/>
                </a:lnTo>
                <a:lnTo>
                  <a:pt x="317414" y="397698"/>
                </a:lnTo>
                <a:lnTo>
                  <a:pt x="297616" y="413046"/>
                </a:lnTo>
                <a:lnTo>
                  <a:pt x="286566" y="420087"/>
                </a:lnTo>
                <a:lnTo>
                  <a:pt x="274684" y="425199"/>
                </a:lnTo>
                <a:lnTo>
                  <a:pt x="262137" y="428315"/>
                </a:lnTo>
                <a:lnTo>
                  <a:pt x="249090" y="429369"/>
                </a:lnTo>
                <a:close/>
              </a:path>
              <a:path w="497839" h="429895">
                <a:moveTo>
                  <a:pt x="453447" y="43557"/>
                </a:moveTo>
                <a:lnTo>
                  <a:pt x="248647" y="43557"/>
                </a:lnTo>
                <a:lnTo>
                  <a:pt x="270787" y="25112"/>
                </a:lnTo>
                <a:lnTo>
                  <a:pt x="295964" y="11432"/>
                </a:lnTo>
                <a:lnTo>
                  <a:pt x="323386" y="2926"/>
                </a:lnTo>
                <a:lnTo>
                  <a:pt x="352263" y="0"/>
                </a:lnTo>
                <a:lnTo>
                  <a:pt x="398085" y="7412"/>
                </a:lnTo>
                <a:lnTo>
                  <a:pt x="437924" y="28041"/>
                </a:lnTo>
                <a:lnTo>
                  <a:pt x="453447" y="43557"/>
                </a:lnTo>
                <a:close/>
              </a:path>
              <a:path w="497839" h="429895">
                <a:moveTo>
                  <a:pt x="257340" y="97406"/>
                </a:moveTo>
                <a:lnTo>
                  <a:pt x="244211" y="97406"/>
                </a:lnTo>
                <a:lnTo>
                  <a:pt x="239864" y="96341"/>
                </a:lnTo>
                <a:lnTo>
                  <a:pt x="232235" y="92438"/>
                </a:lnTo>
                <a:lnTo>
                  <a:pt x="228864" y="89599"/>
                </a:lnTo>
                <a:lnTo>
                  <a:pt x="226291" y="86051"/>
                </a:lnTo>
                <a:lnTo>
                  <a:pt x="210126" y="68649"/>
                </a:lnTo>
                <a:lnTo>
                  <a:pt x="190584" y="55622"/>
                </a:lnTo>
                <a:lnTo>
                  <a:pt x="168581" y="47452"/>
                </a:lnTo>
                <a:lnTo>
                  <a:pt x="145030" y="44622"/>
                </a:lnTo>
                <a:lnTo>
                  <a:pt x="352174" y="44622"/>
                </a:lnTo>
                <a:lnTo>
                  <a:pt x="306620" y="55622"/>
                </a:lnTo>
                <a:lnTo>
                  <a:pt x="270914" y="86051"/>
                </a:lnTo>
                <a:lnTo>
                  <a:pt x="265679" y="93148"/>
                </a:lnTo>
                <a:lnTo>
                  <a:pt x="257340" y="97406"/>
                </a:lnTo>
                <a:close/>
              </a:path>
              <a:path w="497839" h="429895">
                <a:moveTo>
                  <a:pt x="333337" y="384735"/>
                </a:moveTo>
                <a:lnTo>
                  <a:pt x="248957" y="384735"/>
                </a:lnTo>
                <a:lnTo>
                  <a:pt x="260276" y="382912"/>
                </a:lnTo>
                <a:lnTo>
                  <a:pt x="270647" y="377472"/>
                </a:lnTo>
                <a:lnTo>
                  <a:pt x="308162" y="347620"/>
                </a:lnTo>
                <a:lnTo>
                  <a:pt x="344013" y="316171"/>
                </a:lnTo>
                <a:lnTo>
                  <a:pt x="401831" y="254139"/>
                </a:lnTo>
                <a:lnTo>
                  <a:pt x="431567" y="211951"/>
                </a:lnTo>
                <a:lnTo>
                  <a:pt x="449492" y="170594"/>
                </a:lnTo>
                <a:lnTo>
                  <a:pt x="452597" y="145045"/>
                </a:lnTo>
                <a:lnTo>
                  <a:pt x="444690" y="106000"/>
                </a:lnTo>
                <a:lnTo>
                  <a:pt x="423144" y="74075"/>
                </a:lnTo>
                <a:lnTo>
                  <a:pt x="391219" y="52528"/>
                </a:lnTo>
                <a:lnTo>
                  <a:pt x="352174" y="44622"/>
                </a:lnTo>
                <a:lnTo>
                  <a:pt x="454512" y="44622"/>
                </a:lnTo>
                <a:lnTo>
                  <a:pt x="469374" y="59478"/>
                </a:lnTo>
                <a:lnTo>
                  <a:pt x="490030" y="99312"/>
                </a:lnTo>
                <a:lnTo>
                  <a:pt x="497471" y="145045"/>
                </a:lnTo>
                <a:lnTo>
                  <a:pt x="497275" y="151781"/>
                </a:lnTo>
                <a:lnTo>
                  <a:pt x="484607" y="206169"/>
                </a:lnTo>
                <a:lnTo>
                  <a:pt x="451121" y="263391"/>
                </a:lnTo>
                <a:lnTo>
                  <a:pt x="426161" y="294880"/>
                </a:lnTo>
                <a:lnTo>
                  <a:pt x="391164" y="332716"/>
                </a:lnTo>
                <a:lnTo>
                  <a:pt x="355813" y="365640"/>
                </a:lnTo>
                <a:lnTo>
                  <a:pt x="336838" y="381885"/>
                </a:lnTo>
                <a:lnTo>
                  <a:pt x="333337" y="384735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31655" y="521111"/>
            <a:ext cx="165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@</a:t>
            </a:r>
            <a:r>
              <a:rPr sz="2000" spc="-10" dirty="0">
                <a:solidFill>
                  <a:srgbClr val="4B5989"/>
                </a:solidFill>
                <a:latin typeface="Tahoma" panose="020B0604030504040204"/>
                <a:cs typeface="Tahoma" panose="020B0604030504040204"/>
              </a:rPr>
              <a:t>saiby</a:t>
            </a:r>
            <a:r>
              <a:rPr sz="2000" u="heavy" spc="-13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2000" u="heavy" spc="5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sani18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10" name="Text Box 9"/>
          <p:cNvSpPr txBox="1"/>
          <p:nvPr/>
        </p:nvSpPr>
        <p:spPr>
          <a:xfrm>
            <a:off x="800100" y="2238375"/>
            <a:ext cx="8610600" cy="8719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 b="1">
                <a:latin typeface="Comic Sans MS" panose="030F0702030302020204" charset="0"/>
                <a:cs typeface="Comic Sans MS" panose="030F0702030302020204" charset="0"/>
              </a:rPr>
              <a:t>Problem Objective</a:t>
            </a:r>
            <a:endParaRPr lang="en-US" altLang="en-US" sz="4400" b="1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en-US" sz="4400">
                <a:latin typeface="Comic Sans MS" panose="030F0702030302020204" charset="0"/>
                <a:cs typeface="Comic Sans MS" panose="030F0702030302020204" charset="0"/>
              </a:rPr>
              <a:t>Objective:</a:t>
            </a:r>
            <a:endParaRPr lang="en-US" altLang="en-US" sz="44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en-US" sz="4400">
                <a:latin typeface="Comic Sans MS" panose="030F0702030302020204" charset="0"/>
                <a:cs typeface="Comic Sans MS" panose="030F0702030302020204" charset="0"/>
              </a:rPr>
              <a:t>To develop a predictive model that forecasts the closing stock price of a company over a weekly time frame. The model will leverage historical stock prices, trading volumes, and financial metrics (e.g., P/E Ratio) to help investors or analysts make informed decisions about future price movements.</a:t>
            </a:r>
            <a:endParaRPr lang="en-US" altLang="en-US" sz="44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altLang="en-US" sz="44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altLang="en-US" sz="44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" y="2924175"/>
            <a:ext cx="7827010" cy="7011670"/>
          </a:xfrm>
          <a:custGeom>
            <a:avLst/>
            <a:gdLst/>
            <a:ahLst/>
            <a:cxnLst/>
            <a:rect l="l" t="t" r="r" b="b"/>
            <a:pathLst>
              <a:path w="7820025" h="4876800">
                <a:moveTo>
                  <a:pt x="7820024" y="4449840"/>
                </a:moveTo>
                <a:lnTo>
                  <a:pt x="7814304" y="4488174"/>
                </a:lnTo>
                <a:lnTo>
                  <a:pt x="7802726" y="4534242"/>
                </a:lnTo>
                <a:lnTo>
                  <a:pt x="7786747" y="4578859"/>
                </a:lnTo>
                <a:lnTo>
                  <a:pt x="7766497" y="4621707"/>
                </a:lnTo>
                <a:lnTo>
                  <a:pt x="7742109" y="4662469"/>
                </a:lnTo>
                <a:lnTo>
                  <a:pt x="7713714" y="4700824"/>
                </a:lnTo>
                <a:lnTo>
                  <a:pt x="7681445" y="4736455"/>
                </a:lnTo>
                <a:lnTo>
                  <a:pt x="7645814" y="4768724"/>
                </a:lnTo>
                <a:lnTo>
                  <a:pt x="7607459" y="4797119"/>
                </a:lnTo>
                <a:lnTo>
                  <a:pt x="7566698" y="4821507"/>
                </a:lnTo>
                <a:lnTo>
                  <a:pt x="7523849" y="4841757"/>
                </a:lnTo>
                <a:lnTo>
                  <a:pt x="7479232" y="4857737"/>
                </a:lnTo>
                <a:lnTo>
                  <a:pt x="7433165" y="4869314"/>
                </a:lnTo>
                <a:lnTo>
                  <a:pt x="7385965" y="4876357"/>
                </a:lnTo>
                <a:lnTo>
                  <a:pt x="7377036" y="4876799"/>
                </a:lnTo>
              </a:path>
              <a:path w="7820025" h="4876800">
                <a:moveTo>
                  <a:pt x="446709" y="4876799"/>
                </a:moveTo>
                <a:lnTo>
                  <a:pt x="390579" y="4869314"/>
                </a:lnTo>
                <a:lnTo>
                  <a:pt x="344512" y="4857736"/>
                </a:lnTo>
                <a:lnTo>
                  <a:pt x="299895" y="4841757"/>
                </a:lnTo>
                <a:lnTo>
                  <a:pt x="257046" y="4821507"/>
                </a:lnTo>
                <a:lnTo>
                  <a:pt x="216285" y="4797118"/>
                </a:lnTo>
                <a:lnTo>
                  <a:pt x="177930" y="4768724"/>
                </a:lnTo>
                <a:lnTo>
                  <a:pt x="142299" y="4736455"/>
                </a:lnTo>
                <a:lnTo>
                  <a:pt x="110030" y="4700824"/>
                </a:lnTo>
                <a:lnTo>
                  <a:pt x="81635" y="4662468"/>
                </a:lnTo>
                <a:lnTo>
                  <a:pt x="57247" y="4621707"/>
                </a:lnTo>
                <a:lnTo>
                  <a:pt x="36997" y="4578859"/>
                </a:lnTo>
                <a:lnTo>
                  <a:pt x="21018" y="4534241"/>
                </a:lnTo>
                <a:lnTo>
                  <a:pt x="9440" y="4488174"/>
                </a:lnTo>
                <a:lnTo>
                  <a:pt x="2397" y="4440974"/>
                </a:lnTo>
                <a:lnTo>
                  <a:pt x="0" y="4392962"/>
                </a:lnTo>
                <a:lnTo>
                  <a:pt x="0" y="485770"/>
                </a:lnTo>
                <a:lnTo>
                  <a:pt x="2397" y="437758"/>
                </a:lnTo>
                <a:lnTo>
                  <a:pt x="9440" y="390559"/>
                </a:lnTo>
                <a:lnTo>
                  <a:pt x="21018" y="344491"/>
                </a:lnTo>
                <a:lnTo>
                  <a:pt x="36997" y="299874"/>
                </a:lnTo>
                <a:lnTo>
                  <a:pt x="57247" y="257026"/>
                </a:lnTo>
                <a:lnTo>
                  <a:pt x="81635" y="216265"/>
                </a:lnTo>
                <a:lnTo>
                  <a:pt x="110030" y="177909"/>
                </a:lnTo>
                <a:lnTo>
                  <a:pt x="142299" y="142279"/>
                </a:lnTo>
                <a:lnTo>
                  <a:pt x="177930" y="110009"/>
                </a:lnTo>
                <a:lnTo>
                  <a:pt x="216285" y="81615"/>
                </a:lnTo>
                <a:lnTo>
                  <a:pt x="257046" y="57227"/>
                </a:lnTo>
                <a:lnTo>
                  <a:pt x="299895" y="36977"/>
                </a:lnTo>
                <a:lnTo>
                  <a:pt x="344512" y="20997"/>
                </a:lnTo>
                <a:lnTo>
                  <a:pt x="390580" y="9420"/>
                </a:lnTo>
                <a:lnTo>
                  <a:pt x="437779" y="2377"/>
                </a:lnTo>
                <a:lnTo>
                  <a:pt x="485791" y="0"/>
                </a:lnTo>
                <a:lnTo>
                  <a:pt x="7337953" y="0"/>
                </a:lnTo>
                <a:lnTo>
                  <a:pt x="7385965" y="2376"/>
                </a:lnTo>
                <a:lnTo>
                  <a:pt x="7433164" y="9420"/>
                </a:lnTo>
                <a:lnTo>
                  <a:pt x="7479232" y="20997"/>
                </a:lnTo>
                <a:lnTo>
                  <a:pt x="7523849" y="36976"/>
                </a:lnTo>
                <a:lnTo>
                  <a:pt x="7566698" y="57226"/>
                </a:lnTo>
                <a:lnTo>
                  <a:pt x="7607459" y="81614"/>
                </a:lnTo>
                <a:lnTo>
                  <a:pt x="7645814" y="110009"/>
                </a:lnTo>
                <a:lnTo>
                  <a:pt x="7681445" y="142278"/>
                </a:lnTo>
                <a:lnTo>
                  <a:pt x="7713714" y="177909"/>
                </a:lnTo>
                <a:lnTo>
                  <a:pt x="7742109" y="216264"/>
                </a:lnTo>
                <a:lnTo>
                  <a:pt x="7766497" y="257025"/>
                </a:lnTo>
                <a:lnTo>
                  <a:pt x="7786747" y="299874"/>
                </a:lnTo>
                <a:lnTo>
                  <a:pt x="7802726" y="344491"/>
                </a:lnTo>
                <a:lnTo>
                  <a:pt x="7814304" y="390559"/>
                </a:lnTo>
                <a:lnTo>
                  <a:pt x="7820024" y="428893"/>
                </a:lnTo>
              </a:path>
            </a:pathLst>
          </a:custGeom>
          <a:ln w="76199">
            <a:solidFill>
              <a:srgbClr val="4B598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485900" y="3228975"/>
            <a:ext cx="7346315" cy="693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000">
                <a:latin typeface="Tahoma" panose="020B0604030504040204"/>
                <a:cs typeface="Tahoma" panose="020B0604030504040204"/>
              </a:rPr>
              <a:t>This project aims to forecast the stock market trends for Intel and AMD by leveraging weekly data to capture long-term dependencies. By analyzing historical closing prices, trading volumes, and financial metrics like P/E Ratio, the goal is to build a predictive model that identifies patterns and trends influencing stock prices over weeks and months. The focus on long-term forecasting provides valuable insights for investors and analysts planning broader strategies, while the comparative analysis of Intel and AMD offers a deeper understanding of their performance dynamics and market behavior.</a:t>
            </a:r>
            <a:endParaRPr lang="en-US" altLang="en-US" sz="3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31655" y="521111"/>
            <a:ext cx="165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@</a:t>
            </a:r>
            <a:r>
              <a:rPr sz="2000" spc="-10" dirty="0">
                <a:solidFill>
                  <a:srgbClr val="4B5989"/>
                </a:solidFill>
                <a:latin typeface="Tahoma" panose="020B0604030504040204"/>
                <a:cs typeface="Tahoma" panose="020B0604030504040204"/>
              </a:rPr>
              <a:t>saiby</a:t>
            </a:r>
            <a:r>
              <a:rPr sz="2000" u="heavy" spc="-13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2000" u="heavy" spc="5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sani18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89" y="1476286"/>
            <a:ext cx="664590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0575" algn="l"/>
                <a:tab pos="3790950" algn="l"/>
                <a:tab pos="4989830" algn="l"/>
              </a:tabLst>
            </a:pPr>
            <a:r>
              <a:rPr sz="6000" spc="3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r>
              <a:rPr sz="600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6000" spc="23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Mention</a:t>
            </a:r>
            <a:r>
              <a:rPr sz="600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6000" spc="16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600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6000" spc="36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endParaRPr sz="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8" name="object 8"/>
          <p:cNvSpPr txBox="1"/>
          <p:nvPr/>
        </p:nvSpPr>
        <p:spPr>
          <a:xfrm>
            <a:off x="-800100" y="4219575"/>
            <a:ext cx="9912350" cy="6921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0" marR="5080" indent="0" algn="l">
              <a:lnSpc>
                <a:spcPct val="117000"/>
              </a:lnSpc>
              <a:spcBef>
                <a:spcPts val="95"/>
              </a:spcBef>
            </a:pPr>
            <a:r>
              <a:rPr lang="en-US" altLang="en-US" sz="4800">
                <a:latin typeface="Comic Sans MS" panose="030F0702030302020204" charset="0"/>
                <a:cs typeface="Comic Sans MS" panose="030F0702030302020204" charset="0"/>
              </a:rPr>
              <a:t>I Collected the data from kaggle source which is the stocks of  intel and amd campanies which contains the stock prices from 2004 to 2014</a:t>
            </a:r>
            <a:endParaRPr lang="en-US" altLang="en-US" sz="48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533775"/>
            <a:ext cx="8976360" cy="47783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790700" y="2009775"/>
            <a:ext cx="7284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omic Sans MS" panose="030F0702030302020204" charset="0"/>
                <a:cs typeface="Comic Sans MS" panose="030F0702030302020204" charset="0"/>
              </a:rPr>
              <a:t>statistcal summary of data</a:t>
            </a:r>
            <a:endParaRPr lang="en-US" sz="3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5959" y="1476308"/>
            <a:ext cx="7440930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9755" marR="5080" indent="-1837690">
              <a:lnSpc>
                <a:spcPct val="117000"/>
              </a:lnSpc>
              <a:spcBef>
                <a:spcPts val="95"/>
              </a:spcBef>
            </a:pPr>
            <a:r>
              <a:rPr lang="en-US" altLang="en-US" sz="6050">
                <a:latin typeface="Comic Sans MS" panose="030F0702030302020204" charset="0"/>
                <a:cs typeface="Comic Sans MS" panose="030F0702030302020204" charset="0"/>
              </a:rPr>
              <a:t>TOOLS &amp; TECHNIQUES</a:t>
            </a:r>
            <a:endParaRPr lang="en-US" altLang="en-US" sz="6050">
              <a:latin typeface="Comic Sans MS" panose="030F0702030302020204" charset="0"/>
              <a:cs typeface="Comic Sans MS" panose="030F070203030202020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31655" y="521111"/>
            <a:ext cx="165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@</a:t>
            </a:r>
            <a:r>
              <a:rPr sz="2000" spc="-10" dirty="0">
                <a:solidFill>
                  <a:srgbClr val="4B5989"/>
                </a:solidFill>
                <a:latin typeface="Tahoma" panose="020B0604030504040204"/>
                <a:cs typeface="Tahoma" panose="020B0604030504040204"/>
              </a:rPr>
              <a:t>saiby</a:t>
            </a:r>
            <a:r>
              <a:rPr sz="2000" u="heavy" spc="-13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2000" u="heavy" spc="5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sani18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8" name="object 8"/>
          <p:cNvSpPr txBox="1"/>
          <p:nvPr/>
        </p:nvSpPr>
        <p:spPr>
          <a:xfrm>
            <a:off x="1104711" y="4600728"/>
            <a:ext cx="9332595" cy="460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86555" marR="5080" indent="-4174490">
              <a:lnSpc>
                <a:spcPct val="117000"/>
              </a:lnSpc>
              <a:spcBef>
                <a:spcPts val="95"/>
              </a:spcBef>
            </a:pPr>
            <a:r>
              <a:rPr lang="en-US" altLang="en-US" sz="3600" b="1">
                <a:latin typeface="Comic Sans MS" panose="030F0702030302020204" charset="0"/>
                <a:cs typeface="Comic Sans MS" panose="030F0702030302020204" charset="0"/>
              </a:rPr>
              <a:t>Tools:</a:t>
            </a:r>
            <a:endParaRPr lang="en-US" altLang="en-US" sz="3600" b="1">
              <a:latin typeface="Comic Sans MS" panose="030F0702030302020204" charset="0"/>
              <a:cs typeface="Comic Sans MS" panose="030F0702030302020204" charset="0"/>
            </a:endParaRPr>
          </a:p>
          <a:p>
            <a:pPr marL="4186555" marR="5080" indent="-4174490">
              <a:lnSpc>
                <a:spcPct val="117000"/>
              </a:lnSpc>
              <a:spcBef>
                <a:spcPts val="95"/>
              </a:spcBef>
              <a:buFont typeface="Wingdings" panose="05000000000000000000" charset="0"/>
              <a:buChar char="v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Streamlit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4186555" marR="5080" indent="-4174490">
              <a:lnSpc>
                <a:spcPct val="117000"/>
              </a:lnSpc>
              <a:spcBef>
                <a:spcPts val="95"/>
              </a:spcBef>
              <a:buFont typeface="Wingdings" panose="05000000000000000000" charset="0"/>
              <a:buChar char="v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 Matplotlib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4186555" marR="5080" indent="-4174490">
              <a:lnSpc>
                <a:spcPct val="117000"/>
              </a:lnSpc>
              <a:spcBef>
                <a:spcPts val="95"/>
              </a:spcBef>
              <a:buFont typeface="Wingdings" panose="05000000000000000000" charset="0"/>
              <a:buChar char="v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Pandas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4186555" marR="5080" indent="-4174490">
              <a:lnSpc>
                <a:spcPct val="117000"/>
              </a:lnSpc>
              <a:spcBef>
                <a:spcPts val="95"/>
              </a:spcBef>
              <a:buFont typeface="Wingdings" panose="05000000000000000000" charset="0"/>
              <a:buChar char="v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Tensorflow-LSTM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4186555" marR="5080" indent="-4174490">
              <a:lnSpc>
                <a:spcPct val="117000"/>
              </a:lnSpc>
              <a:spcBef>
                <a:spcPts val="95"/>
              </a:spcBef>
              <a:buFont typeface="Wingdings" panose="05000000000000000000" charset="0"/>
              <a:buChar char="v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keras</a:t>
            </a:r>
            <a:b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</a:b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76300" y="790575"/>
            <a:ext cx="8236585" cy="1011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lphaUcPeriod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Normalization: Scaled data to 0-1 for better LSTM performance.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lphaUcPeriod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LSTM Model: Captured time-series patterns with sequential layers.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lphaUcPeriod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Dropout: Reduced overfitting.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lphaUcPeriod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Adam Optimizer &amp; MSE Loss: Efficient training and error minimization.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lphaUcPeriod"/>
            </a:pPr>
            <a:r>
              <a:rPr lang="en-US" altLang="en-US" sz="3600">
                <a:latin typeface="Comic Sans MS" panose="030F0702030302020204" charset="0"/>
                <a:cs typeface="Comic Sans MS" panose="030F0702030302020204" charset="0"/>
              </a:rPr>
              <a:t>Early Stopping: Avoided overtraining by monitoring validation loss.</a:t>
            </a: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36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8881" y="4845596"/>
            <a:ext cx="708914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0575" algn="l"/>
                <a:tab pos="3448685" algn="l"/>
                <a:tab pos="4647565" algn="l"/>
              </a:tabLst>
            </a:pPr>
            <a:r>
              <a:rPr sz="6000" spc="3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5.</a:t>
            </a:r>
            <a:r>
              <a:rPr sz="600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6000" spc="7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Discuss</a:t>
            </a:r>
            <a:r>
              <a:rPr lang="en-US" altLang="" sz="6000" spc="7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ing </a:t>
            </a:r>
            <a:r>
              <a:rPr sz="600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6000" spc="16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6000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6000" spc="85" dirty="0">
                <a:solidFill>
                  <a:srgbClr val="4B5989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endParaRPr sz="6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170279" y="11829388"/>
            <a:ext cx="304800" cy="362585"/>
            <a:chOff x="9170279" y="11829388"/>
            <a:chExt cx="304800" cy="36258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230647" y="11829388"/>
              <a:ext cx="179553" cy="778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70279" y="11909434"/>
              <a:ext cx="304800" cy="281940"/>
            </a:xfrm>
            <a:custGeom>
              <a:avLst/>
              <a:gdLst/>
              <a:ahLst/>
              <a:cxnLst/>
              <a:rect l="l" t="t" r="r" b="b"/>
              <a:pathLst>
                <a:path w="304800" h="281940">
                  <a:moveTo>
                    <a:pt x="217786" y="281939"/>
                  </a:moveTo>
                  <a:lnTo>
                    <a:pt x="202391" y="281939"/>
                  </a:lnTo>
                  <a:lnTo>
                    <a:pt x="196052" y="280669"/>
                  </a:lnTo>
                  <a:lnTo>
                    <a:pt x="189258" y="276859"/>
                  </a:lnTo>
                  <a:lnTo>
                    <a:pt x="67356" y="218439"/>
                  </a:lnTo>
                  <a:lnTo>
                    <a:pt x="56586" y="209549"/>
                  </a:lnTo>
                  <a:lnTo>
                    <a:pt x="50056" y="195579"/>
                  </a:lnTo>
                  <a:lnTo>
                    <a:pt x="48439" y="180339"/>
                  </a:lnTo>
                  <a:lnTo>
                    <a:pt x="52409" y="165099"/>
                  </a:lnTo>
                  <a:lnTo>
                    <a:pt x="57456" y="153669"/>
                  </a:lnTo>
                  <a:lnTo>
                    <a:pt x="65997" y="148589"/>
                  </a:lnTo>
                  <a:lnTo>
                    <a:pt x="69491" y="147319"/>
                  </a:lnTo>
                  <a:lnTo>
                    <a:pt x="72403" y="146049"/>
                  </a:lnTo>
                  <a:lnTo>
                    <a:pt x="79003" y="143509"/>
                  </a:lnTo>
                  <a:lnTo>
                    <a:pt x="5629" y="43179"/>
                  </a:lnTo>
                  <a:lnTo>
                    <a:pt x="1064" y="33019"/>
                  </a:lnTo>
                  <a:lnTo>
                    <a:pt x="0" y="24129"/>
                  </a:lnTo>
                  <a:lnTo>
                    <a:pt x="2708" y="13969"/>
                  </a:lnTo>
                  <a:lnTo>
                    <a:pt x="8734" y="6349"/>
                  </a:lnTo>
                  <a:lnTo>
                    <a:pt x="11064" y="3809"/>
                  </a:lnTo>
                  <a:lnTo>
                    <a:pt x="12422" y="3809"/>
                  </a:lnTo>
                  <a:lnTo>
                    <a:pt x="21843" y="0"/>
                  </a:lnTo>
                  <a:lnTo>
                    <a:pt x="31882" y="0"/>
                  </a:lnTo>
                  <a:lnTo>
                    <a:pt x="41412" y="2539"/>
                  </a:lnTo>
                  <a:lnTo>
                    <a:pt x="49304" y="10159"/>
                  </a:lnTo>
                  <a:lnTo>
                    <a:pt x="51300" y="12699"/>
                  </a:lnTo>
                  <a:lnTo>
                    <a:pt x="26010" y="12699"/>
                  </a:lnTo>
                  <a:lnTo>
                    <a:pt x="20963" y="16509"/>
                  </a:lnTo>
                  <a:lnTo>
                    <a:pt x="19993" y="16509"/>
                  </a:lnTo>
                  <a:lnTo>
                    <a:pt x="19799" y="17779"/>
                  </a:lnTo>
                  <a:lnTo>
                    <a:pt x="19410" y="17779"/>
                  </a:lnTo>
                  <a:lnTo>
                    <a:pt x="14946" y="21589"/>
                  </a:lnTo>
                  <a:lnTo>
                    <a:pt x="14364" y="29209"/>
                  </a:lnTo>
                  <a:lnTo>
                    <a:pt x="109401" y="158749"/>
                  </a:lnTo>
                  <a:lnTo>
                    <a:pt x="81914" y="158749"/>
                  </a:lnTo>
                  <a:lnTo>
                    <a:pt x="76673" y="161289"/>
                  </a:lnTo>
                  <a:lnTo>
                    <a:pt x="74926" y="161289"/>
                  </a:lnTo>
                  <a:lnTo>
                    <a:pt x="69491" y="165099"/>
                  </a:lnTo>
                  <a:lnTo>
                    <a:pt x="66385" y="171449"/>
                  </a:lnTo>
                  <a:lnTo>
                    <a:pt x="63923" y="181609"/>
                  </a:lnTo>
                  <a:lnTo>
                    <a:pt x="65027" y="191769"/>
                  </a:lnTo>
                  <a:lnTo>
                    <a:pt x="68897" y="199389"/>
                  </a:lnTo>
                  <a:lnTo>
                    <a:pt x="74732" y="205739"/>
                  </a:lnTo>
                  <a:lnTo>
                    <a:pt x="75120" y="205739"/>
                  </a:lnTo>
                  <a:lnTo>
                    <a:pt x="195858" y="262889"/>
                  </a:lnTo>
                  <a:lnTo>
                    <a:pt x="204299" y="265429"/>
                  </a:lnTo>
                  <a:lnTo>
                    <a:pt x="213012" y="266699"/>
                  </a:lnTo>
                  <a:lnTo>
                    <a:pt x="247605" y="266699"/>
                  </a:lnTo>
                  <a:lnTo>
                    <a:pt x="238368" y="273049"/>
                  </a:lnTo>
                  <a:lnTo>
                    <a:pt x="231872" y="276859"/>
                  </a:lnTo>
                  <a:lnTo>
                    <a:pt x="224975" y="279399"/>
                  </a:lnTo>
                  <a:lnTo>
                    <a:pt x="217786" y="281939"/>
                  </a:lnTo>
                  <a:close/>
                </a:path>
                <a:path w="304800" h="281940">
                  <a:moveTo>
                    <a:pt x="129083" y="120649"/>
                  </a:moveTo>
                  <a:lnTo>
                    <a:pt x="117049" y="120649"/>
                  </a:lnTo>
                  <a:lnTo>
                    <a:pt x="37075" y="19049"/>
                  </a:lnTo>
                  <a:lnTo>
                    <a:pt x="33192" y="13969"/>
                  </a:lnTo>
                  <a:lnTo>
                    <a:pt x="26010" y="12699"/>
                  </a:lnTo>
                  <a:lnTo>
                    <a:pt x="51300" y="12699"/>
                  </a:lnTo>
                  <a:lnTo>
                    <a:pt x="91232" y="63499"/>
                  </a:lnTo>
                  <a:lnTo>
                    <a:pt x="109090" y="63499"/>
                  </a:lnTo>
                  <a:lnTo>
                    <a:pt x="105596" y="66039"/>
                  </a:lnTo>
                  <a:lnTo>
                    <a:pt x="103655" y="69849"/>
                  </a:lnTo>
                  <a:lnTo>
                    <a:pt x="103655" y="74929"/>
                  </a:lnTo>
                  <a:lnTo>
                    <a:pt x="129083" y="110489"/>
                  </a:lnTo>
                  <a:lnTo>
                    <a:pt x="129278" y="111759"/>
                  </a:lnTo>
                  <a:lnTo>
                    <a:pt x="129666" y="111759"/>
                  </a:lnTo>
                  <a:lnTo>
                    <a:pt x="129666" y="113029"/>
                  </a:lnTo>
                  <a:lnTo>
                    <a:pt x="130054" y="113029"/>
                  </a:lnTo>
                  <a:lnTo>
                    <a:pt x="130054" y="118109"/>
                  </a:lnTo>
                  <a:lnTo>
                    <a:pt x="129860" y="118109"/>
                  </a:lnTo>
                  <a:lnTo>
                    <a:pt x="129666" y="119379"/>
                  </a:lnTo>
                  <a:lnTo>
                    <a:pt x="129083" y="119379"/>
                  </a:lnTo>
                  <a:lnTo>
                    <a:pt x="129083" y="120649"/>
                  </a:lnTo>
                  <a:close/>
                </a:path>
                <a:path w="304800" h="281940">
                  <a:moveTo>
                    <a:pt x="192170" y="39369"/>
                  </a:moveTo>
                  <a:lnTo>
                    <a:pt x="177223" y="39369"/>
                  </a:lnTo>
                  <a:lnTo>
                    <a:pt x="179164" y="33019"/>
                  </a:lnTo>
                  <a:lnTo>
                    <a:pt x="182464" y="29209"/>
                  </a:lnTo>
                  <a:lnTo>
                    <a:pt x="187123" y="25399"/>
                  </a:lnTo>
                  <a:lnTo>
                    <a:pt x="187705" y="25399"/>
                  </a:lnTo>
                  <a:lnTo>
                    <a:pt x="188482" y="24129"/>
                  </a:lnTo>
                  <a:lnTo>
                    <a:pt x="189064" y="24129"/>
                  </a:lnTo>
                  <a:lnTo>
                    <a:pt x="198484" y="20319"/>
                  </a:lnTo>
                  <a:lnTo>
                    <a:pt x="208524" y="20319"/>
                  </a:lnTo>
                  <a:lnTo>
                    <a:pt x="218053" y="24129"/>
                  </a:lnTo>
                  <a:lnTo>
                    <a:pt x="225945" y="30479"/>
                  </a:lnTo>
                  <a:lnTo>
                    <a:pt x="227961" y="33019"/>
                  </a:lnTo>
                  <a:lnTo>
                    <a:pt x="201875" y="33019"/>
                  </a:lnTo>
                  <a:lnTo>
                    <a:pt x="196828" y="35559"/>
                  </a:lnTo>
                  <a:lnTo>
                    <a:pt x="196440" y="36829"/>
                  </a:lnTo>
                  <a:lnTo>
                    <a:pt x="195858" y="36829"/>
                  </a:lnTo>
                  <a:lnTo>
                    <a:pt x="192170" y="39369"/>
                  </a:lnTo>
                  <a:close/>
                </a:path>
                <a:path w="304800" h="281940">
                  <a:moveTo>
                    <a:pt x="247605" y="266699"/>
                  </a:moveTo>
                  <a:lnTo>
                    <a:pt x="213012" y="266699"/>
                  </a:lnTo>
                  <a:lnTo>
                    <a:pt x="221544" y="264159"/>
                  </a:lnTo>
                  <a:lnTo>
                    <a:pt x="229439" y="260349"/>
                  </a:lnTo>
                  <a:lnTo>
                    <a:pt x="283014" y="223519"/>
                  </a:lnTo>
                  <a:lnTo>
                    <a:pt x="282626" y="222249"/>
                  </a:lnTo>
                  <a:lnTo>
                    <a:pt x="289471" y="214629"/>
                  </a:lnTo>
                  <a:lnTo>
                    <a:pt x="292986" y="205739"/>
                  </a:lnTo>
                  <a:lnTo>
                    <a:pt x="292971" y="196849"/>
                  </a:lnTo>
                  <a:lnTo>
                    <a:pt x="289225" y="187959"/>
                  </a:lnTo>
                  <a:lnTo>
                    <a:pt x="288643" y="186689"/>
                  </a:lnTo>
                  <a:lnTo>
                    <a:pt x="275832" y="160019"/>
                  </a:lnTo>
                  <a:lnTo>
                    <a:pt x="272592" y="149859"/>
                  </a:lnTo>
                  <a:lnTo>
                    <a:pt x="270736" y="142239"/>
                  </a:lnTo>
                  <a:lnTo>
                    <a:pt x="269826" y="134619"/>
                  </a:lnTo>
                  <a:lnTo>
                    <a:pt x="269426" y="128269"/>
                  </a:lnTo>
                  <a:lnTo>
                    <a:pt x="269167" y="123189"/>
                  </a:lnTo>
                  <a:lnTo>
                    <a:pt x="269102" y="121919"/>
                  </a:lnTo>
                  <a:lnTo>
                    <a:pt x="269038" y="120649"/>
                  </a:lnTo>
                  <a:lnTo>
                    <a:pt x="268650" y="115569"/>
                  </a:lnTo>
                  <a:lnTo>
                    <a:pt x="264185" y="105409"/>
                  </a:lnTo>
                  <a:lnTo>
                    <a:pt x="261662" y="99059"/>
                  </a:lnTo>
                  <a:lnTo>
                    <a:pt x="259720" y="97789"/>
                  </a:lnTo>
                  <a:lnTo>
                    <a:pt x="249821" y="85089"/>
                  </a:lnTo>
                  <a:lnTo>
                    <a:pt x="246327" y="81279"/>
                  </a:lnTo>
                  <a:lnTo>
                    <a:pt x="241474" y="74929"/>
                  </a:lnTo>
                  <a:lnTo>
                    <a:pt x="235457" y="67309"/>
                  </a:lnTo>
                  <a:lnTo>
                    <a:pt x="229782" y="60959"/>
                  </a:lnTo>
                  <a:lnTo>
                    <a:pt x="224125" y="53339"/>
                  </a:lnTo>
                  <a:lnTo>
                    <a:pt x="218505" y="46989"/>
                  </a:lnTo>
                  <a:lnTo>
                    <a:pt x="212940" y="39369"/>
                  </a:lnTo>
                  <a:lnTo>
                    <a:pt x="209057" y="34289"/>
                  </a:lnTo>
                  <a:lnTo>
                    <a:pt x="201875" y="33019"/>
                  </a:lnTo>
                  <a:lnTo>
                    <a:pt x="227961" y="33019"/>
                  </a:lnTo>
                  <a:lnTo>
                    <a:pt x="237034" y="44449"/>
                  </a:lnTo>
                  <a:lnTo>
                    <a:pt x="242624" y="52069"/>
                  </a:lnTo>
                  <a:lnTo>
                    <a:pt x="248268" y="58419"/>
                  </a:lnTo>
                  <a:lnTo>
                    <a:pt x="254285" y="66039"/>
                  </a:lnTo>
                  <a:lnTo>
                    <a:pt x="262632" y="76199"/>
                  </a:lnTo>
                  <a:lnTo>
                    <a:pt x="269059" y="83819"/>
                  </a:lnTo>
                  <a:lnTo>
                    <a:pt x="273430" y="90169"/>
                  </a:lnTo>
                  <a:lnTo>
                    <a:pt x="286086" y="134619"/>
                  </a:lnTo>
                  <a:lnTo>
                    <a:pt x="286823" y="139699"/>
                  </a:lnTo>
                  <a:lnTo>
                    <a:pt x="288325" y="147319"/>
                  </a:lnTo>
                  <a:lnTo>
                    <a:pt x="290972" y="154939"/>
                  </a:lnTo>
                  <a:lnTo>
                    <a:pt x="303007" y="180339"/>
                  </a:lnTo>
                  <a:lnTo>
                    <a:pt x="304799" y="185419"/>
                  </a:lnTo>
                  <a:lnTo>
                    <a:pt x="304799" y="219709"/>
                  </a:lnTo>
                  <a:lnTo>
                    <a:pt x="302953" y="224789"/>
                  </a:lnTo>
                  <a:lnTo>
                    <a:pt x="291943" y="236219"/>
                  </a:lnTo>
                  <a:lnTo>
                    <a:pt x="247605" y="266699"/>
                  </a:lnTo>
                  <a:close/>
                </a:path>
                <a:path w="304800" h="281940">
                  <a:moveTo>
                    <a:pt x="154124" y="53339"/>
                  </a:moveTo>
                  <a:lnTo>
                    <a:pt x="136654" y="53339"/>
                  </a:lnTo>
                  <a:lnTo>
                    <a:pt x="138207" y="49529"/>
                  </a:lnTo>
                  <a:lnTo>
                    <a:pt x="140536" y="45719"/>
                  </a:lnTo>
                  <a:lnTo>
                    <a:pt x="143836" y="43179"/>
                  </a:lnTo>
                  <a:lnTo>
                    <a:pt x="145001" y="41909"/>
                  </a:lnTo>
                  <a:lnTo>
                    <a:pt x="145583" y="41909"/>
                  </a:lnTo>
                  <a:lnTo>
                    <a:pt x="151795" y="36829"/>
                  </a:lnTo>
                  <a:lnTo>
                    <a:pt x="159947" y="34289"/>
                  </a:lnTo>
                  <a:lnTo>
                    <a:pt x="171206" y="35559"/>
                  </a:lnTo>
                  <a:lnTo>
                    <a:pt x="174506" y="36829"/>
                  </a:lnTo>
                  <a:lnTo>
                    <a:pt x="177223" y="39369"/>
                  </a:lnTo>
                  <a:lnTo>
                    <a:pt x="192170" y="39369"/>
                  </a:lnTo>
                  <a:lnTo>
                    <a:pt x="190229" y="44449"/>
                  </a:lnTo>
                  <a:lnTo>
                    <a:pt x="190229" y="48259"/>
                  </a:lnTo>
                  <a:lnTo>
                    <a:pt x="191039" y="49529"/>
                  </a:lnTo>
                  <a:lnTo>
                    <a:pt x="161112" y="49529"/>
                  </a:lnTo>
                  <a:lnTo>
                    <a:pt x="157230" y="50799"/>
                  </a:lnTo>
                  <a:lnTo>
                    <a:pt x="154124" y="53339"/>
                  </a:lnTo>
                  <a:close/>
                </a:path>
                <a:path w="304800" h="281940">
                  <a:moveTo>
                    <a:pt x="109478" y="63499"/>
                  </a:moveTo>
                  <a:lnTo>
                    <a:pt x="91232" y="63499"/>
                  </a:lnTo>
                  <a:lnTo>
                    <a:pt x="93173" y="58419"/>
                  </a:lnTo>
                  <a:lnTo>
                    <a:pt x="96279" y="54609"/>
                  </a:lnTo>
                  <a:lnTo>
                    <a:pt x="100161" y="50799"/>
                  </a:lnTo>
                  <a:lnTo>
                    <a:pt x="101520" y="50799"/>
                  </a:lnTo>
                  <a:lnTo>
                    <a:pt x="102102" y="49529"/>
                  </a:lnTo>
                  <a:lnTo>
                    <a:pt x="110776" y="45719"/>
                  </a:lnTo>
                  <a:lnTo>
                    <a:pt x="119960" y="45719"/>
                  </a:lnTo>
                  <a:lnTo>
                    <a:pt x="128853" y="48259"/>
                  </a:lnTo>
                  <a:lnTo>
                    <a:pt x="136654" y="53339"/>
                  </a:lnTo>
                  <a:lnTo>
                    <a:pt x="153541" y="53339"/>
                  </a:lnTo>
                  <a:lnTo>
                    <a:pt x="149077" y="57149"/>
                  </a:lnTo>
                  <a:lnTo>
                    <a:pt x="148818" y="59689"/>
                  </a:lnTo>
                  <a:lnTo>
                    <a:pt x="115107" y="59689"/>
                  </a:lnTo>
                  <a:lnTo>
                    <a:pt x="110061" y="62229"/>
                  </a:lnTo>
                  <a:lnTo>
                    <a:pt x="109672" y="62229"/>
                  </a:lnTo>
                  <a:lnTo>
                    <a:pt x="109478" y="63499"/>
                  </a:lnTo>
                  <a:close/>
                </a:path>
                <a:path w="304800" h="281940">
                  <a:moveTo>
                    <a:pt x="201293" y="87629"/>
                  </a:moveTo>
                  <a:lnTo>
                    <a:pt x="196440" y="87629"/>
                  </a:lnTo>
                  <a:lnTo>
                    <a:pt x="193723" y="83819"/>
                  </a:lnTo>
                  <a:lnTo>
                    <a:pt x="168876" y="52069"/>
                  </a:lnTo>
                  <a:lnTo>
                    <a:pt x="167906" y="50799"/>
                  </a:lnTo>
                  <a:lnTo>
                    <a:pt x="166547" y="49529"/>
                  </a:lnTo>
                  <a:lnTo>
                    <a:pt x="191039" y="49529"/>
                  </a:lnTo>
                  <a:lnTo>
                    <a:pt x="208863" y="77469"/>
                  </a:lnTo>
                  <a:lnTo>
                    <a:pt x="208475" y="81279"/>
                  </a:lnTo>
                  <a:lnTo>
                    <a:pt x="206340" y="83819"/>
                  </a:lnTo>
                  <a:lnTo>
                    <a:pt x="205757" y="83819"/>
                  </a:lnTo>
                  <a:lnTo>
                    <a:pt x="204593" y="85089"/>
                  </a:lnTo>
                  <a:lnTo>
                    <a:pt x="201293" y="87629"/>
                  </a:lnTo>
                  <a:close/>
                </a:path>
                <a:path w="304800" h="281940">
                  <a:moveTo>
                    <a:pt x="164412" y="100329"/>
                  </a:moveTo>
                  <a:lnTo>
                    <a:pt x="153347" y="100329"/>
                  </a:lnTo>
                  <a:lnTo>
                    <a:pt x="152959" y="99059"/>
                  </a:lnTo>
                  <a:lnTo>
                    <a:pt x="126172" y="66039"/>
                  </a:lnTo>
                  <a:lnTo>
                    <a:pt x="122290" y="60959"/>
                  </a:lnTo>
                  <a:lnTo>
                    <a:pt x="115107" y="59689"/>
                  </a:lnTo>
                  <a:lnTo>
                    <a:pt x="148818" y="59689"/>
                  </a:lnTo>
                  <a:lnTo>
                    <a:pt x="148300" y="64769"/>
                  </a:lnTo>
                  <a:lnTo>
                    <a:pt x="151794" y="69849"/>
                  </a:lnTo>
                  <a:lnTo>
                    <a:pt x="165188" y="90169"/>
                  </a:lnTo>
                  <a:lnTo>
                    <a:pt x="165382" y="90169"/>
                  </a:lnTo>
                  <a:lnTo>
                    <a:pt x="165576" y="91439"/>
                  </a:lnTo>
                  <a:lnTo>
                    <a:pt x="165965" y="91439"/>
                  </a:lnTo>
                  <a:lnTo>
                    <a:pt x="165965" y="92709"/>
                  </a:lnTo>
                  <a:lnTo>
                    <a:pt x="166159" y="92709"/>
                  </a:lnTo>
                  <a:lnTo>
                    <a:pt x="166159" y="96519"/>
                  </a:lnTo>
                  <a:lnTo>
                    <a:pt x="165965" y="97789"/>
                  </a:lnTo>
                  <a:lnTo>
                    <a:pt x="165770" y="97789"/>
                  </a:lnTo>
                  <a:lnTo>
                    <a:pt x="165382" y="99059"/>
                  </a:lnTo>
                  <a:lnTo>
                    <a:pt x="164994" y="99059"/>
                  </a:lnTo>
                  <a:lnTo>
                    <a:pt x="164412" y="100329"/>
                  </a:lnTo>
                  <a:close/>
                </a:path>
                <a:path w="304800" h="281940">
                  <a:moveTo>
                    <a:pt x="163635" y="101599"/>
                  </a:moveTo>
                  <a:lnTo>
                    <a:pt x="154706" y="101599"/>
                  </a:lnTo>
                  <a:lnTo>
                    <a:pt x="154512" y="100329"/>
                  </a:lnTo>
                  <a:lnTo>
                    <a:pt x="164023" y="100329"/>
                  </a:lnTo>
                  <a:lnTo>
                    <a:pt x="163635" y="101599"/>
                  </a:lnTo>
                  <a:close/>
                </a:path>
                <a:path w="304800" h="281940">
                  <a:moveTo>
                    <a:pt x="128113" y="121919"/>
                  </a:moveTo>
                  <a:lnTo>
                    <a:pt x="117631" y="121919"/>
                  </a:lnTo>
                  <a:lnTo>
                    <a:pt x="117243" y="120649"/>
                  </a:lnTo>
                  <a:lnTo>
                    <a:pt x="128695" y="120649"/>
                  </a:lnTo>
                  <a:lnTo>
                    <a:pt x="128113" y="121919"/>
                  </a:lnTo>
                  <a:close/>
                </a:path>
                <a:path w="304800" h="281940">
                  <a:moveTo>
                    <a:pt x="126754" y="123189"/>
                  </a:moveTo>
                  <a:lnTo>
                    <a:pt x="118990" y="123189"/>
                  </a:lnTo>
                  <a:lnTo>
                    <a:pt x="118407" y="121919"/>
                  </a:lnTo>
                  <a:lnTo>
                    <a:pt x="127725" y="121919"/>
                  </a:lnTo>
                  <a:lnTo>
                    <a:pt x="126754" y="123189"/>
                  </a:lnTo>
                  <a:close/>
                </a:path>
                <a:path w="304800" h="281940">
                  <a:moveTo>
                    <a:pt x="117437" y="187959"/>
                  </a:moveTo>
                  <a:lnTo>
                    <a:pt x="112778" y="187959"/>
                  </a:lnTo>
                  <a:lnTo>
                    <a:pt x="110449" y="186689"/>
                  </a:lnTo>
                  <a:lnTo>
                    <a:pt x="89873" y="158749"/>
                  </a:lnTo>
                  <a:lnTo>
                    <a:pt x="109401" y="158749"/>
                  </a:lnTo>
                  <a:lnTo>
                    <a:pt x="121513" y="175259"/>
                  </a:lnTo>
                  <a:lnTo>
                    <a:pt x="124037" y="179069"/>
                  </a:lnTo>
                  <a:lnTo>
                    <a:pt x="123260" y="182879"/>
                  </a:lnTo>
                  <a:lnTo>
                    <a:pt x="119766" y="185419"/>
                  </a:lnTo>
                  <a:lnTo>
                    <a:pt x="118213" y="186689"/>
                  </a:lnTo>
                  <a:lnTo>
                    <a:pt x="117437" y="187959"/>
                  </a:lnTo>
                  <a:close/>
                </a:path>
              </a:pathLst>
            </a:custGeom>
            <a:solidFill>
              <a:srgbClr val="4B59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7893734" y="806797"/>
            <a:ext cx="549275" cy="19050"/>
          </a:xfrm>
          <a:custGeom>
            <a:avLst/>
            <a:gdLst/>
            <a:ahLst/>
            <a:cxnLst/>
            <a:rect l="l" t="t" r="r" b="b"/>
            <a:pathLst>
              <a:path w="549275" h="19050">
                <a:moveTo>
                  <a:pt x="548869" y="19049"/>
                </a:moveTo>
                <a:lnTo>
                  <a:pt x="0" y="19049"/>
                </a:lnTo>
                <a:lnTo>
                  <a:pt x="0" y="0"/>
                </a:lnTo>
                <a:lnTo>
                  <a:pt x="548869" y="0"/>
                </a:lnTo>
                <a:lnTo>
                  <a:pt x="548869" y="19049"/>
                </a:lnTo>
                <a:close/>
              </a:path>
            </a:pathLst>
          </a:custGeom>
          <a:solidFill>
            <a:srgbClr val="4B59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731655" y="521111"/>
            <a:ext cx="165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heavy" spc="-10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@</a:t>
            </a:r>
            <a:r>
              <a:rPr sz="2000" spc="-10" dirty="0">
                <a:solidFill>
                  <a:srgbClr val="4B5989"/>
                </a:solidFill>
                <a:latin typeface="Tahoma" panose="020B0604030504040204"/>
                <a:cs typeface="Tahoma" panose="020B0604030504040204"/>
              </a:rPr>
              <a:t>saiby</a:t>
            </a:r>
            <a:r>
              <a:rPr sz="2000" u="heavy" spc="-13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 </a:t>
            </a:r>
            <a:r>
              <a:rPr sz="2000" u="heavy" spc="55" dirty="0">
                <a:solidFill>
                  <a:srgbClr val="4B5989"/>
                </a:solidFill>
                <a:uFill>
                  <a:solidFill>
                    <a:srgbClr val="4B5989"/>
                  </a:solidFill>
                </a:uFill>
                <a:latin typeface="Tahoma" panose="020B0604030504040204"/>
                <a:cs typeface="Tahoma" panose="020B0604030504040204"/>
              </a:rPr>
              <a:t>sani18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75" dirty="0"/>
              <a:t>Swipe</a:t>
            </a:r>
            <a:endParaRPr spc="75" dirty="0"/>
          </a:p>
        </p:txBody>
      </p:sp>
      <p:sp>
        <p:nvSpPr>
          <p:cNvPr id="10" name="Text Box 9"/>
          <p:cNvSpPr txBox="1"/>
          <p:nvPr/>
        </p:nvSpPr>
        <p:spPr>
          <a:xfrm>
            <a:off x="638175" y="2009775"/>
            <a:ext cx="9503410" cy="790130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Project Process in Brief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Data Collection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Gathered stock market data for Intel and AMD.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Preprocessing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Cleaned, normalized, and prepared the data for modeling.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Sequence Generation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Created time-step sequences to capture temporal patterns.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Model Development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Built an LSTM model with dropout layers to handle overfitting.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Model Training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Trained the model on historical data and validated its performance.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Evaluation: 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Assessed accuracy using metrics like R² and visualized predictions.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Dashboard Creation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Designed a user-friendly interface for data upload and predictions.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  <a:p>
            <a:pPr>
              <a:buAutoNum type="arabicPeriod"/>
            </a:pPr>
            <a:r>
              <a:rPr lang="en-US" altLang="zh-CN" sz="3200" b="1">
                <a:latin typeface="Comic Sans MS" panose="030F0702030302020204" charset="0"/>
                <a:cs typeface="Comic Sans MS" panose="030F0702030302020204" charset="0"/>
              </a:rPr>
              <a:t>Business Insights</a:t>
            </a:r>
            <a:r>
              <a:rPr lang="en-US" altLang="zh-CN" sz="3200" b="0">
                <a:latin typeface="Comic Sans MS" panose="030F0702030302020204" charset="0"/>
                <a:cs typeface="Comic Sans MS" panose="030F0702030302020204" charset="0"/>
              </a:rPr>
              <a:t>: Highlighted practical implications and benefits of the model.</a:t>
            </a:r>
            <a:endParaRPr lang="en-US" altLang="zh-CN" sz="3200" b="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WPS Presentation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Verdana</vt:lpstr>
      <vt:lpstr>Tahoma</vt:lpstr>
      <vt:lpstr>Comic Sans MS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Prediction Results of  Stocks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12</cp:revision>
  <dcterms:created xsi:type="dcterms:W3CDTF">2025-01-02T05:27:00Z</dcterms:created>
  <dcterms:modified xsi:type="dcterms:W3CDTF">2025-01-04T13:39:41Z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2025-01-02T16:30:00Z</vt:filetime>
  </property>
  <property fmtid="{D5CDD505-2E9C-101B-9397-08002B2CF9AE}" pid="3" name="LastSaved">
    <vt:filetime>2025-01-02T16:30:00Z</vt:filetime>
  </property>
  <property fmtid="{D5CDD505-2E9C-101B-9397-08002B2CF9AE}" pid="4" name="ICV">
    <vt:lpwstr>D62F2808D6FF4D069D79A63A99668A49_12</vt:lpwstr>
  </property>
  <property fmtid="{D5CDD505-2E9C-101B-9397-08002B2CF9AE}" pid="5" name="KSOProductBuildVer">
    <vt:lpwstr>1033-12.2.0.19805</vt:lpwstr>
  </property>
</Properties>
</file>