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2" clrIdx="0">
    <p:extLst>
      <p:ext uri="{19B8F6BF-5375-455C-9EA6-DF929625EA0E}">
        <p15:presenceInfo xmlns:p15="http://schemas.microsoft.com/office/powerpoint/2012/main" userId="LENOV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Assignments\Case%20study%20-1%20Food%20survey-\Case%20Study-1%20-Food%20Surve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Assignments\Case%20study%20-1%20Food%20survey-\Case%20Study-1%20-Food%20Survey.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ENOVO\Desktop\Assignments\Case%20study%20-1%20Food%20survey-\Case%20Study-1%20-Food%20Survey.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ENOVO\Desktop\Assignments\Case%20study%20-1%20Food%20survey-\Case%20Study-1%20-Food%20Survey.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LENOVO\Desktop\Assignments\Case%20study%20-1%20Food%20survey-\Case%20Study-1%20-Food%20Survey.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LENOVO\Desktop\Assignments\Case%20study%20-1%20Food%20survey-\Case%20Study-1%20-Food%20Survey.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LENOVO\Desktop\Assignments\Case%20study%20-1%20Food%20survey-\Case%20Study-1%20-Food%20Survey.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[Case Study-1 -Food Survey.xlsx]Analysis!PivotTable3</c:name>
    <c:fmtId val="6"/>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Participaton details </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1"/>
          <c:showBubbleSize val="0"/>
          <c:extLst>
            <c:ext xmlns:c15="http://schemas.microsoft.com/office/drawing/2012/chart" uri="{CE6537A1-D6FC-4f65-9D91-7224C49458BB}"/>
          </c:extLst>
        </c:dLbl>
      </c:pivotFmt>
      <c:pivotFmt>
        <c:idx val="1"/>
        <c:dLbl>
          <c:idx val="0"/>
          <c:showLegendKey val="0"/>
          <c:showVal val="0"/>
          <c:showCatName val="0"/>
          <c:showSerName val="0"/>
          <c:showPercent val="1"/>
          <c:showBubbleSize val="0"/>
          <c:extLst>
            <c:ext xmlns:c15="http://schemas.microsoft.com/office/drawing/2012/chart" uri="{CE6537A1-D6FC-4f65-9D91-7224C49458BB}"/>
          </c:extLst>
        </c:dLbl>
      </c:pivotFmt>
      <c:pivotFmt>
        <c:idx val="2"/>
      </c:pivotFmt>
      <c:pivotFmt>
        <c:idx val="3"/>
      </c:pivotFmt>
      <c:pivotFmt>
        <c:idx val="4"/>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pivotFmt>
      <c:pivotFmt>
        <c:idx val="7"/>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1"/>
          </a:solidFill>
          <a:ln>
            <a:noFill/>
          </a:ln>
          <a:effectLst>
            <a:outerShdw blurRad="254000" sx="102000" sy="102000" algn="ctr" rotWithShape="0">
              <a:prstClr val="black">
                <a:alpha val="20000"/>
              </a:prstClr>
            </a:outerShdw>
          </a:effectLst>
        </c:spPr>
      </c:pivotFmt>
      <c:pivotFmt>
        <c:idx val="9"/>
        <c:spPr>
          <a:solidFill>
            <a:schemeClr val="accent1"/>
          </a:solidFill>
          <a:ln>
            <a:noFill/>
          </a:ln>
          <a:effectLst>
            <a:outerShdw blurRad="254000" sx="102000" sy="102000" algn="ctr" rotWithShape="0">
              <a:prstClr val="black">
                <a:alpha val="20000"/>
              </a:prstClr>
            </a:outerShdw>
          </a:effectLst>
        </c:spPr>
      </c:pivotFmt>
      <c:pivotFmt>
        <c:idx val="10"/>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1"/>
        <c:spPr>
          <a:solidFill>
            <a:schemeClr val="accent1"/>
          </a:solidFill>
          <a:ln>
            <a:noFill/>
          </a:ln>
          <a:effectLst>
            <a:outerShdw blurRad="254000" sx="102000" sy="102000" algn="ctr" rotWithShape="0">
              <a:prstClr val="black">
                <a:alpha val="20000"/>
              </a:prstClr>
            </a:outerShdw>
          </a:effectLst>
        </c:spPr>
      </c:pivotFmt>
      <c:pivotFmt>
        <c:idx val="12"/>
        <c:spPr>
          <a:solidFill>
            <a:schemeClr val="accent1"/>
          </a:solidFill>
          <a:ln>
            <a:noFill/>
          </a:ln>
          <a:effectLst>
            <a:outerShdw blurRad="254000" sx="102000" sy="102000" algn="ctr" rotWithShape="0">
              <a:prstClr val="black">
                <a:alpha val="20000"/>
              </a:prstClr>
            </a:outerShdw>
          </a:effectLst>
        </c:spPr>
      </c:pivotFmt>
    </c:pivotFmts>
    <c:plotArea>
      <c:layout/>
      <c:doughnutChart>
        <c:varyColors val="1"/>
        <c:ser>
          <c:idx val="0"/>
          <c:order val="0"/>
          <c:tx>
            <c:strRef>
              <c:f>Analysis!$E$3</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FA85-4670-97B7-D87AEF082CED}"/>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FA85-4670-97B7-D87AEF082CED}"/>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Analysis!$D$4:$D$6</c:f>
              <c:strCache>
                <c:ptCount val="2"/>
                <c:pt idx="0">
                  <c:v>Female</c:v>
                </c:pt>
                <c:pt idx="1">
                  <c:v>Male</c:v>
                </c:pt>
              </c:strCache>
            </c:strRef>
          </c:cat>
          <c:val>
            <c:numRef>
              <c:f>Analysis!$E$4:$E$6</c:f>
              <c:numCache>
                <c:formatCode>General</c:formatCode>
                <c:ptCount val="2"/>
                <c:pt idx="0">
                  <c:v>52</c:v>
                </c:pt>
                <c:pt idx="1">
                  <c:v>58</c:v>
                </c:pt>
              </c:numCache>
            </c:numRef>
          </c:val>
          <c:extLst>
            <c:ext xmlns:c16="http://schemas.microsoft.com/office/drawing/2014/chart" uri="{C3380CC4-5D6E-409C-BE32-E72D297353CC}">
              <c16:uniqueId val="{00000004-FA85-4670-97B7-D87AEF082CED}"/>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[Case Study-1 -Food Survey.xlsx]Analysis!PivotTable5</c:name>
    <c:fmtId val="8"/>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Usage of Mask</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254000" sx="102000" sy="102000" algn="ctr" rotWithShape="0">
              <a:prstClr val="black">
                <a:alpha val="20000"/>
              </a:prstClr>
            </a:outerShdw>
          </a:effectLst>
        </c:spPr>
      </c:pivotFmt>
      <c:pivotFmt>
        <c:idx val="3"/>
        <c:spPr>
          <a:solidFill>
            <a:schemeClr val="accent1"/>
          </a:solidFill>
          <a:ln>
            <a:noFill/>
          </a:ln>
          <a:effectLst>
            <a:outerShdw blurRad="254000" sx="102000" sy="102000" algn="ctr" rotWithShape="0">
              <a:prstClr val="black">
                <a:alpha val="20000"/>
              </a:prstClr>
            </a:outerShdw>
          </a:effectLst>
        </c:spPr>
      </c:pivotFmt>
      <c:pivotFmt>
        <c:idx val="4"/>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pivotFmt>
      <c:pivotFmt>
        <c:idx val="7"/>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8"/>
        <c:spPr>
          <a:solidFill>
            <a:schemeClr val="accent1"/>
          </a:solidFill>
          <a:ln>
            <a:noFill/>
          </a:ln>
          <a:effectLst>
            <a:outerShdw blurRad="254000" sx="102000" sy="102000" algn="ctr" rotWithShape="0">
              <a:prstClr val="black">
                <a:alpha val="20000"/>
              </a:prstClr>
            </a:outerShdw>
          </a:effectLst>
        </c:spPr>
      </c:pivotFmt>
      <c:pivotFmt>
        <c:idx val="9"/>
        <c:spPr>
          <a:solidFill>
            <a:schemeClr val="accent1"/>
          </a:solidFill>
          <a:ln>
            <a:noFill/>
          </a:ln>
          <a:effectLst>
            <a:outerShdw blurRad="254000" sx="102000" sy="102000" algn="ctr" rotWithShape="0">
              <a:prstClr val="black">
                <a:alpha val="20000"/>
              </a:prstClr>
            </a:outerShdw>
          </a:effectLst>
        </c:spPr>
      </c:pivotFmt>
      <c:pivotFmt>
        <c:idx val="10"/>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1"/>
        <c:spPr>
          <a:solidFill>
            <a:schemeClr val="accent1"/>
          </a:solidFill>
          <a:ln>
            <a:noFill/>
          </a:ln>
          <a:effectLst>
            <a:outerShdw blurRad="254000" sx="102000" sy="102000" algn="ctr" rotWithShape="0">
              <a:prstClr val="black">
                <a:alpha val="20000"/>
              </a:prstClr>
            </a:outerShdw>
          </a:effectLst>
        </c:spPr>
      </c:pivotFmt>
      <c:pivotFmt>
        <c:idx val="12"/>
        <c:spPr>
          <a:solidFill>
            <a:schemeClr val="accent1"/>
          </a:solidFill>
          <a:ln>
            <a:noFill/>
          </a:ln>
          <a:effectLst>
            <a:outerShdw blurRad="254000" sx="102000" sy="102000" algn="ctr" rotWithShape="0">
              <a:prstClr val="black">
                <a:alpha val="20000"/>
              </a:prstClr>
            </a:outerShdw>
          </a:effectLst>
        </c:spPr>
      </c:pivotFmt>
    </c:pivotFmts>
    <c:plotArea>
      <c:layout/>
      <c:doughnutChart>
        <c:varyColors val="1"/>
        <c:ser>
          <c:idx val="0"/>
          <c:order val="0"/>
          <c:tx>
            <c:strRef>
              <c:f>Analysis!$B$21</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7A6C-4B27-A289-679C229CC486}"/>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7A6C-4B27-A289-679C229CC486}"/>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Analysis!$A$22:$A$24</c:f>
              <c:strCache>
                <c:ptCount val="2"/>
                <c:pt idx="0">
                  <c:v>No</c:v>
                </c:pt>
                <c:pt idx="1">
                  <c:v>Yes</c:v>
                </c:pt>
              </c:strCache>
            </c:strRef>
          </c:cat>
          <c:val>
            <c:numRef>
              <c:f>Analysis!$B$22:$B$24</c:f>
              <c:numCache>
                <c:formatCode>General</c:formatCode>
                <c:ptCount val="2"/>
                <c:pt idx="0">
                  <c:v>40</c:v>
                </c:pt>
                <c:pt idx="1">
                  <c:v>69</c:v>
                </c:pt>
              </c:numCache>
            </c:numRef>
          </c:val>
          <c:extLst>
            <c:ext xmlns:c16="http://schemas.microsoft.com/office/drawing/2014/chart" uri="{C3380CC4-5D6E-409C-BE32-E72D297353CC}">
              <c16:uniqueId val="{00000004-7A6C-4B27-A289-679C229CC486}"/>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[Case Study-1 -Food Survey.xlsx]Report!PivotTable8</c:name>
    <c:fmtId val="5"/>
  </c:pivotSource>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IN"/>
              <a:t>Consumed food during Lock down</a:t>
            </a:r>
          </a:p>
        </c:rich>
      </c:tx>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ivotFmts>
      <c:pivotFmt>
        <c:idx val="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Report!$D$3</c:f>
              <c:strCache>
                <c:ptCount val="1"/>
                <c:pt idx="0">
                  <c:v>Total</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Report!$C$4:$C$8</c:f>
              <c:strCache>
                <c:ptCount val="4"/>
                <c:pt idx="0">
                  <c:v>Beef</c:v>
                </c:pt>
                <c:pt idx="1">
                  <c:v>Chicken</c:v>
                </c:pt>
                <c:pt idx="2">
                  <c:v>Mutton</c:v>
                </c:pt>
                <c:pt idx="3">
                  <c:v>Vegetarian food</c:v>
                </c:pt>
              </c:strCache>
            </c:strRef>
          </c:cat>
          <c:val>
            <c:numRef>
              <c:f>Report!$D$4:$D$8</c:f>
              <c:numCache>
                <c:formatCode>General</c:formatCode>
                <c:ptCount val="4"/>
                <c:pt idx="0">
                  <c:v>1</c:v>
                </c:pt>
                <c:pt idx="1">
                  <c:v>34</c:v>
                </c:pt>
                <c:pt idx="2">
                  <c:v>1</c:v>
                </c:pt>
                <c:pt idx="3">
                  <c:v>74</c:v>
                </c:pt>
              </c:numCache>
            </c:numRef>
          </c:val>
          <c:extLst>
            <c:ext xmlns:c16="http://schemas.microsoft.com/office/drawing/2014/chart" uri="{C3380CC4-5D6E-409C-BE32-E72D297353CC}">
              <c16:uniqueId val="{00000000-39BF-4BA8-B207-BD4655D9D870}"/>
            </c:ext>
          </c:extLst>
        </c:ser>
        <c:dLbls>
          <c:dLblPos val="inEnd"/>
          <c:showLegendKey val="0"/>
          <c:showVal val="1"/>
          <c:showCatName val="0"/>
          <c:showSerName val="0"/>
          <c:showPercent val="0"/>
          <c:showBubbleSize val="0"/>
        </c:dLbls>
        <c:gapWidth val="41"/>
        <c:axId val="611106864"/>
        <c:axId val="611110472"/>
      </c:barChart>
      <c:catAx>
        <c:axId val="61110686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effectLst/>
                <a:latin typeface="+mn-lt"/>
                <a:ea typeface="+mn-ea"/>
                <a:cs typeface="+mn-cs"/>
              </a:defRPr>
            </a:pPr>
            <a:endParaRPr lang="en-US"/>
          </a:p>
        </c:txPr>
        <c:crossAx val="611110472"/>
        <c:crosses val="autoZero"/>
        <c:auto val="1"/>
        <c:lblAlgn val="ctr"/>
        <c:lblOffset val="100"/>
        <c:noMultiLvlLbl val="0"/>
      </c:catAx>
      <c:valAx>
        <c:axId val="611110472"/>
        <c:scaling>
          <c:orientation val="minMax"/>
        </c:scaling>
        <c:delete val="1"/>
        <c:axPos val="l"/>
        <c:numFmt formatCode="General" sourceLinked="1"/>
        <c:majorTickMark val="none"/>
        <c:minorTickMark val="none"/>
        <c:tickLblPos val="nextTo"/>
        <c:crossAx val="6111068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[Case Study-1 -Food Survey.xlsx]Analysis!PivotTable12</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Mostly consumed snacks during lock down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Analysis!$J$3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Analysis!$I$4:$I$71</c:f>
              <c:strCache>
                <c:ptCount val="67"/>
                <c:pt idx="0">
                  <c:v>.</c:v>
                </c:pt>
                <c:pt idx="1">
                  <c:v>Badam</c:v>
                </c:pt>
                <c:pt idx="2">
                  <c:v>Bhaakri</c:v>
                </c:pt>
                <c:pt idx="3">
                  <c:v>Biscuits</c:v>
                </c:pt>
                <c:pt idx="4">
                  <c:v>Biscuits and packed food</c:v>
                </c:pt>
                <c:pt idx="5">
                  <c:v>Biscuits, vada, bajji,</c:v>
                </c:pt>
                <c:pt idx="6">
                  <c:v>Biscuits,Mixture</c:v>
                </c:pt>
                <c:pt idx="7">
                  <c:v>Boiled eggs</c:v>
                </c:pt>
                <c:pt idx="8">
                  <c:v>Bread</c:v>
                </c:pt>
                <c:pt idx="9">
                  <c:v>Bread Pakora</c:v>
                </c:pt>
                <c:pt idx="10">
                  <c:v>Cereals,nuts</c:v>
                </c:pt>
                <c:pt idx="11">
                  <c:v>Chai</c:v>
                </c:pt>
                <c:pt idx="12">
                  <c:v>chai biscuit</c:v>
                </c:pt>
                <c:pt idx="13">
                  <c:v>Chicken</c:v>
                </c:pt>
                <c:pt idx="14">
                  <c:v>Chicken fry</c:v>
                </c:pt>
                <c:pt idx="15">
                  <c:v>Chips</c:v>
                </c:pt>
                <c:pt idx="16">
                  <c:v>Cornflakes</c:v>
                </c:pt>
                <c:pt idx="17">
                  <c:v>Dairy products</c:v>
                </c:pt>
                <c:pt idx="18">
                  <c:v>Dry fruits</c:v>
                </c:pt>
                <c:pt idx="19">
                  <c:v>Dry fruits and Fruits</c:v>
                </c:pt>
                <c:pt idx="20">
                  <c:v>Dryfruties</c:v>
                </c:pt>
                <c:pt idx="21">
                  <c:v>Eggs</c:v>
                </c:pt>
                <c:pt idx="22">
                  <c:v>Fried snacks</c:v>
                </c:pt>
                <c:pt idx="23">
                  <c:v>Fruit salad/ sprouts chat/ fritters/ etc</c:v>
                </c:pt>
                <c:pt idx="24">
                  <c:v>Fruits</c:v>
                </c:pt>
                <c:pt idx="25">
                  <c:v>Fruits which contains c vitamin</c:v>
                </c:pt>
                <c:pt idx="26">
                  <c:v>Fruits, dicartion.</c:v>
                </c:pt>
                <c:pt idx="27">
                  <c:v>Gobi Manchurian</c:v>
                </c:pt>
                <c:pt idx="28">
                  <c:v>Groundnut</c:v>
                </c:pt>
                <c:pt idx="29">
                  <c:v>Healthy food</c:v>
                </c:pt>
                <c:pt idx="30">
                  <c:v>Home foods</c:v>
                </c:pt>
                <c:pt idx="31">
                  <c:v>Home made</c:v>
                </c:pt>
                <c:pt idx="32">
                  <c:v>Home made items such as mixture, sweets, cakes</c:v>
                </c:pt>
                <c:pt idx="33">
                  <c:v>Home made snacks</c:v>
                </c:pt>
                <c:pt idx="34">
                  <c:v>Homemade snacks</c:v>
                </c:pt>
                <c:pt idx="35">
                  <c:v>Hot iteams</c:v>
                </c:pt>
                <c:pt idx="36">
                  <c:v>Kada 😅</c:v>
                </c:pt>
                <c:pt idx="37">
                  <c:v>Light meal</c:v>
                </c:pt>
                <c:pt idx="38">
                  <c:v>Maggi</c:v>
                </c:pt>
                <c:pt idx="39">
                  <c:v>Maggie</c:v>
                </c:pt>
                <c:pt idx="40">
                  <c:v>Maggie pasta</c:v>
                </c:pt>
                <c:pt idx="41">
                  <c:v>Maggie, biscuits, home made mixture</c:v>
                </c:pt>
                <c:pt idx="42">
                  <c:v>Makhana</c:v>
                </c:pt>
                <c:pt idx="43">
                  <c:v>murmuralu</c:v>
                </c:pt>
                <c:pt idx="44">
                  <c:v>Namkeen</c:v>
                </c:pt>
                <c:pt idx="45">
                  <c:v>Namkeen and chai</c:v>
                </c:pt>
                <c:pt idx="46">
                  <c:v>No</c:v>
                </c:pt>
                <c:pt idx="47">
                  <c:v>Normal snacks</c:v>
                </c:pt>
                <c:pt idx="48">
                  <c:v>Nothing</c:v>
                </c:pt>
                <c:pt idx="49">
                  <c:v>Ntg</c:v>
                </c:pt>
                <c:pt idx="50">
                  <c:v>Nuts</c:v>
                </c:pt>
                <c:pt idx="51">
                  <c:v>Oranges</c:v>
                </c:pt>
                <c:pt idx="52">
                  <c:v>Packed food</c:v>
                </c:pt>
                <c:pt idx="53">
                  <c:v>Pav baji</c:v>
                </c:pt>
                <c:pt idx="54">
                  <c:v>Poha,cake, panipuri</c:v>
                </c:pt>
                <c:pt idx="55">
                  <c:v>Popcorn</c:v>
                </c:pt>
                <c:pt idx="56">
                  <c:v>Potato chips</c:v>
                </c:pt>
                <c:pt idx="57">
                  <c:v>Protein food</c:v>
                </c:pt>
                <c:pt idx="58">
                  <c:v>Routines</c:v>
                </c:pt>
                <c:pt idx="59">
                  <c:v>Samosa</c:v>
                </c:pt>
                <c:pt idx="60">
                  <c:v>Sessame laddu</c:v>
                </c:pt>
                <c:pt idx="61">
                  <c:v>Tea</c:v>
                </c:pt>
                <c:pt idx="62">
                  <c:v>Vada paav</c:v>
                </c:pt>
                <c:pt idx="63">
                  <c:v>Vegetable</c:v>
                </c:pt>
                <c:pt idx="64">
                  <c:v>Waffers</c:v>
                </c:pt>
                <c:pt idx="65">
                  <c:v>Yes</c:v>
                </c:pt>
                <c:pt idx="66">
                  <c:v>(blank)</c:v>
                </c:pt>
              </c:strCache>
            </c:strRef>
          </c:cat>
          <c:val>
            <c:numRef>
              <c:f>Analysis!$J$4:$J$71</c:f>
              <c:numCache>
                <c:formatCode>General</c:formatCode>
                <c:ptCount val="67"/>
                <c:pt idx="0">
                  <c:v>1</c:v>
                </c:pt>
                <c:pt idx="1">
                  <c:v>1</c:v>
                </c:pt>
                <c:pt idx="2">
                  <c:v>1</c:v>
                </c:pt>
                <c:pt idx="3">
                  <c:v>4</c:v>
                </c:pt>
                <c:pt idx="4">
                  <c:v>1</c:v>
                </c:pt>
                <c:pt idx="5">
                  <c:v>1</c:v>
                </c:pt>
                <c:pt idx="6">
                  <c:v>1</c:v>
                </c:pt>
                <c:pt idx="7">
                  <c:v>1</c:v>
                </c:pt>
                <c:pt idx="8">
                  <c:v>1</c:v>
                </c:pt>
                <c:pt idx="9">
                  <c:v>1</c:v>
                </c:pt>
                <c:pt idx="10">
                  <c:v>1</c:v>
                </c:pt>
                <c:pt idx="11">
                  <c:v>1</c:v>
                </c:pt>
                <c:pt idx="12">
                  <c:v>1</c:v>
                </c:pt>
                <c:pt idx="13">
                  <c:v>2</c:v>
                </c:pt>
                <c:pt idx="14">
                  <c:v>1</c:v>
                </c:pt>
                <c:pt idx="15">
                  <c:v>5</c:v>
                </c:pt>
                <c:pt idx="16">
                  <c:v>1</c:v>
                </c:pt>
                <c:pt idx="17">
                  <c:v>1</c:v>
                </c:pt>
                <c:pt idx="18">
                  <c:v>3</c:v>
                </c:pt>
                <c:pt idx="19">
                  <c:v>1</c:v>
                </c:pt>
                <c:pt idx="20">
                  <c:v>1</c:v>
                </c:pt>
                <c:pt idx="21">
                  <c:v>1</c:v>
                </c:pt>
                <c:pt idx="22">
                  <c:v>1</c:v>
                </c:pt>
                <c:pt idx="23">
                  <c:v>1</c:v>
                </c:pt>
                <c:pt idx="24">
                  <c:v>2</c:v>
                </c:pt>
                <c:pt idx="25">
                  <c:v>1</c:v>
                </c:pt>
                <c:pt idx="26">
                  <c:v>1</c:v>
                </c:pt>
                <c:pt idx="27">
                  <c:v>1</c:v>
                </c:pt>
                <c:pt idx="28">
                  <c:v>1</c:v>
                </c:pt>
                <c:pt idx="29">
                  <c:v>2</c:v>
                </c:pt>
                <c:pt idx="30">
                  <c:v>1</c:v>
                </c:pt>
                <c:pt idx="31">
                  <c:v>1</c:v>
                </c:pt>
                <c:pt idx="32">
                  <c:v>1</c:v>
                </c:pt>
                <c:pt idx="33">
                  <c:v>2</c:v>
                </c:pt>
                <c:pt idx="34">
                  <c:v>1</c:v>
                </c:pt>
                <c:pt idx="35">
                  <c:v>2</c:v>
                </c:pt>
                <c:pt idx="36">
                  <c:v>1</c:v>
                </c:pt>
                <c:pt idx="37">
                  <c:v>1</c:v>
                </c:pt>
                <c:pt idx="38">
                  <c:v>4</c:v>
                </c:pt>
                <c:pt idx="39">
                  <c:v>2</c:v>
                </c:pt>
                <c:pt idx="40">
                  <c:v>1</c:v>
                </c:pt>
                <c:pt idx="41">
                  <c:v>1</c:v>
                </c:pt>
                <c:pt idx="42">
                  <c:v>1</c:v>
                </c:pt>
                <c:pt idx="43">
                  <c:v>1</c:v>
                </c:pt>
                <c:pt idx="44">
                  <c:v>1</c:v>
                </c:pt>
                <c:pt idx="45">
                  <c:v>1</c:v>
                </c:pt>
                <c:pt idx="46">
                  <c:v>1</c:v>
                </c:pt>
                <c:pt idx="47">
                  <c:v>1</c:v>
                </c:pt>
                <c:pt idx="48">
                  <c:v>3</c:v>
                </c:pt>
                <c:pt idx="49">
                  <c:v>1</c:v>
                </c:pt>
                <c:pt idx="50">
                  <c:v>3</c:v>
                </c:pt>
                <c:pt idx="51">
                  <c:v>1</c:v>
                </c:pt>
                <c:pt idx="52">
                  <c:v>1</c:v>
                </c:pt>
                <c:pt idx="53">
                  <c:v>1</c:v>
                </c:pt>
                <c:pt idx="54">
                  <c:v>1</c:v>
                </c:pt>
                <c:pt idx="55">
                  <c:v>1</c:v>
                </c:pt>
                <c:pt idx="56">
                  <c:v>2</c:v>
                </c:pt>
                <c:pt idx="57">
                  <c:v>1</c:v>
                </c:pt>
                <c:pt idx="58">
                  <c:v>1</c:v>
                </c:pt>
                <c:pt idx="59">
                  <c:v>1</c:v>
                </c:pt>
                <c:pt idx="60">
                  <c:v>1</c:v>
                </c:pt>
                <c:pt idx="61">
                  <c:v>1</c:v>
                </c:pt>
                <c:pt idx="62">
                  <c:v>1</c:v>
                </c:pt>
                <c:pt idx="63">
                  <c:v>1</c:v>
                </c:pt>
                <c:pt idx="64">
                  <c:v>1</c:v>
                </c:pt>
                <c:pt idx="65">
                  <c:v>1</c:v>
                </c:pt>
                <c:pt idx="66">
                  <c:v>21</c:v>
                </c:pt>
              </c:numCache>
            </c:numRef>
          </c:val>
          <c:extLst>
            <c:ext xmlns:c16="http://schemas.microsoft.com/office/drawing/2014/chart" uri="{C3380CC4-5D6E-409C-BE32-E72D297353CC}">
              <c16:uniqueId val="{00000000-E1B1-496F-B283-772F37F8E001}"/>
            </c:ext>
          </c:extLst>
        </c:ser>
        <c:dLbls>
          <c:showLegendKey val="0"/>
          <c:showVal val="0"/>
          <c:showCatName val="0"/>
          <c:showSerName val="0"/>
          <c:showPercent val="0"/>
          <c:showBubbleSize val="0"/>
        </c:dLbls>
        <c:gapWidth val="219"/>
        <c:overlap val="-27"/>
        <c:axId val="617705544"/>
        <c:axId val="617709808"/>
      </c:barChart>
      <c:catAx>
        <c:axId val="617705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7709808"/>
        <c:crosses val="autoZero"/>
        <c:auto val="1"/>
        <c:lblAlgn val="ctr"/>
        <c:lblOffset val="100"/>
        <c:noMultiLvlLbl val="0"/>
      </c:catAx>
      <c:valAx>
        <c:axId val="617709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77055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[Case Study-1 -Food Survey.xlsx]Analysis!PivotTable2</c:name>
    <c:fmtId val="6"/>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Mode of purchase during Lock down</a:t>
            </a:r>
          </a:p>
        </c:rich>
      </c:tx>
      <c:layout>
        <c:manualLayout>
          <c:xMode val="edge"/>
          <c:yMode val="edge"/>
          <c:x val="0.15271583418484902"/>
          <c:y val="0"/>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270256540513081"/>
          <c:y val="0.19432888597258677"/>
          <c:w val="0.78212175091016845"/>
          <c:h val="0.60110345581802271"/>
        </c:manualLayout>
      </c:layout>
      <c:barChart>
        <c:barDir val="col"/>
        <c:grouping val="clustered"/>
        <c:varyColors val="0"/>
        <c:ser>
          <c:idx val="0"/>
          <c:order val="0"/>
          <c:tx>
            <c:strRef>
              <c:f>Analysis!$B$11</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Analysis!$A$12:$A$16</c:f>
              <c:strCache>
                <c:ptCount val="4"/>
                <c:pt idx="0">
                  <c:v>Directly purchased from the Farmars</c:v>
                </c:pt>
                <c:pt idx="1">
                  <c:v>From stores</c:v>
                </c:pt>
                <c:pt idx="2">
                  <c:v>Online</c:v>
                </c:pt>
                <c:pt idx="3">
                  <c:v>Other</c:v>
                </c:pt>
              </c:strCache>
            </c:strRef>
          </c:cat>
          <c:val>
            <c:numRef>
              <c:f>Analysis!$B$12:$B$16</c:f>
              <c:numCache>
                <c:formatCode>General</c:formatCode>
                <c:ptCount val="4"/>
                <c:pt idx="0">
                  <c:v>25</c:v>
                </c:pt>
                <c:pt idx="1">
                  <c:v>52</c:v>
                </c:pt>
                <c:pt idx="2">
                  <c:v>22</c:v>
                </c:pt>
                <c:pt idx="3">
                  <c:v>11</c:v>
                </c:pt>
              </c:numCache>
            </c:numRef>
          </c:val>
          <c:extLst>
            <c:ext xmlns:c16="http://schemas.microsoft.com/office/drawing/2014/chart" uri="{C3380CC4-5D6E-409C-BE32-E72D297353CC}">
              <c16:uniqueId val="{00000000-7ED7-4A2B-958C-298815B48CA0}"/>
            </c:ext>
          </c:extLst>
        </c:ser>
        <c:dLbls>
          <c:dLblPos val="inEnd"/>
          <c:showLegendKey val="0"/>
          <c:showVal val="1"/>
          <c:showCatName val="0"/>
          <c:showSerName val="0"/>
          <c:showPercent val="0"/>
          <c:showBubbleSize val="0"/>
        </c:dLbls>
        <c:gapWidth val="65"/>
        <c:axId val="436662144"/>
        <c:axId val="436658536"/>
      </c:barChart>
      <c:catAx>
        <c:axId val="43666214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436658536"/>
        <c:crosses val="autoZero"/>
        <c:auto val="1"/>
        <c:lblAlgn val="ctr"/>
        <c:lblOffset val="100"/>
        <c:noMultiLvlLbl val="0"/>
      </c:catAx>
      <c:valAx>
        <c:axId val="43665853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436662144"/>
        <c:crosses val="autoZero"/>
        <c:crossBetween val="between"/>
      </c:valAx>
      <c:dTable>
        <c:showHorzBorder val="1"/>
        <c:showVertBorder val="1"/>
        <c:showOutline val="1"/>
        <c:showKeys val="1"/>
        <c:spPr>
          <a:noFill/>
          <a:ln w="9525">
            <a:solidFill>
              <a:schemeClr val="dk1">
                <a:lumMod val="35000"/>
                <a:lumOff val="65000"/>
              </a:schemeClr>
            </a:solidFill>
          </a:ln>
          <a:effectLst/>
        </c:spPr>
        <c:txPr>
          <a:bodyPr rot="0" spcFirstLastPara="1" vertOverflow="ellipsis" vert="horz" wrap="square" anchor="ctr" anchorCtr="1"/>
          <a:lstStyle/>
          <a:p>
            <a:pPr rtl="0">
              <a:defRPr sz="900" b="0" i="0" u="none" strike="noStrike" kern="1200" baseline="0">
                <a:solidFill>
                  <a:schemeClr val="dk1">
                    <a:lumMod val="75000"/>
                    <a:lumOff val="25000"/>
                  </a:schemeClr>
                </a:solidFill>
                <a:latin typeface="+mn-lt"/>
                <a:ea typeface="+mn-ea"/>
                <a:cs typeface="+mn-cs"/>
              </a:defRPr>
            </a:pPr>
            <a:endParaRPr lang="en-US"/>
          </a:p>
        </c:txPr>
      </c:dTable>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[Case Study-1 -Food Survey.xlsx]Analysis!PivotTable6</c:name>
    <c:fmtId val="7"/>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Mode of work intrested</a:t>
            </a:r>
            <a:r>
              <a:rPr lang="en-IN" baseline="0"/>
              <a:t> </a:t>
            </a:r>
            <a:endParaRPr lang="en-IN"/>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Analysis!$E$21:$E$22</c:f>
              <c:strCache>
                <c:ptCount val="1"/>
                <c:pt idx="0">
                  <c:v>Female</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Analysis!$D$23:$D$25</c:f>
              <c:strCache>
                <c:ptCount val="2"/>
                <c:pt idx="0">
                  <c:v>Working from home</c:v>
                </c:pt>
                <c:pt idx="1">
                  <c:v>Working from office</c:v>
                </c:pt>
              </c:strCache>
            </c:strRef>
          </c:cat>
          <c:val>
            <c:numRef>
              <c:f>Analysis!$E$23:$E$25</c:f>
              <c:numCache>
                <c:formatCode>General</c:formatCode>
                <c:ptCount val="2"/>
                <c:pt idx="0">
                  <c:v>24</c:v>
                </c:pt>
                <c:pt idx="1">
                  <c:v>28</c:v>
                </c:pt>
              </c:numCache>
            </c:numRef>
          </c:val>
          <c:extLst>
            <c:ext xmlns:c16="http://schemas.microsoft.com/office/drawing/2014/chart" uri="{C3380CC4-5D6E-409C-BE32-E72D297353CC}">
              <c16:uniqueId val="{00000000-A638-44F1-8C79-B15FC44D4425}"/>
            </c:ext>
          </c:extLst>
        </c:ser>
        <c:ser>
          <c:idx val="1"/>
          <c:order val="1"/>
          <c:tx>
            <c:strRef>
              <c:f>Analysis!$F$21:$F$22</c:f>
              <c:strCache>
                <c:ptCount val="1"/>
                <c:pt idx="0">
                  <c:v>Male</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Analysis!$D$23:$D$25</c:f>
              <c:strCache>
                <c:ptCount val="2"/>
                <c:pt idx="0">
                  <c:v>Working from home</c:v>
                </c:pt>
                <c:pt idx="1">
                  <c:v>Working from office</c:v>
                </c:pt>
              </c:strCache>
            </c:strRef>
          </c:cat>
          <c:val>
            <c:numRef>
              <c:f>Analysis!$F$23:$F$25</c:f>
              <c:numCache>
                <c:formatCode>General</c:formatCode>
                <c:ptCount val="2"/>
                <c:pt idx="0">
                  <c:v>27</c:v>
                </c:pt>
                <c:pt idx="1">
                  <c:v>30</c:v>
                </c:pt>
              </c:numCache>
            </c:numRef>
          </c:val>
          <c:extLst>
            <c:ext xmlns:c16="http://schemas.microsoft.com/office/drawing/2014/chart" uri="{C3380CC4-5D6E-409C-BE32-E72D297353CC}">
              <c16:uniqueId val="{00000001-A638-44F1-8C79-B15FC44D4425}"/>
            </c:ext>
          </c:extLst>
        </c:ser>
        <c:dLbls>
          <c:showLegendKey val="0"/>
          <c:showVal val="0"/>
          <c:showCatName val="0"/>
          <c:showSerName val="0"/>
          <c:showPercent val="0"/>
          <c:showBubbleSize val="0"/>
        </c:dLbls>
        <c:gapWidth val="65"/>
        <c:shape val="box"/>
        <c:axId val="617722272"/>
        <c:axId val="617716696"/>
        <c:axId val="0"/>
      </c:bar3DChart>
      <c:catAx>
        <c:axId val="617722272"/>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617716696"/>
        <c:crosses val="autoZero"/>
        <c:auto val="1"/>
        <c:lblAlgn val="ctr"/>
        <c:lblOffset val="100"/>
        <c:noMultiLvlLbl val="0"/>
      </c:catAx>
      <c:valAx>
        <c:axId val="617716696"/>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617722272"/>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dirty="0"/>
              <a:t>Monthly expenditure </a:t>
            </a:r>
          </a:p>
        </c:rich>
      </c:tx>
      <c:layout>
        <c:manualLayout>
          <c:xMode val="edge"/>
          <c:yMode val="edge"/>
          <c:x val="0.41782001641922378"/>
          <c:y val="4.3143496287790899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Series1</c:v>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Lit>
              <c:ptCount val="6"/>
              <c:pt idx="0">
                <c:v>10000-15000 rs</c:v>
              </c:pt>
              <c:pt idx="1">
                <c:v>15000-20000 rs</c:v>
              </c:pt>
              <c:pt idx="2">
                <c:v>20000-50000 rs</c:v>
              </c:pt>
              <c:pt idx="3">
                <c:v>50000-100000 rs</c:v>
              </c:pt>
              <c:pt idx="4">
                <c:v>5000-10000 rs</c:v>
              </c:pt>
              <c:pt idx="5">
                <c:v>Less than 5000 rs</c:v>
              </c:pt>
            </c:strLit>
          </c:cat>
          <c:val>
            <c:numLit>
              <c:formatCode>General</c:formatCode>
              <c:ptCount val="6"/>
              <c:pt idx="0">
                <c:v>17</c:v>
              </c:pt>
              <c:pt idx="1">
                <c:v>14</c:v>
              </c:pt>
              <c:pt idx="2">
                <c:v>1</c:v>
              </c:pt>
              <c:pt idx="3">
                <c:v>1</c:v>
              </c:pt>
              <c:pt idx="4">
                <c:v>46</c:v>
              </c:pt>
              <c:pt idx="5">
                <c:v>29</c:v>
              </c:pt>
            </c:numLit>
          </c:val>
          <c:extLst>
            <c:ext xmlns:c16="http://schemas.microsoft.com/office/drawing/2014/chart" uri="{C3380CC4-5D6E-409C-BE32-E72D297353CC}">
              <c16:uniqueId val="{00000000-7C23-4A20-A198-78B4C94792FE}"/>
            </c:ext>
          </c:extLst>
        </c:ser>
        <c:dLbls>
          <c:dLblPos val="inEnd"/>
          <c:showLegendKey val="0"/>
          <c:showVal val="1"/>
          <c:showCatName val="0"/>
          <c:showSerName val="0"/>
          <c:showPercent val="0"/>
          <c:showBubbleSize val="0"/>
        </c:dLbls>
        <c:gapWidth val="65"/>
        <c:axId val="620771704"/>
        <c:axId val="620772688"/>
      </c:barChart>
      <c:catAx>
        <c:axId val="62077170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620772688"/>
        <c:crosses val="autoZero"/>
        <c:auto val="1"/>
        <c:lblAlgn val="ctr"/>
        <c:lblOffset val="100"/>
        <c:noMultiLvlLbl val="0"/>
      </c:catAx>
      <c:valAx>
        <c:axId val="620772688"/>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620771704"/>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23FE36-5531-47F2-B819-D2BF163394E5}" type="datetimeFigureOut">
              <a:rPr lang="en-IN" smtClean="0"/>
              <a:t>15-10-2022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3FAFB4-3D4B-46E4-98D3-FE49D8E60DF6}" type="slidenum">
              <a:rPr lang="en-IN" smtClean="0"/>
              <a:t>‹#›</a:t>
            </a:fld>
            <a:endParaRPr lang="en-IN"/>
          </a:p>
        </p:txBody>
      </p:sp>
    </p:spTree>
    <p:extLst>
      <p:ext uri="{BB962C8B-B14F-4D97-AF65-F5344CB8AC3E}">
        <p14:creationId xmlns:p14="http://schemas.microsoft.com/office/powerpoint/2010/main" val="4172895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23FE36-5531-47F2-B819-D2BF163394E5}" type="datetimeFigureOut">
              <a:rPr lang="en-IN" smtClean="0"/>
              <a:t>15-10-2022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3FAFB4-3D4B-46E4-98D3-FE49D8E60DF6}" type="slidenum">
              <a:rPr lang="en-IN" smtClean="0"/>
              <a:t>‹#›</a:t>
            </a:fld>
            <a:endParaRPr lang="en-IN"/>
          </a:p>
        </p:txBody>
      </p:sp>
    </p:spTree>
    <p:extLst>
      <p:ext uri="{BB962C8B-B14F-4D97-AF65-F5344CB8AC3E}">
        <p14:creationId xmlns:p14="http://schemas.microsoft.com/office/powerpoint/2010/main" val="2535969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23FE36-5531-47F2-B819-D2BF163394E5}" type="datetimeFigureOut">
              <a:rPr lang="en-IN" smtClean="0"/>
              <a:t>15-10-2022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3FAFB4-3D4B-46E4-98D3-FE49D8E60DF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46943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23FE36-5531-47F2-B819-D2BF163394E5}" type="datetimeFigureOut">
              <a:rPr lang="en-IN" smtClean="0"/>
              <a:t>15-10-2022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3FAFB4-3D4B-46E4-98D3-FE49D8E60DF6}" type="slidenum">
              <a:rPr lang="en-IN" smtClean="0"/>
              <a:t>‹#›</a:t>
            </a:fld>
            <a:endParaRPr lang="en-IN"/>
          </a:p>
        </p:txBody>
      </p:sp>
    </p:spTree>
    <p:extLst>
      <p:ext uri="{BB962C8B-B14F-4D97-AF65-F5344CB8AC3E}">
        <p14:creationId xmlns:p14="http://schemas.microsoft.com/office/powerpoint/2010/main" val="16653702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23FE36-5531-47F2-B819-D2BF163394E5}" type="datetimeFigureOut">
              <a:rPr lang="en-IN" smtClean="0"/>
              <a:t>15-10-2022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3FAFB4-3D4B-46E4-98D3-FE49D8E60DF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61735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23FE36-5531-47F2-B819-D2BF163394E5}" type="datetimeFigureOut">
              <a:rPr lang="en-IN" smtClean="0"/>
              <a:t>15-10-2022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3FAFB4-3D4B-46E4-98D3-FE49D8E60DF6}" type="slidenum">
              <a:rPr lang="en-IN" smtClean="0"/>
              <a:t>‹#›</a:t>
            </a:fld>
            <a:endParaRPr lang="en-IN"/>
          </a:p>
        </p:txBody>
      </p:sp>
    </p:spTree>
    <p:extLst>
      <p:ext uri="{BB962C8B-B14F-4D97-AF65-F5344CB8AC3E}">
        <p14:creationId xmlns:p14="http://schemas.microsoft.com/office/powerpoint/2010/main" val="3285340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23FE36-5531-47F2-B819-D2BF163394E5}" type="datetimeFigureOut">
              <a:rPr lang="en-IN" smtClean="0"/>
              <a:t>15-10-2022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3FAFB4-3D4B-46E4-98D3-FE49D8E60DF6}" type="slidenum">
              <a:rPr lang="en-IN" smtClean="0"/>
              <a:t>‹#›</a:t>
            </a:fld>
            <a:endParaRPr lang="en-IN"/>
          </a:p>
        </p:txBody>
      </p:sp>
    </p:spTree>
    <p:extLst>
      <p:ext uri="{BB962C8B-B14F-4D97-AF65-F5344CB8AC3E}">
        <p14:creationId xmlns:p14="http://schemas.microsoft.com/office/powerpoint/2010/main" val="3847087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23FE36-5531-47F2-B819-D2BF163394E5}" type="datetimeFigureOut">
              <a:rPr lang="en-IN" smtClean="0"/>
              <a:t>15-10-2022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3FAFB4-3D4B-46E4-98D3-FE49D8E60DF6}" type="slidenum">
              <a:rPr lang="en-IN" smtClean="0"/>
              <a:t>‹#›</a:t>
            </a:fld>
            <a:endParaRPr lang="en-IN"/>
          </a:p>
        </p:txBody>
      </p:sp>
    </p:spTree>
    <p:extLst>
      <p:ext uri="{BB962C8B-B14F-4D97-AF65-F5344CB8AC3E}">
        <p14:creationId xmlns:p14="http://schemas.microsoft.com/office/powerpoint/2010/main" val="2781438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23FE36-5531-47F2-B819-D2BF163394E5}" type="datetimeFigureOut">
              <a:rPr lang="en-IN" smtClean="0"/>
              <a:t>15-10-2022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3FAFB4-3D4B-46E4-98D3-FE49D8E60DF6}" type="slidenum">
              <a:rPr lang="en-IN" smtClean="0"/>
              <a:t>‹#›</a:t>
            </a:fld>
            <a:endParaRPr lang="en-IN"/>
          </a:p>
        </p:txBody>
      </p:sp>
    </p:spTree>
    <p:extLst>
      <p:ext uri="{BB962C8B-B14F-4D97-AF65-F5344CB8AC3E}">
        <p14:creationId xmlns:p14="http://schemas.microsoft.com/office/powerpoint/2010/main" val="3323502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23FE36-5531-47F2-B819-D2BF163394E5}" type="datetimeFigureOut">
              <a:rPr lang="en-IN" smtClean="0"/>
              <a:t>15-10-2022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3FAFB4-3D4B-46E4-98D3-FE49D8E60DF6}" type="slidenum">
              <a:rPr lang="en-IN" smtClean="0"/>
              <a:t>‹#›</a:t>
            </a:fld>
            <a:endParaRPr lang="en-IN"/>
          </a:p>
        </p:txBody>
      </p:sp>
    </p:spTree>
    <p:extLst>
      <p:ext uri="{BB962C8B-B14F-4D97-AF65-F5344CB8AC3E}">
        <p14:creationId xmlns:p14="http://schemas.microsoft.com/office/powerpoint/2010/main" val="2068905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23FE36-5531-47F2-B819-D2BF163394E5}" type="datetimeFigureOut">
              <a:rPr lang="en-IN" smtClean="0"/>
              <a:t>15-10-2022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3FAFB4-3D4B-46E4-98D3-FE49D8E60DF6}" type="slidenum">
              <a:rPr lang="en-IN" smtClean="0"/>
              <a:t>‹#›</a:t>
            </a:fld>
            <a:endParaRPr lang="en-IN"/>
          </a:p>
        </p:txBody>
      </p:sp>
    </p:spTree>
    <p:extLst>
      <p:ext uri="{BB962C8B-B14F-4D97-AF65-F5344CB8AC3E}">
        <p14:creationId xmlns:p14="http://schemas.microsoft.com/office/powerpoint/2010/main" val="1260366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23FE36-5531-47F2-B819-D2BF163394E5}" type="datetimeFigureOut">
              <a:rPr lang="en-IN" smtClean="0"/>
              <a:t>15-10-2022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3FAFB4-3D4B-46E4-98D3-FE49D8E60DF6}" type="slidenum">
              <a:rPr lang="en-IN" smtClean="0"/>
              <a:t>‹#›</a:t>
            </a:fld>
            <a:endParaRPr lang="en-IN"/>
          </a:p>
        </p:txBody>
      </p:sp>
    </p:spTree>
    <p:extLst>
      <p:ext uri="{BB962C8B-B14F-4D97-AF65-F5344CB8AC3E}">
        <p14:creationId xmlns:p14="http://schemas.microsoft.com/office/powerpoint/2010/main" val="3961803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23FE36-5531-47F2-B819-D2BF163394E5}" type="datetimeFigureOut">
              <a:rPr lang="en-IN" smtClean="0"/>
              <a:t>15-10-2022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3FAFB4-3D4B-46E4-98D3-FE49D8E60DF6}" type="slidenum">
              <a:rPr lang="en-IN" smtClean="0"/>
              <a:t>‹#›</a:t>
            </a:fld>
            <a:endParaRPr lang="en-IN"/>
          </a:p>
        </p:txBody>
      </p:sp>
    </p:spTree>
    <p:extLst>
      <p:ext uri="{BB962C8B-B14F-4D97-AF65-F5344CB8AC3E}">
        <p14:creationId xmlns:p14="http://schemas.microsoft.com/office/powerpoint/2010/main" val="1392622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23FE36-5531-47F2-B819-D2BF163394E5}" type="datetimeFigureOut">
              <a:rPr lang="en-IN" smtClean="0"/>
              <a:t>15-10-2022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3FAFB4-3D4B-46E4-98D3-FE49D8E60DF6}" type="slidenum">
              <a:rPr lang="en-IN" smtClean="0"/>
              <a:t>‹#›</a:t>
            </a:fld>
            <a:endParaRPr lang="en-IN"/>
          </a:p>
        </p:txBody>
      </p:sp>
    </p:spTree>
    <p:extLst>
      <p:ext uri="{BB962C8B-B14F-4D97-AF65-F5344CB8AC3E}">
        <p14:creationId xmlns:p14="http://schemas.microsoft.com/office/powerpoint/2010/main" val="3032870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23FE36-5531-47F2-B819-D2BF163394E5}" type="datetimeFigureOut">
              <a:rPr lang="en-IN" smtClean="0"/>
              <a:t>15-10-2022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3FAFB4-3D4B-46E4-98D3-FE49D8E60DF6}" type="slidenum">
              <a:rPr lang="en-IN" smtClean="0"/>
              <a:t>‹#›</a:t>
            </a:fld>
            <a:endParaRPr lang="en-IN"/>
          </a:p>
        </p:txBody>
      </p:sp>
    </p:spTree>
    <p:extLst>
      <p:ext uri="{BB962C8B-B14F-4D97-AF65-F5344CB8AC3E}">
        <p14:creationId xmlns:p14="http://schemas.microsoft.com/office/powerpoint/2010/main" val="895153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23FE36-5531-47F2-B819-D2BF163394E5}" type="datetimeFigureOut">
              <a:rPr lang="en-IN" smtClean="0"/>
              <a:t>15-10-2022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3FAFB4-3D4B-46E4-98D3-FE49D8E60DF6}" type="slidenum">
              <a:rPr lang="en-IN" smtClean="0"/>
              <a:t>‹#›</a:t>
            </a:fld>
            <a:endParaRPr lang="en-IN"/>
          </a:p>
        </p:txBody>
      </p:sp>
    </p:spTree>
    <p:extLst>
      <p:ext uri="{BB962C8B-B14F-4D97-AF65-F5344CB8AC3E}">
        <p14:creationId xmlns:p14="http://schemas.microsoft.com/office/powerpoint/2010/main" val="996470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C23FE36-5531-47F2-B819-D2BF163394E5}" type="datetimeFigureOut">
              <a:rPr lang="en-IN" smtClean="0"/>
              <a:t>15-10-2022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63FAFB4-3D4B-46E4-98D3-FE49D8E60DF6}" type="slidenum">
              <a:rPr lang="en-IN" smtClean="0"/>
              <a:t>‹#›</a:t>
            </a:fld>
            <a:endParaRPr lang="en-IN"/>
          </a:p>
        </p:txBody>
      </p:sp>
    </p:spTree>
    <p:extLst>
      <p:ext uri="{BB962C8B-B14F-4D97-AF65-F5344CB8AC3E}">
        <p14:creationId xmlns:p14="http://schemas.microsoft.com/office/powerpoint/2010/main" val="66513996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 Id="rId4" Type="http://schemas.openxmlformats.org/officeDocument/2006/relationships/chart" Target="../charts/char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F206-1E03-CE83-DA0C-4EE174088106}"/>
              </a:ext>
            </a:extLst>
          </p:cNvPr>
          <p:cNvSpPr>
            <a:spLocks noGrp="1"/>
          </p:cNvSpPr>
          <p:nvPr>
            <p:ph type="ctrTitle"/>
          </p:nvPr>
        </p:nvSpPr>
        <p:spPr>
          <a:xfrm>
            <a:off x="1524000" y="486228"/>
            <a:ext cx="9144000" cy="795565"/>
          </a:xfrm>
        </p:spPr>
        <p:txBody>
          <a:bodyPr>
            <a:normAutofit fontScale="90000"/>
          </a:bodyPr>
          <a:lstStyle/>
          <a:p>
            <a:r>
              <a:rPr lang="en-US" sz="3200" dirty="0">
                <a:solidFill>
                  <a:srgbClr val="00B050"/>
                </a:solidFill>
              </a:rPr>
              <a:t>Frequently consumed food during Covid-19 Pandemic</a:t>
            </a:r>
            <a:endParaRPr lang="en-IN" sz="3200" dirty="0">
              <a:solidFill>
                <a:srgbClr val="00B050"/>
              </a:solidFill>
            </a:endParaRPr>
          </a:p>
        </p:txBody>
      </p:sp>
      <p:sp>
        <p:nvSpPr>
          <p:cNvPr id="3" name="Subtitle 2">
            <a:extLst>
              <a:ext uri="{FF2B5EF4-FFF2-40B4-BE49-F238E27FC236}">
                <a16:creationId xmlns:a16="http://schemas.microsoft.com/office/drawing/2014/main" id="{7D0CE771-34BD-D880-FEBF-AF5114204176}"/>
              </a:ext>
            </a:extLst>
          </p:cNvPr>
          <p:cNvSpPr>
            <a:spLocks noGrp="1"/>
          </p:cNvSpPr>
          <p:nvPr>
            <p:ph type="subTitle" idx="1"/>
          </p:nvPr>
        </p:nvSpPr>
        <p:spPr>
          <a:xfrm>
            <a:off x="4005943" y="1716374"/>
            <a:ext cx="6487886" cy="4655398"/>
          </a:xfrm>
        </p:spPr>
        <p:txBody>
          <a:bodyPr>
            <a:normAutofit/>
          </a:bodyPr>
          <a:lstStyle/>
          <a:p>
            <a:pPr algn="l"/>
            <a:r>
              <a:rPr lang="en-US" sz="4000" dirty="0">
                <a:solidFill>
                  <a:srgbClr val="0070C0"/>
                </a:solidFill>
              </a:rPr>
              <a:t>By,</a:t>
            </a:r>
          </a:p>
          <a:p>
            <a:pPr algn="l"/>
            <a:r>
              <a:rPr lang="en-US" sz="4000" dirty="0">
                <a:solidFill>
                  <a:srgbClr val="0070C0"/>
                </a:solidFill>
              </a:rPr>
              <a:t>T </a:t>
            </a:r>
            <a:r>
              <a:rPr lang="en-US" sz="4000" dirty="0" err="1">
                <a:solidFill>
                  <a:srgbClr val="0070C0"/>
                </a:solidFill>
              </a:rPr>
              <a:t>Bhuvaneswar</a:t>
            </a:r>
            <a:endParaRPr lang="en-IN" sz="4000" dirty="0">
              <a:solidFill>
                <a:srgbClr val="0070C0"/>
              </a:solidFill>
            </a:endParaRPr>
          </a:p>
        </p:txBody>
      </p:sp>
      <p:pic>
        <p:nvPicPr>
          <p:cNvPr id="1026" name="Picture 2" descr="Coronavirus Outbreak: 5 Foods Items To Boost Your Immunity And Safeguard  You From Infections | NDTV-Dettol Banega Swachh India">
            <a:extLst>
              <a:ext uri="{FF2B5EF4-FFF2-40B4-BE49-F238E27FC236}">
                <a16:creationId xmlns:a16="http://schemas.microsoft.com/office/drawing/2014/main" id="{F1A705F4-EFA5-6DEE-945F-DE5C047E68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815" y="1596571"/>
            <a:ext cx="2466974" cy="261257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Coronavirus: Your one-stop blog for food industry updates">
            <a:extLst>
              <a:ext uri="{FF2B5EF4-FFF2-40B4-BE49-F238E27FC236}">
                <a16:creationId xmlns:a16="http://schemas.microsoft.com/office/drawing/2014/main" id="{5AEC9BD5-A98D-1EC8-3620-7E646EBFCF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814" y="4523921"/>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070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E5938C-70D4-1071-11B1-B38D129C4FF0}"/>
              </a:ext>
            </a:extLst>
          </p:cNvPr>
          <p:cNvSpPr txBox="1"/>
          <p:nvPr/>
        </p:nvSpPr>
        <p:spPr>
          <a:xfrm>
            <a:off x="348343" y="609600"/>
            <a:ext cx="9144000" cy="5324535"/>
          </a:xfrm>
          <a:prstGeom prst="rect">
            <a:avLst/>
          </a:prstGeom>
          <a:noFill/>
        </p:spPr>
        <p:txBody>
          <a:bodyPr wrap="square" rtlCol="0">
            <a:spAutoFit/>
          </a:bodyPr>
          <a:lstStyle/>
          <a:p>
            <a:pPr algn="ctr"/>
            <a:r>
              <a:rPr lang="en-US" sz="3600" u="sng" dirty="0"/>
              <a:t>INTRODUCTION</a:t>
            </a:r>
          </a:p>
          <a:p>
            <a:pPr marL="457200" indent="-457200">
              <a:buFont typeface="+mj-lt"/>
              <a:buAutoNum type="arabicPeriod"/>
            </a:pPr>
            <a:r>
              <a:rPr lang="en-US" sz="2400" dirty="0"/>
              <a:t>The case study is Finding the most frequent food which is being eaten by people during Covid-19 pandemic.</a:t>
            </a:r>
          </a:p>
          <a:p>
            <a:pPr marL="457200" indent="-457200">
              <a:buFont typeface="+mj-lt"/>
              <a:buAutoNum type="arabicPeriod"/>
            </a:pPr>
            <a:endParaRPr lang="en-US" sz="2400" dirty="0"/>
          </a:p>
          <a:p>
            <a:pPr marL="457200" indent="-457200">
              <a:buFont typeface="+mj-lt"/>
              <a:buAutoNum type="arabicPeriod"/>
            </a:pPr>
            <a:r>
              <a:rPr lang="en-US" sz="2400" dirty="0"/>
              <a:t>Total 110 Members participated in the Google survey.</a:t>
            </a:r>
          </a:p>
          <a:p>
            <a:pPr marL="457200" indent="-457200">
              <a:buFont typeface="+mj-lt"/>
              <a:buAutoNum type="arabicPeriod"/>
            </a:pPr>
            <a:endParaRPr lang="en-US" sz="2400" dirty="0"/>
          </a:p>
          <a:p>
            <a:pPr marL="457200" indent="-457200">
              <a:buFont typeface="+mj-lt"/>
              <a:buAutoNum type="arabicPeriod"/>
            </a:pPr>
            <a:r>
              <a:rPr lang="en-US" sz="2400" dirty="0"/>
              <a:t>Total 14 Questions were framed for the survey based on food and other related questions during the pandemic and post pandemic.</a:t>
            </a:r>
          </a:p>
          <a:p>
            <a:pPr marL="457200" indent="-457200">
              <a:buFont typeface="+mj-lt"/>
              <a:buAutoNum type="arabicPeriod"/>
            </a:pPr>
            <a:endParaRPr lang="en-US" sz="2400" dirty="0"/>
          </a:p>
          <a:p>
            <a:pPr marL="457200" indent="-457200">
              <a:buFont typeface="+mj-lt"/>
              <a:buAutoNum type="arabicPeriod"/>
            </a:pPr>
            <a:r>
              <a:rPr lang="en-US" sz="2400" dirty="0"/>
              <a:t>The google form extracted in Excel and analyzed and prepared the report.</a:t>
            </a:r>
          </a:p>
          <a:p>
            <a:pPr marL="457200" indent="-457200">
              <a:buFont typeface="+mj-lt"/>
              <a:buAutoNum type="arabicPeriod"/>
            </a:pPr>
            <a:endParaRPr lang="en-US" sz="2000" dirty="0"/>
          </a:p>
          <a:p>
            <a:endParaRPr lang="en-US" sz="2000" dirty="0"/>
          </a:p>
        </p:txBody>
      </p:sp>
    </p:spTree>
    <p:extLst>
      <p:ext uri="{BB962C8B-B14F-4D97-AF65-F5344CB8AC3E}">
        <p14:creationId xmlns:p14="http://schemas.microsoft.com/office/powerpoint/2010/main" val="3066933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518953-EC37-DB11-126A-50D8B0E5EDA8}"/>
              </a:ext>
            </a:extLst>
          </p:cNvPr>
          <p:cNvSpPr txBox="1"/>
          <p:nvPr/>
        </p:nvSpPr>
        <p:spPr>
          <a:xfrm>
            <a:off x="188687" y="304800"/>
            <a:ext cx="8969828" cy="954107"/>
          </a:xfrm>
          <a:prstGeom prst="rect">
            <a:avLst/>
          </a:prstGeom>
          <a:noFill/>
        </p:spPr>
        <p:txBody>
          <a:bodyPr wrap="square" rtlCol="0">
            <a:spAutoFit/>
          </a:bodyPr>
          <a:lstStyle/>
          <a:p>
            <a:pPr algn="ctr"/>
            <a:r>
              <a:rPr lang="en-US" sz="2800" u="sng" dirty="0"/>
              <a:t>ANALYSIS</a:t>
            </a:r>
          </a:p>
          <a:p>
            <a:pPr algn="ctr"/>
            <a:r>
              <a:rPr lang="en-US" sz="2800" u="sng" dirty="0"/>
              <a:t> </a:t>
            </a:r>
            <a:endParaRPr lang="en-IN" sz="2800" u="sng" dirty="0"/>
          </a:p>
        </p:txBody>
      </p:sp>
      <p:graphicFrame>
        <p:nvGraphicFramePr>
          <p:cNvPr id="3" name="Table 2">
            <a:extLst>
              <a:ext uri="{FF2B5EF4-FFF2-40B4-BE49-F238E27FC236}">
                <a16:creationId xmlns:a16="http://schemas.microsoft.com/office/drawing/2014/main" id="{02EDCE2C-9B55-0F44-2681-D9B0E26F06C4}"/>
              </a:ext>
            </a:extLst>
          </p:cNvPr>
          <p:cNvGraphicFramePr>
            <a:graphicFrameLocks noGrp="1"/>
          </p:cNvGraphicFramePr>
          <p:nvPr>
            <p:extLst>
              <p:ext uri="{D42A27DB-BD31-4B8C-83A1-F6EECF244321}">
                <p14:modId xmlns:p14="http://schemas.microsoft.com/office/powerpoint/2010/main" val="784762484"/>
              </p:ext>
            </p:extLst>
          </p:nvPr>
        </p:nvGraphicFramePr>
        <p:xfrm>
          <a:off x="188685" y="1088570"/>
          <a:ext cx="4385127" cy="2093717"/>
        </p:xfrm>
        <a:graphic>
          <a:graphicData uri="http://schemas.openxmlformats.org/drawingml/2006/table">
            <a:tbl>
              <a:tblPr>
                <a:tableStyleId>{5C22544A-7EE6-4342-B048-85BDC9FD1C3A}</a:tableStyleId>
              </a:tblPr>
              <a:tblGrid>
                <a:gridCol w="1602539">
                  <a:extLst>
                    <a:ext uri="{9D8B030D-6E8A-4147-A177-3AD203B41FA5}">
                      <a16:colId xmlns:a16="http://schemas.microsoft.com/office/drawing/2014/main" val="2792571777"/>
                    </a:ext>
                  </a:extLst>
                </a:gridCol>
                <a:gridCol w="2782588">
                  <a:extLst>
                    <a:ext uri="{9D8B030D-6E8A-4147-A177-3AD203B41FA5}">
                      <a16:colId xmlns:a16="http://schemas.microsoft.com/office/drawing/2014/main" val="1816609599"/>
                    </a:ext>
                  </a:extLst>
                </a:gridCol>
              </a:tblGrid>
              <a:tr h="583753">
                <a:tc gridSpan="2">
                  <a:txBody>
                    <a:bodyPr/>
                    <a:lstStyle/>
                    <a:p>
                      <a:pPr algn="ctr" fontAlgn="b"/>
                      <a:r>
                        <a:rPr lang="en-US" sz="1400" u="none" strike="noStrike" dirty="0">
                          <a:effectLst/>
                        </a:rPr>
                        <a:t>How many members males and females participated in the Pooling</a:t>
                      </a:r>
                      <a:endParaRPr lang="en-US" sz="14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extLst>
                  <a:ext uri="{0D108BD9-81ED-4DB2-BD59-A6C34878D82A}">
                    <a16:rowId xmlns:a16="http://schemas.microsoft.com/office/drawing/2014/main" val="2444781426"/>
                  </a:ext>
                </a:extLst>
              </a:tr>
              <a:tr h="568198">
                <a:tc>
                  <a:txBody>
                    <a:bodyPr/>
                    <a:lstStyle/>
                    <a:p>
                      <a:pPr algn="l" fontAlgn="b"/>
                      <a:r>
                        <a:rPr lang="en-IN" sz="1400" u="none" strike="noStrike">
                          <a:effectLst/>
                        </a:rPr>
                        <a:t>Row Labels</a:t>
                      </a:r>
                      <a:endParaRPr lang="en-IN" sz="1400" b="1" i="0" u="none" strike="noStrike">
                        <a:solidFill>
                          <a:srgbClr val="FFFFFF"/>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 of Participants</a:t>
                      </a:r>
                      <a:endParaRPr lang="en-US" sz="1400" b="1" i="0" u="none" strike="noStrike" dirty="0">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26275651"/>
                  </a:ext>
                </a:extLst>
              </a:tr>
              <a:tr h="313922">
                <a:tc>
                  <a:txBody>
                    <a:bodyPr/>
                    <a:lstStyle/>
                    <a:p>
                      <a:pPr algn="l" fontAlgn="b"/>
                      <a:r>
                        <a:rPr lang="en-IN" sz="1400" u="none" strike="noStrike">
                          <a:effectLst/>
                        </a:rPr>
                        <a:t>Female</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52</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27456344"/>
                  </a:ext>
                </a:extLst>
              </a:tr>
              <a:tr h="313922">
                <a:tc>
                  <a:txBody>
                    <a:bodyPr/>
                    <a:lstStyle/>
                    <a:p>
                      <a:pPr algn="l" fontAlgn="b"/>
                      <a:r>
                        <a:rPr lang="en-IN" sz="1400" u="none" strike="noStrike">
                          <a:effectLst/>
                        </a:rPr>
                        <a:t>Male</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58</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70585382"/>
                  </a:ext>
                </a:extLst>
              </a:tr>
              <a:tr h="313922">
                <a:tc>
                  <a:txBody>
                    <a:bodyPr/>
                    <a:lstStyle/>
                    <a:p>
                      <a:pPr algn="l" fontAlgn="b"/>
                      <a:r>
                        <a:rPr lang="en-IN" sz="1400" u="none" strike="noStrike">
                          <a:effectLst/>
                        </a:rPr>
                        <a:t>Grand Total</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110</a:t>
                      </a:r>
                      <a:endParaRPr lang="en-IN"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47736613"/>
                  </a:ext>
                </a:extLst>
              </a:tr>
            </a:tbl>
          </a:graphicData>
        </a:graphic>
      </p:graphicFrame>
      <p:graphicFrame>
        <p:nvGraphicFramePr>
          <p:cNvPr id="4" name="Chart 3">
            <a:extLst>
              <a:ext uri="{FF2B5EF4-FFF2-40B4-BE49-F238E27FC236}">
                <a16:creationId xmlns:a16="http://schemas.microsoft.com/office/drawing/2014/main" id="{82DA7367-CB67-4188-87A1-CB45685E2F82}"/>
              </a:ext>
            </a:extLst>
          </p:cNvPr>
          <p:cNvGraphicFramePr>
            <a:graphicFrameLocks/>
          </p:cNvGraphicFramePr>
          <p:nvPr>
            <p:extLst>
              <p:ext uri="{D42A27DB-BD31-4B8C-83A1-F6EECF244321}">
                <p14:modId xmlns:p14="http://schemas.microsoft.com/office/powerpoint/2010/main" val="3704458624"/>
              </p:ext>
            </p:extLst>
          </p:nvPr>
        </p:nvGraphicFramePr>
        <p:xfrm>
          <a:off x="4933043" y="1088569"/>
          <a:ext cx="4385128" cy="209371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a:extLst>
              <a:ext uri="{FF2B5EF4-FFF2-40B4-BE49-F238E27FC236}">
                <a16:creationId xmlns:a16="http://schemas.microsoft.com/office/drawing/2014/main" id="{72F30503-D1BC-26D3-A2F0-38EAE9B28CB0}"/>
              </a:ext>
            </a:extLst>
          </p:cNvPr>
          <p:cNvGraphicFramePr>
            <a:graphicFrameLocks noGrp="1"/>
          </p:cNvGraphicFramePr>
          <p:nvPr>
            <p:extLst>
              <p:ext uri="{D42A27DB-BD31-4B8C-83A1-F6EECF244321}">
                <p14:modId xmlns:p14="http://schemas.microsoft.com/office/powerpoint/2010/main" val="3425328532"/>
              </p:ext>
            </p:extLst>
          </p:nvPr>
        </p:nvGraphicFramePr>
        <p:xfrm>
          <a:off x="188685" y="4152219"/>
          <a:ext cx="3920671" cy="2088922"/>
        </p:xfrm>
        <a:graphic>
          <a:graphicData uri="http://schemas.openxmlformats.org/drawingml/2006/table">
            <a:tbl>
              <a:tblPr>
                <a:tableStyleId>{5C22544A-7EE6-4342-B048-85BDC9FD1C3A}</a:tableStyleId>
              </a:tblPr>
              <a:tblGrid>
                <a:gridCol w="1274565">
                  <a:extLst>
                    <a:ext uri="{9D8B030D-6E8A-4147-A177-3AD203B41FA5}">
                      <a16:colId xmlns:a16="http://schemas.microsoft.com/office/drawing/2014/main" val="4103853671"/>
                    </a:ext>
                  </a:extLst>
                </a:gridCol>
                <a:gridCol w="2646106">
                  <a:extLst>
                    <a:ext uri="{9D8B030D-6E8A-4147-A177-3AD203B41FA5}">
                      <a16:colId xmlns:a16="http://schemas.microsoft.com/office/drawing/2014/main" val="1772188594"/>
                    </a:ext>
                  </a:extLst>
                </a:gridCol>
              </a:tblGrid>
              <a:tr h="302106">
                <a:tc gridSpan="2">
                  <a:txBody>
                    <a:bodyPr/>
                    <a:lstStyle/>
                    <a:p>
                      <a:pPr algn="ctr" fontAlgn="b"/>
                      <a:r>
                        <a:rPr lang="en-US" sz="1400" u="none" strike="noStrike" dirty="0">
                          <a:effectLst/>
                        </a:rPr>
                        <a:t>How many members using mask </a:t>
                      </a:r>
                      <a:endParaRPr lang="en-US" sz="14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extLst>
                  <a:ext uri="{0D108BD9-81ED-4DB2-BD59-A6C34878D82A}">
                    <a16:rowId xmlns:a16="http://schemas.microsoft.com/office/drawing/2014/main" val="2548553181"/>
                  </a:ext>
                </a:extLst>
              </a:tr>
              <a:tr h="591302">
                <a:tc>
                  <a:txBody>
                    <a:bodyPr/>
                    <a:lstStyle/>
                    <a:p>
                      <a:pPr algn="l" fontAlgn="b"/>
                      <a:r>
                        <a:rPr lang="en-IN" sz="1400" u="none" strike="noStrike">
                          <a:effectLst/>
                        </a:rPr>
                        <a:t>Row Labels</a:t>
                      </a:r>
                      <a:endParaRPr lang="en-IN" sz="1400" b="1" i="0" u="none" strike="noStrike">
                        <a:solidFill>
                          <a:srgbClr val="FFFFFF"/>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 of Participants</a:t>
                      </a:r>
                      <a:endParaRPr lang="en-US" sz="1400" b="1" i="0" u="none" strike="noStrike" dirty="0">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75756321"/>
                  </a:ext>
                </a:extLst>
              </a:tr>
              <a:tr h="302106">
                <a:tc>
                  <a:txBody>
                    <a:bodyPr/>
                    <a:lstStyle/>
                    <a:p>
                      <a:pPr algn="l" fontAlgn="b"/>
                      <a:r>
                        <a:rPr lang="en-IN" sz="1400" u="none" strike="noStrike">
                          <a:effectLst/>
                        </a:rPr>
                        <a:t>No</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40</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27030954"/>
                  </a:ext>
                </a:extLst>
              </a:tr>
              <a:tr h="302106">
                <a:tc>
                  <a:txBody>
                    <a:bodyPr/>
                    <a:lstStyle/>
                    <a:p>
                      <a:pPr algn="l" fontAlgn="b"/>
                      <a:r>
                        <a:rPr lang="en-IN" sz="1400" u="none" strike="noStrike">
                          <a:effectLst/>
                        </a:rPr>
                        <a:t>Yes</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69</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77818191"/>
                  </a:ext>
                </a:extLst>
              </a:tr>
              <a:tr h="591302">
                <a:tc>
                  <a:txBody>
                    <a:bodyPr/>
                    <a:lstStyle/>
                    <a:p>
                      <a:pPr algn="l" fontAlgn="b"/>
                      <a:r>
                        <a:rPr lang="en-IN" sz="1400" u="none" strike="noStrike">
                          <a:effectLst/>
                        </a:rPr>
                        <a:t>Grand Total</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109</a:t>
                      </a:r>
                      <a:endParaRPr lang="en-IN"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87538549"/>
                  </a:ext>
                </a:extLst>
              </a:tr>
            </a:tbl>
          </a:graphicData>
        </a:graphic>
      </p:graphicFrame>
      <p:graphicFrame>
        <p:nvGraphicFramePr>
          <p:cNvPr id="8" name="Chart 7">
            <a:extLst>
              <a:ext uri="{FF2B5EF4-FFF2-40B4-BE49-F238E27FC236}">
                <a16:creationId xmlns:a16="http://schemas.microsoft.com/office/drawing/2014/main" id="{48EE5D23-523F-0366-8D75-D5EFC9258396}"/>
              </a:ext>
            </a:extLst>
          </p:cNvPr>
          <p:cNvGraphicFramePr>
            <a:graphicFrameLocks/>
          </p:cNvGraphicFramePr>
          <p:nvPr>
            <p:extLst>
              <p:ext uri="{D42A27DB-BD31-4B8C-83A1-F6EECF244321}">
                <p14:modId xmlns:p14="http://schemas.microsoft.com/office/powerpoint/2010/main" val="3232434565"/>
              </p:ext>
            </p:extLst>
          </p:nvPr>
        </p:nvGraphicFramePr>
        <p:xfrm>
          <a:off x="5165271" y="4281714"/>
          <a:ext cx="3920671" cy="227148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8302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4899CE3-96E5-8479-F8A4-112AC19E820A}"/>
              </a:ext>
            </a:extLst>
          </p:cNvPr>
          <p:cNvGraphicFramePr>
            <a:graphicFrameLocks noGrp="1"/>
          </p:cNvGraphicFramePr>
          <p:nvPr>
            <p:extLst>
              <p:ext uri="{D42A27DB-BD31-4B8C-83A1-F6EECF244321}">
                <p14:modId xmlns:p14="http://schemas.microsoft.com/office/powerpoint/2010/main" val="1729293997"/>
              </p:ext>
            </p:extLst>
          </p:nvPr>
        </p:nvGraphicFramePr>
        <p:xfrm>
          <a:off x="261257" y="260518"/>
          <a:ext cx="4385126" cy="2344797"/>
        </p:xfrm>
        <a:graphic>
          <a:graphicData uri="http://schemas.openxmlformats.org/drawingml/2006/table">
            <a:tbl>
              <a:tblPr>
                <a:tableStyleId>{5C22544A-7EE6-4342-B048-85BDC9FD1C3A}</a:tableStyleId>
              </a:tblPr>
              <a:tblGrid>
                <a:gridCol w="1583925">
                  <a:extLst>
                    <a:ext uri="{9D8B030D-6E8A-4147-A177-3AD203B41FA5}">
                      <a16:colId xmlns:a16="http://schemas.microsoft.com/office/drawing/2014/main" val="171484804"/>
                    </a:ext>
                  </a:extLst>
                </a:gridCol>
                <a:gridCol w="2801201">
                  <a:extLst>
                    <a:ext uri="{9D8B030D-6E8A-4147-A177-3AD203B41FA5}">
                      <a16:colId xmlns:a16="http://schemas.microsoft.com/office/drawing/2014/main" val="2428294086"/>
                    </a:ext>
                  </a:extLst>
                </a:gridCol>
              </a:tblGrid>
              <a:tr h="334971">
                <a:tc gridSpan="2">
                  <a:txBody>
                    <a:bodyPr/>
                    <a:lstStyle/>
                    <a:p>
                      <a:pPr algn="ctr" fontAlgn="b"/>
                      <a:r>
                        <a:rPr lang="en-US" sz="1400" u="none" strike="noStrike">
                          <a:effectLst/>
                        </a:rPr>
                        <a:t>Consumed food during Lock down</a:t>
                      </a:r>
                      <a:endParaRPr lang="en-US" sz="14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extLst>
                  <a:ext uri="{0D108BD9-81ED-4DB2-BD59-A6C34878D82A}">
                    <a16:rowId xmlns:a16="http://schemas.microsoft.com/office/drawing/2014/main" val="1379190066"/>
                  </a:ext>
                </a:extLst>
              </a:tr>
              <a:tr h="334971">
                <a:tc>
                  <a:txBody>
                    <a:bodyPr/>
                    <a:lstStyle/>
                    <a:p>
                      <a:pPr algn="l" fontAlgn="b"/>
                      <a:r>
                        <a:rPr lang="en-IN" sz="1400" u="none" strike="noStrike">
                          <a:effectLst/>
                        </a:rPr>
                        <a:t>Row Labels</a:t>
                      </a:r>
                      <a:endParaRPr lang="en-IN" sz="1400" b="1" i="0" u="none" strike="noStrike">
                        <a:solidFill>
                          <a:srgbClr val="FFFFFF"/>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 of Participants</a:t>
                      </a:r>
                      <a:endParaRPr lang="en-US" sz="1400" b="1" i="0" u="none" strike="noStrike" dirty="0">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91316515"/>
                  </a:ext>
                </a:extLst>
              </a:tr>
              <a:tr h="334971">
                <a:tc>
                  <a:txBody>
                    <a:bodyPr/>
                    <a:lstStyle/>
                    <a:p>
                      <a:pPr algn="l" fontAlgn="b"/>
                      <a:r>
                        <a:rPr lang="en-IN" sz="1400" u="none" strike="noStrike">
                          <a:effectLst/>
                        </a:rPr>
                        <a:t>Beef</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1</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82410942"/>
                  </a:ext>
                </a:extLst>
              </a:tr>
              <a:tr h="334971">
                <a:tc>
                  <a:txBody>
                    <a:bodyPr/>
                    <a:lstStyle/>
                    <a:p>
                      <a:pPr algn="l" fontAlgn="b"/>
                      <a:r>
                        <a:rPr lang="en-IN" sz="1400" u="none" strike="noStrike">
                          <a:effectLst/>
                        </a:rPr>
                        <a:t>Chicken</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34</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00904450"/>
                  </a:ext>
                </a:extLst>
              </a:tr>
              <a:tr h="334971">
                <a:tc>
                  <a:txBody>
                    <a:bodyPr/>
                    <a:lstStyle/>
                    <a:p>
                      <a:pPr algn="l" fontAlgn="b"/>
                      <a:r>
                        <a:rPr lang="en-IN" sz="1400" u="none" strike="noStrike">
                          <a:effectLst/>
                        </a:rPr>
                        <a:t>Mutton</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1</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27313508"/>
                  </a:ext>
                </a:extLst>
              </a:tr>
              <a:tr h="334971">
                <a:tc>
                  <a:txBody>
                    <a:bodyPr/>
                    <a:lstStyle/>
                    <a:p>
                      <a:pPr algn="l" fontAlgn="b"/>
                      <a:r>
                        <a:rPr lang="en-IN" sz="1400" u="none" strike="noStrike">
                          <a:effectLst/>
                        </a:rPr>
                        <a:t>Vegetarian food</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74</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95279445"/>
                  </a:ext>
                </a:extLst>
              </a:tr>
              <a:tr h="334971">
                <a:tc>
                  <a:txBody>
                    <a:bodyPr/>
                    <a:lstStyle/>
                    <a:p>
                      <a:pPr algn="l" fontAlgn="b"/>
                      <a:r>
                        <a:rPr lang="en-IN" sz="1400" u="none" strike="noStrike">
                          <a:effectLst/>
                        </a:rPr>
                        <a:t>Grand Total</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110</a:t>
                      </a:r>
                      <a:endParaRPr lang="en-IN"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47639446"/>
                  </a:ext>
                </a:extLst>
              </a:tr>
            </a:tbl>
          </a:graphicData>
        </a:graphic>
      </p:graphicFrame>
      <p:graphicFrame>
        <p:nvGraphicFramePr>
          <p:cNvPr id="5" name="Chart 4">
            <a:extLst>
              <a:ext uri="{FF2B5EF4-FFF2-40B4-BE49-F238E27FC236}">
                <a16:creationId xmlns:a16="http://schemas.microsoft.com/office/drawing/2014/main" id="{0FD2A7C0-E9E6-1C92-C38A-EDE30EDBD4DC}"/>
              </a:ext>
            </a:extLst>
          </p:cNvPr>
          <p:cNvGraphicFramePr>
            <a:graphicFrameLocks/>
          </p:cNvGraphicFramePr>
          <p:nvPr>
            <p:extLst>
              <p:ext uri="{D42A27DB-BD31-4B8C-83A1-F6EECF244321}">
                <p14:modId xmlns:p14="http://schemas.microsoft.com/office/powerpoint/2010/main" val="4211239405"/>
              </p:ext>
            </p:extLst>
          </p:nvPr>
        </p:nvGraphicFramePr>
        <p:xfrm>
          <a:off x="5136243" y="260519"/>
          <a:ext cx="4385128" cy="23447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E1E382D3-671B-4163-9B06-257DCE1E3B8C}"/>
              </a:ext>
            </a:extLst>
          </p:cNvPr>
          <p:cNvGraphicFramePr>
            <a:graphicFrameLocks/>
          </p:cNvGraphicFramePr>
          <p:nvPr>
            <p:extLst>
              <p:ext uri="{D42A27DB-BD31-4B8C-83A1-F6EECF244321}">
                <p14:modId xmlns:p14="http://schemas.microsoft.com/office/powerpoint/2010/main" val="1614002918"/>
              </p:ext>
            </p:extLst>
          </p:nvPr>
        </p:nvGraphicFramePr>
        <p:xfrm>
          <a:off x="564243" y="3106057"/>
          <a:ext cx="9261928" cy="334917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61979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4FDFE96C-D859-409D-BD46-0C1ECB55EB7D}"/>
              </a:ext>
            </a:extLst>
          </p:cNvPr>
          <p:cNvGraphicFramePr>
            <a:graphicFrameLocks/>
          </p:cNvGraphicFramePr>
          <p:nvPr>
            <p:extLst>
              <p:ext uri="{D42A27DB-BD31-4B8C-83A1-F6EECF244321}">
                <p14:modId xmlns:p14="http://schemas.microsoft.com/office/powerpoint/2010/main" val="3121066478"/>
              </p:ext>
            </p:extLst>
          </p:nvPr>
        </p:nvGraphicFramePr>
        <p:xfrm>
          <a:off x="6447692" y="233801"/>
          <a:ext cx="5087815"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B2540EA4-769C-48EF-99D1-ACA4AF149A2F}"/>
              </a:ext>
            </a:extLst>
          </p:cNvPr>
          <p:cNvGraphicFramePr>
            <a:graphicFrameLocks/>
          </p:cNvGraphicFramePr>
          <p:nvPr>
            <p:extLst>
              <p:ext uri="{D42A27DB-BD31-4B8C-83A1-F6EECF244321}">
                <p14:modId xmlns:p14="http://schemas.microsoft.com/office/powerpoint/2010/main" val="1106015632"/>
              </p:ext>
            </p:extLst>
          </p:nvPr>
        </p:nvGraphicFramePr>
        <p:xfrm>
          <a:off x="364881" y="233801"/>
          <a:ext cx="5731119"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A408C80A-FDCD-83DC-1149-9DC44D665C81}"/>
              </a:ext>
            </a:extLst>
          </p:cNvPr>
          <p:cNvGraphicFramePr>
            <a:graphicFrameLocks/>
          </p:cNvGraphicFramePr>
          <p:nvPr>
            <p:extLst>
              <p:ext uri="{D42A27DB-BD31-4B8C-83A1-F6EECF244321}">
                <p14:modId xmlns:p14="http://schemas.microsoft.com/office/powerpoint/2010/main" val="711001376"/>
              </p:ext>
            </p:extLst>
          </p:nvPr>
        </p:nvGraphicFramePr>
        <p:xfrm>
          <a:off x="364881" y="3429000"/>
          <a:ext cx="10177095" cy="294366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45184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2BB996-F0BB-90DE-3216-789140845BB9}"/>
              </a:ext>
            </a:extLst>
          </p:cNvPr>
          <p:cNvSpPr txBox="1"/>
          <p:nvPr/>
        </p:nvSpPr>
        <p:spPr>
          <a:xfrm>
            <a:off x="1631853" y="155198"/>
            <a:ext cx="6358597" cy="523220"/>
          </a:xfrm>
          <a:prstGeom prst="rect">
            <a:avLst/>
          </a:prstGeom>
          <a:noFill/>
        </p:spPr>
        <p:txBody>
          <a:bodyPr wrap="square" rtlCol="0">
            <a:spAutoFit/>
          </a:bodyPr>
          <a:lstStyle/>
          <a:p>
            <a:pPr algn="ctr"/>
            <a:r>
              <a:rPr lang="en-US" sz="2800" u="sng" dirty="0">
                <a:solidFill>
                  <a:schemeClr val="accent2"/>
                </a:solidFill>
              </a:rPr>
              <a:t>REPORT</a:t>
            </a:r>
          </a:p>
        </p:txBody>
      </p:sp>
      <p:graphicFrame>
        <p:nvGraphicFramePr>
          <p:cNvPr id="4" name="Table 3">
            <a:extLst>
              <a:ext uri="{FF2B5EF4-FFF2-40B4-BE49-F238E27FC236}">
                <a16:creationId xmlns:a16="http://schemas.microsoft.com/office/drawing/2014/main" id="{00E9E152-A7A8-7233-3B2C-FEE4F6DECC4D}"/>
              </a:ext>
            </a:extLst>
          </p:cNvPr>
          <p:cNvGraphicFramePr>
            <a:graphicFrameLocks noGrp="1"/>
          </p:cNvGraphicFramePr>
          <p:nvPr>
            <p:extLst>
              <p:ext uri="{D42A27DB-BD31-4B8C-83A1-F6EECF244321}">
                <p14:modId xmlns:p14="http://schemas.microsoft.com/office/powerpoint/2010/main" val="4152906851"/>
              </p:ext>
            </p:extLst>
          </p:nvPr>
        </p:nvGraphicFramePr>
        <p:xfrm>
          <a:off x="407962" y="742872"/>
          <a:ext cx="9172135" cy="2290167"/>
        </p:xfrm>
        <a:graphic>
          <a:graphicData uri="http://schemas.openxmlformats.org/drawingml/2006/table">
            <a:tbl>
              <a:tblPr>
                <a:tableStyleId>{5C22544A-7EE6-4342-B048-85BDC9FD1C3A}</a:tableStyleId>
              </a:tblPr>
              <a:tblGrid>
                <a:gridCol w="668584">
                  <a:extLst>
                    <a:ext uri="{9D8B030D-6E8A-4147-A177-3AD203B41FA5}">
                      <a16:colId xmlns:a16="http://schemas.microsoft.com/office/drawing/2014/main" val="1822281283"/>
                    </a:ext>
                  </a:extLst>
                </a:gridCol>
                <a:gridCol w="7051470">
                  <a:extLst>
                    <a:ext uri="{9D8B030D-6E8A-4147-A177-3AD203B41FA5}">
                      <a16:colId xmlns:a16="http://schemas.microsoft.com/office/drawing/2014/main" val="1058912858"/>
                    </a:ext>
                  </a:extLst>
                </a:gridCol>
                <a:gridCol w="1452081">
                  <a:extLst>
                    <a:ext uri="{9D8B030D-6E8A-4147-A177-3AD203B41FA5}">
                      <a16:colId xmlns:a16="http://schemas.microsoft.com/office/drawing/2014/main" val="74090614"/>
                    </a:ext>
                  </a:extLst>
                </a:gridCol>
              </a:tblGrid>
              <a:tr h="308987">
                <a:tc>
                  <a:txBody>
                    <a:bodyPr/>
                    <a:lstStyle/>
                    <a:p>
                      <a:pPr algn="ctr" fontAlgn="ctr"/>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a:effectLst/>
                        </a:rPr>
                        <a:t>How many members provisionals and vegetable Directly purchased from formers during lock down?</a:t>
                      </a:r>
                      <a:endParaRPr lang="en-US" sz="14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IN" sz="1400" u="none" strike="noStrike">
                          <a:effectLst/>
                        </a:rPr>
                        <a:t>25</a:t>
                      </a:r>
                      <a:endParaRPr lang="en-IN"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14956341"/>
                  </a:ext>
                </a:extLst>
              </a:tr>
              <a:tr h="308987">
                <a:tc>
                  <a:txBody>
                    <a:bodyPr/>
                    <a:lstStyle/>
                    <a:p>
                      <a:pPr algn="ctr" fontAlgn="ctr"/>
                      <a:r>
                        <a:rPr lang="en-IN" sz="1400" u="none" strike="noStrike">
                          <a:effectLst/>
                        </a:rPr>
                        <a:t>2</a:t>
                      </a:r>
                      <a:endParaRPr lang="en-IN"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a:effectLst/>
                        </a:rPr>
                        <a:t>How many males and females are participated in the poll?</a:t>
                      </a:r>
                      <a:endParaRPr lang="en-US" sz="14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IN" sz="1400" u="none" strike="noStrike">
                          <a:effectLst/>
                        </a:rPr>
                        <a:t>110</a:t>
                      </a:r>
                      <a:endParaRPr lang="en-IN"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45586889"/>
                  </a:ext>
                </a:extLst>
              </a:tr>
              <a:tr h="308987">
                <a:tc>
                  <a:txBody>
                    <a:bodyPr/>
                    <a:lstStyle/>
                    <a:p>
                      <a:pPr algn="ctr" fontAlgn="ctr"/>
                      <a:r>
                        <a:rPr lang="en-IN" sz="1400" u="none" strike="noStrike">
                          <a:effectLst/>
                        </a:rPr>
                        <a:t>3</a:t>
                      </a:r>
                      <a:endParaRPr lang="en-IN"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a:effectLst/>
                        </a:rPr>
                        <a:t>What is the most consumed food during lock down?</a:t>
                      </a:r>
                      <a:endParaRPr lang="en-US" sz="14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IN" sz="1400" u="none" strike="noStrike">
                          <a:effectLst/>
                        </a:rPr>
                        <a:t>Vegetarian food</a:t>
                      </a:r>
                      <a:endParaRPr lang="en-IN"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879931534"/>
                  </a:ext>
                </a:extLst>
              </a:tr>
              <a:tr h="308987">
                <a:tc>
                  <a:txBody>
                    <a:bodyPr/>
                    <a:lstStyle/>
                    <a:p>
                      <a:pPr algn="ctr" fontAlgn="ctr"/>
                      <a:r>
                        <a:rPr lang="en-IN" sz="1400" u="none" strike="noStrike">
                          <a:effectLst/>
                        </a:rPr>
                        <a:t>5</a:t>
                      </a:r>
                      <a:endParaRPr lang="en-IN"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dirty="0">
                          <a:effectLst/>
                        </a:rPr>
                        <a:t>How many of them using the mask now in crowded places?</a:t>
                      </a:r>
                      <a:endParaRPr lang="en-US" sz="14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IN" sz="1400" u="none" strike="noStrike">
                          <a:effectLst/>
                        </a:rPr>
                        <a:t>69</a:t>
                      </a:r>
                      <a:endParaRPr lang="en-IN"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3785957"/>
                  </a:ext>
                </a:extLst>
              </a:tr>
              <a:tr h="308987">
                <a:tc>
                  <a:txBody>
                    <a:bodyPr/>
                    <a:lstStyle/>
                    <a:p>
                      <a:pPr algn="ctr" fontAlgn="ctr"/>
                      <a:r>
                        <a:rPr lang="en-IN" sz="1400" u="none" strike="noStrike">
                          <a:effectLst/>
                        </a:rPr>
                        <a:t>6</a:t>
                      </a:r>
                      <a:endParaRPr lang="en-IN"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a:effectLst/>
                        </a:rPr>
                        <a:t>How many of them recommended for work from office?</a:t>
                      </a:r>
                      <a:endParaRPr lang="en-US" sz="14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IN" sz="1400" u="none" strike="noStrike">
                          <a:effectLst/>
                        </a:rPr>
                        <a:t>58</a:t>
                      </a:r>
                      <a:endParaRPr lang="en-IN"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16174464"/>
                  </a:ext>
                </a:extLst>
              </a:tr>
              <a:tr h="308987">
                <a:tc>
                  <a:txBody>
                    <a:bodyPr/>
                    <a:lstStyle/>
                    <a:p>
                      <a:pPr algn="ctr" fontAlgn="ctr"/>
                      <a:r>
                        <a:rPr lang="en-IN" sz="1400" u="none" strike="noStrike">
                          <a:effectLst/>
                        </a:rPr>
                        <a:t>7</a:t>
                      </a:r>
                      <a:endParaRPr lang="en-IN"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a:effectLst/>
                        </a:rPr>
                        <a:t>Show the monthly expendature in graphcal representation?</a:t>
                      </a:r>
                      <a:endParaRPr lang="en-US" sz="14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60954876"/>
                  </a:ext>
                </a:extLst>
              </a:tr>
              <a:tr h="308987">
                <a:tc>
                  <a:txBody>
                    <a:bodyPr/>
                    <a:lstStyle/>
                    <a:p>
                      <a:pPr algn="ctr" fontAlgn="ctr"/>
                      <a:r>
                        <a:rPr lang="en-IN" sz="1400" u="none" strike="noStrike">
                          <a:effectLst/>
                        </a:rPr>
                        <a:t>8</a:t>
                      </a:r>
                      <a:endParaRPr lang="en-IN"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What are mostly consumed snacks during lock down</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ctr"/>
                      <a:r>
                        <a:rPr lang="en-IN" sz="1400" u="none" strike="noStrike" dirty="0">
                          <a:effectLst/>
                        </a:rPr>
                        <a:t>Chips</a:t>
                      </a:r>
                      <a:endParaRPr lang="en-IN"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56346225"/>
                  </a:ext>
                </a:extLst>
              </a:tr>
            </a:tbl>
          </a:graphicData>
        </a:graphic>
      </p:graphicFrame>
      <p:sp>
        <p:nvSpPr>
          <p:cNvPr id="5" name="TextBox 4">
            <a:extLst>
              <a:ext uri="{FF2B5EF4-FFF2-40B4-BE49-F238E27FC236}">
                <a16:creationId xmlns:a16="http://schemas.microsoft.com/office/drawing/2014/main" id="{CAC6C83C-E165-78F4-C6E8-12A10362D668}"/>
              </a:ext>
            </a:extLst>
          </p:cNvPr>
          <p:cNvSpPr txBox="1"/>
          <p:nvPr/>
        </p:nvSpPr>
        <p:spPr>
          <a:xfrm>
            <a:off x="407962" y="3252806"/>
            <a:ext cx="10367890" cy="3693319"/>
          </a:xfrm>
          <a:prstGeom prst="rect">
            <a:avLst/>
          </a:prstGeom>
          <a:noFill/>
        </p:spPr>
        <p:txBody>
          <a:bodyPr wrap="square" rtlCol="0">
            <a:spAutoFit/>
          </a:bodyPr>
          <a:lstStyle/>
          <a:p>
            <a:pPr marL="342900" indent="-342900">
              <a:buAutoNum type="arabicPeriod"/>
            </a:pPr>
            <a:r>
              <a:rPr lang="en-US" dirty="0"/>
              <a:t>Out of 110 Poles 74 Members are preferred Vegetarian food frequently, 34 members preferred Chicken.</a:t>
            </a:r>
          </a:p>
          <a:p>
            <a:pPr marL="342900" indent="-342900">
              <a:buAutoNum type="arabicPeriod"/>
            </a:pPr>
            <a:endParaRPr lang="en-US" dirty="0"/>
          </a:p>
          <a:p>
            <a:pPr marL="342900" indent="-342900">
              <a:buAutoNum type="arabicPeriod"/>
            </a:pPr>
            <a:r>
              <a:rPr lang="en-US" dirty="0"/>
              <a:t>5 members frequently preferred chips 4 members preferred Maggi.  And other members are preferred different type of snacks.</a:t>
            </a:r>
          </a:p>
          <a:p>
            <a:pPr marL="342900" indent="-342900">
              <a:buAutoNum type="arabicPeriod"/>
            </a:pPr>
            <a:endParaRPr lang="en-US" dirty="0"/>
          </a:p>
          <a:p>
            <a:pPr marL="342900" indent="-342900">
              <a:buAutoNum type="arabicPeriod"/>
            </a:pPr>
            <a:r>
              <a:rPr lang="en-US" dirty="0"/>
              <a:t>During covid pandemic groceries and vegetables mostly purchased from stores. 52 members from stores, 25 members directly from farmers, 22 members from online and 11 members from other mode of purchase.</a:t>
            </a:r>
          </a:p>
          <a:p>
            <a:pPr marL="342900" indent="-342900">
              <a:buAutoNum type="arabicPeriod"/>
            </a:pPr>
            <a:endParaRPr lang="en-US" dirty="0"/>
          </a:p>
          <a:p>
            <a:pPr marL="342900" indent="-342900">
              <a:buAutoNum type="arabicPeriod"/>
            </a:pPr>
            <a:r>
              <a:rPr lang="en-US" dirty="0"/>
              <a:t>For Interested mode of work participated 110 members, out of 110 members 58 members are interested to work from office and 51 members are interested to work from home.</a:t>
            </a:r>
          </a:p>
          <a:p>
            <a:pPr marL="342900" indent="-342900">
              <a:buAutoNum type="arabicPeriod"/>
            </a:pPr>
            <a:endParaRPr lang="en-IN" dirty="0"/>
          </a:p>
        </p:txBody>
      </p:sp>
    </p:spTree>
    <p:extLst>
      <p:ext uri="{BB962C8B-B14F-4D97-AF65-F5344CB8AC3E}">
        <p14:creationId xmlns:p14="http://schemas.microsoft.com/office/powerpoint/2010/main" val="1463538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0314 Thank You With Smiley | PowerPoint Shapes | PowerPoint Slide Deck  Template | Presentation Visual Aids | Slide PPT">
            <a:extLst>
              <a:ext uri="{FF2B5EF4-FFF2-40B4-BE49-F238E27FC236}">
                <a16:creationId xmlns:a16="http://schemas.microsoft.com/office/drawing/2014/main" id="{9653D991-B0CA-FEFD-0C85-900167CFA9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829" y="576776"/>
            <a:ext cx="8876714" cy="5036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7752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50</TotalTime>
  <Words>357</Words>
  <Application>Microsoft Office PowerPoint</Application>
  <PresentationFormat>Widescreen</PresentationFormat>
  <Paragraphs>80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Trebuchet MS</vt:lpstr>
      <vt:lpstr>Wingdings 3</vt:lpstr>
      <vt:lpstr>Facet</vt:lpstr>
      <vt:lpstr>Frequently consumed food during Covid-19 Pandemic</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Frequently consumed food during Covid-19 Pandemic</dc:title>
  <dc:creator>LENOVO</dc:creator>
  <cp:lastModifiedBy>LENOVO</cp:lastModifiedBy>
  <cp:revision>4</cp:revision>
  <dcterms:created xsi:type="dcterms:W3CDTF">2022-10-15T00:16:58Z</dcterms:created>
  <dcterms:modified xsi:type="dcterms:W3CDTF">2022-10-15T01:07:01Z</dcterms:modified>
</cp:coreProperties>
</file>