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DATA%20Science\Assignments\Case%20Study\Wada%20paw-Case%20stud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DATA%20Science\Assignments\Case%20Study\Wada%20paw-Case%20study.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dirty="0"/>
              <a:t>Competitor price</a:t>
            </a:r>
            <a:r>
              <a:rPr lang="en-IN" sz="2000" baseline="0" dirty="0"/>
              <a:t> analysis</a:t>
            </a:r>
            <a:endParaRPr lang="en-IN" sz="20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'Average Price'!$A$3</c:f>
              <c:strCache>
                <c:ptCount val="1"/>
                <c:pt idx="0">
                  <c:v>Competitor-1</c:v>
                </c:pt>
              </c:strCache>
            </c:strRef>
          </c:tx>
          <c:spPr>
            <a:solidFill>
              <a:schemeClr val="accent1"/>
            </a:solidFill>
            <a:ln>
              <a:noFill/>
            </a:ln>
            <a:effectLst/>
          </c:spPr>
          <c:invertIfNegative val="0"/>
          <c:cat>
            <c:strRef>
              <c:f>'Average Price'!$B$2:$H$2</c:f>
              <c:strCache>
                <c:ptCount val="7"/>
                <c:pt idx="0">
                  <c:v>Cheese vada pav</c:v>
                </c:pt>
                <c:pt idx="1">
                  <c:v>Onion vada pav</c:v>
                </c:pt>
                <c:pt idx="2">
                  <c:v>Egg vada pav</c:v>
                </c:pt>
                <c:pt idx="3">
                  <c:v>Panner vada pav</c:v>
                </c:pt>
                <c:pt idx="4">
                  <c:v>Onion pakodi</c:v>
                </c:pt>
                <c:pt idx="5">
                  <c:v>Egg bonda</c:v>
                </c:pt>
                <c:pt idx="6">
                  <c:v>Plain vada pav</c:v>
                </c:pt>
              </c:strCache>
            </c:strRef>
          </c:cat>
          <c:val>
            <c:numRef>
              <c:f>'Average Price'!$B$3:$H$3</c:f>
              <c:numCache>
                <c:formatCode>General</c:formatCode>
                <c:ptCount val="7"/>
                <c:pt idx="0">
                  <c:v>35</c:v>
                </c:pt>
                <c:pt idx="1">
                  <c:v>30</c:v>
                </c:pt>
                <c:pt idx="2">
                  <c:v>35</c:v>
                </c:pt>
                <c:pt idx="3">
                  <c:v>35</c:v>
                </c:pt>
                <c:pt idx="4">
                  <c:v>25</c:v>
                </c:pt>
                <c:pt idx="5">
                  <c:v>20</c:v>
                </c:pt>
                <c:pt idx="6">
                  <c:v>30</c:v>
                </c:pt>
              </c:numCache>
            </c:numRef>
          </c:val>
          <c:extLst>
            <c:ext xmlns:c16="http://schemas.microsoft.com/office/drawing/2014/chart" uri="{C3380CC4-5D6E-409C-BE32-E72D297353CC}">
              <c16:uniqueId val="{00000000-9F18-47CB-9210-F1151110AFB2}"/>
            </c:ext>
          </c:extLst>
        </c:ser>
        <c:ser>
          <c:idx val="1"/>
          <c:order val="1"/>
          <c:tx>
            <c:strRef>
              <c:f>'Average Price'!$A$4</c:f>
              <c:strCache>
                <c:ptCount val="1"/>
                <c:pt idx="0">
                  <c:v>Competitor-2</c:v>
                </c:pt>
              </c:strCache>
            </c:strRef>
          </c:tx>
          <c:spPr>
            <a:solidFill>
              <a:schemeClr val="accent2"/>
            </a:solidFill>
            <a:ln>
              <a:noFill/>
            </a:ln>
            <a:effectLst/>
          </c:spPr>
          <c:invertIfNegative val="0"/>
          <c:cat>
            <c:strRef>
              <c:f>'Average Price'!$B$2:$H$2</c:f>
              <c:strCache>
                <c:ptCount val="7"/>
                <c:pt idx="0">
                  <c:v>Cheese vada pav</c:v>
                </c:pt>
                <c:pt idx="1">
                  <c:v>Onion vada pav</c:v>
                </c:pt>
                <c:pt idx="2">
                  <c:v>Egg vada pav</c:v>
                </c:pt>
                <c:pt idx="3">
                  <c:v>Panner vada pav</c:v>
                </c:pt>
                <c:pt idx="4">
                  <c:v>Onion pakodi</c:v>
                </c:pt>
                <c:pt idx="5">
                  <c:v>Egg bonda</c:v>
                </c:pt>
                <c:pt idx="6">
                  <c:v>Plain vada pav</c:v>
                </c:pt>
              </c:strCache>
            </c:strRef>
          </c:cat>
          <c:val>
            <c:numRef>
              <c:f>'Average Price'!$B$4:$H$4</c:f>
              <c:numCache>
                <c:formatCode>General</c:formatCode>
                <c:ptCount val="7"/>
                <c:pt idx="0">
                  <c:v>35</c:v>
                </c:pt>
                <c:pt idx="1">
                  <c:v>30</c:v>
                </c:pt>
                <c:pt idx="2">
                  <c:v>35</c:v>
                </c:pt>
                <c:pt idx="3">
                  <c:v>30</c:v>
                </c:pt>
                <c:pt idx="4">
                  <c:v>20</c:v>
                </c:pt>
                <c:pt idx="5">
                  <c:v>20</c:v>
                </c:pt>
                <c:pt idx="6">
                  <c:v>25</c:v>
                </c:pt>
              </c:numCache>
            </c:numRef>
          </c:val>
          <c:extLst>
            <c:ext xmlns:c16="http://schemas.microsoft.com/office/drawing/2014/chart" uri="{C3380CC4-5D6E-409C-BE32-E72D297353CC}">
              <c16:uniqueId val="{00000001-9F18-47CB-9210-F1151110AFB2}"/>
            </c:ext>
          </c:extLst>
        </c:ser>
        <c:ser>
          <c:idx val="2"/>
          <c:order val="2"/>
          <c:tx>
            <c:strRef>
              <c:f>'Average Price'!$A$5</c:f>
              <c:strCache>
                <c:ptCount val="1"/>
                <c:pt idx="0">
                  <c:v>Competitor-3</c:v>
                </c:pt>
              </c:strCache>
            </c:strRef>
          </c:tx>
          <c:spPr>
            <a:solidFill>
              <a:schemeClr val="accent3"/>
            </a:solidFill>
            <a:ln>
              <a:noFill/>
            </a:ln>
            <a:effectLst>
              <a:outerShdw blurRad="50800" dist="50800" dir="5400000" sx="1000" sy="1000" algn="ctr" rotWithShape="0">
                <a:srgbClr val="000000">
                  <a:alpha val="43137"/>
                </a:srgbClr>
              </a:outerShdw>
            </a:effectLst>
          </c:spPr>
          <c:invertIfNegative val="0"/>
          <c:cat>
            <c:strRef>
              <c:f>'Average Price'!$B$2:$H$2</c:f>
              <c:strCache>
                <c:ptCount val="7"/>
                <c:pt idx="0">
                  <c:v>Cheese vada pav</c:v>
                </c:pt>
                <c:pt idx="1">
                  <c:v>Onion vada pav</c:v>
                </c:pt>
                <c:pt idx="2">
                  <c:v>Egg vada pav</c:v>
                </c:pt>
                <c:pt idx="3">
                  <c:v>Panner vada pav</c:v>
                </c:pt>
                <c:pt idx="4">
                  <c:v>Onion pakodi</c:v>
                </c:pt>
                <c:pt idx="5">
                  <c:v>Egg bonda</c:v>
                </c:pt>
                <c:pt idx="6">
                  <c:v>Plain vada pav</c:v>
                </c:pt>
              </c:strCache>
            </c:strRef>
          </c:cat>
          <c:val>
            <c:numRef>
              <c:f>'Average Price'!$B$5:$H$5</c:f>
              <c:numCache>
                <c:formatCode>General</c:formatCode>
                <c:ptCount val="7"/>
                <c:pt idx="0">
                  <c:v>35</c:v>
                </c:pt>
                <c:pt idx="1">
                  <c:v>35</c:v>
                </c:pt>
                <c:pt idx="2">
                  <c:v>30</c:v>
                </c:pt>
                <c:pt idx="3">
                  <c:v>30</c:v>
                </c:pt>
                <c:pt idx="4">
                  <c:v>20</c:v>
                </c:pt>
                <c:pt idx="5">
                  <c:v>20</c:v>
                </c:pt>
                <c:pt idx="6">
                  <c:v>25</c:v>
                </c:pt>
              </c:numCache>
            </c:numRef>
          </c:val>
          <c:extLst>
            <c:ext xmlns:c16="http://schemas.microsoft.com/office/drawing/2014/chart" uri="{C3380CC4-5D6E-409C-BE32-E72D297353CC}">
              <c16:uniqueId val="{00000002-9F18-47CB-9210-F1151110AFB2}"/>
            </c:ext>
          </c:extLst>
        </c:ser>
        <c:ser>
          <c:idx val="3"/>
          <c:order val="3"/>
          <c:tx>
            <c:strRef>
              <c:f>'Average Price'!$A$6</c:f>
              <c:strCache>
                <c:ptCount val="1"/>
                <c:pt idx="0">
                  <c:v>Competitor-4</c:v>
                </c:pt>
              </c:strCache>
            </c:strRef>
          </c:tx>
          <c:spPr>
            <a:solidFill>
              <a:schemeClr val="accent4"/>
            </a:solidFill>
            <a:ln>
              <a:noFill/>
            </a:ln>
            <a:effectLst/>
          </c:spPr>
          <c:invertIfNegative val="0"/>
          <c:cat>
            <c:strRef>
              <c:f>'Average Price'!$B$2:$H$2</c:f>
              <c:strCache>
                <c:ptCount val="7"/>
                <c:pt idx="0">
                  <c:v>Cheese vada pav</c:v>
                </c:pt>
                <c:pt idx="1">
                  <c:v>Onion vada pav</c:v>
                </c:pt>
                <c:pt idx="2">
                  <c:v>Egg vada pav</c:v>
                </c:pt>
                <c:pt idx="3">
                  <c:v>Panner vada pav</c:v>
                </c:pt>
                <c:pt idx="4">
                  <c:v>Onion pakodi</c:v>
                </c:pt>
                <c:pt idx="5">
                  <c:v>Egg bonda</c:v>
                </c:pt>
                <c:pt idx="6">
                  <c:v>Plain vada pav</c:v>
                </c:pt>
              </c:strCache>
            </c:strRef>
          </c:cat>
          <c:val>
            <c:numRef>
              <c:f>'Average Price'!$B$6:$H$6</c:f>
              <c:numCache>
                <c:formatCode>General</c:formatCode>
                <c:ptCount val="7"/>
                <c:pt idx="0">
                  <c:v>30</c:v>
                </c:pt>
                <c:pt idx="1">
                  <c:v>30</c:v>
                </c:pt>
                <c:pt idx="2">
                  <c:v>30</c:v>
                </c:pt>
                <c:pt idx="3">
                  <c:v>30</c:v>
                </c:pt>
                <c:pt idx="4">
                  <c:v>25</c:v>
                </c:pt>
                <c:pt idx="5">
                  <c:v>15</c:v>
                </c:pt>
                <c:pt idx="6">
                  <c:v>30</c:v>
                </c:pt>
              </c:numCache>
            </c:numRef>
          </c:val>
          <c:extLst>
            <c:ext xmlns:c16="http://schemas.microsoft.com/office/drawing/2014/chart" uri="{C3380CC4-5D6E-409C-BE32-E72D297353CC}">
              <c16:uniqueId val="{00000003-9F18-47CB-9210-F1151110AFB2}"/>
            </c:ext>
          </c:extLst>
        </c:ser>
        <c:ser>
          <c:idx val="4"/>
          <c:order val="4"/>
          <c:tx>
            <c:strRef>
              <c:f>'Average Price'!$A$7</c:f>
              <c:strCache>
                <c:ptCount val="1"/>
                <c:pt idx="0">
                  <c:v>Competitor-5</c:v>
                </c:pt>
              </c:strCache>
            </c:strRef>
          </c:tx>
          <c:spPr>
            <a:solidFill>
              <a:schemeClr val="accent5"/>
            </a:solidFill>
            <a:ln>
              <a:noFill/>
            </a:ln>
            <a:effectLst/>
          </c:spPr>
          <c:invertIfNegative val="0"/>
          <c:cat>
            <c:strRef>
              <c:f>'Average Price'!$B$2:$H$2</c:f>
              <c:strCache>
                <c:ptCount val="7"/>
                <c:pt idx="0">
                  <c:v>Cheese vada pav</c:v>
                </c:pt>
                <c:pt idx="1">
                  <c:v>Onion vada pav</c:v>
                </c:pt>
                <c:pt idx="2">
                  <c:v>Egg vada pav</c:v>
                </c:pt>
                <c:pt idx="3">
                  <c:v>Panner vada pav</c:v>
                </c:pt>
                <c:pt idx="4">
                  <c:v>Onion pakodi</c:v>
                </c:pt>
                <c:pt idx="5">
                  <c:v>Egg bonda</c:v>
                </c:pt>
                <c:pt idx="6">
                  <c:v>Plain vada pav</c:v>
                </c:pt>
              </c:strCache>
            </c:strRef>
          </c:cat>
          <c:val>
            <c:numRef>
              <c:f>'Average Price'!$B$7:$H$7</c:f>
              <c:numCache>
                <c:formatCode>General</c:formatCode>
                <c:ptCount val="7"/>
                <c:pt idx="0">
                  <c:v>30</c:v>
                </c:pt>
                <c:pt idx="1">
                  <c:v>25</c:v>
                </c:pt>
                <c:pt idx="2">
                  <c:v>35</c:v>
                </c:pt>
                <c:pt idx="3">
                  <c:v>35</c:v>
                </c:pt>
                <c:pt idx="4">
                  <c:v>20</c:v>
                </c:pt>
                <c:pt idx="5">
                  <c:v>15</c:v>
                </c:pt>
                <c:pt idx="6">
                  <c:v>25</c:v>
                </c:pt>
              </c:numCache>
            </c:numRef>
          </c:val>
          <c:extLst>
            <c:ext xmlns:c16="http://schemas.microsoft.com/office/drawing/2014/chart" uri="{C3380CC4-5D6E-409C-BE32-E72D297353CC}">
              <c16:uniqueId val="{00000004-9F18-47CB-9210-F1151110AFB2}"/>
            </c:ext>
          </c:extLst>
        </c:ser>
        <c:ser>
          <c:idx val="5"/>
          <c:order val="5"/>
          <c:tx>
            <c:strRef>
              <c:f>'Average Price'!$A$8</c:f>
              <c:strCache>
                <c:ptCount val="1"/>
                <c:pt idx="0">
                  <c:v>Competitor-6</c:v>
                </c:pt>
              </c:strCache>
            </c:strRef>
          </c:tx>
          <c:spPr>
            <a:solidFill>
              <a:schemeClr val="accent6"/>
            </a:solidFill>
            <a:ln>
              <a:noFill/>
            </a:ln>
            <a:effectLst/>
          </c:spPr>
          <c:invertIfNegative val="0"/>
          <c:cat>
            <c:strRef>
              <c:f>'Average Price'!$B$2:$H$2</c:f>
              <c:strCache>
                <c:ptCount val="7"/>
                <c:pt idx="0">
                  <c:v>Cheese vada pav</c:v>
                </c:pt>
                <c:pt idx="1">
                  <c:v>Onion vada pav</c:v>
                </c:pt>
                <c:pt idx="2">
                  <c:v>Egg vada pav</c:v>
                </c:pt>
                <c:pt idx="3">
                  <c:v>Panner vada pav</c:v>
                </c:pt>
                <c:pt idx="4">
                  <c:v>Onion pakodi</c:v>
                </c:pt>
                <c:pt idx="5">
                  <c:v>Egg bonda</c:v>
                </c:pt>
                <c:pt idx="6">
                  <c:v>Plain vada pav</c:v>
                </c:pt>
              </c:strCache>
            </c:strRef>
          </c:cat>
          <c:val>
            <c:numRef>
              <c:f>'Average Price'!$B$8:$H$8</c:f>
              <c:numCache>
                <c:formatCode>General</c:formatCode>
                <c:ptCount val="7"/>
                <c:pt idx="0">
                  <c:v>30</c:v>
                </c:pt>
                <c:pt idx="1">
                  <c:v>25</c:v>
                </c:pt>
                <c:pt idx="2">
                  <c:v>30</c:v>
                </c:pt>
                <c:pt idx="3">
                  <c:v>30</c:v>
                </c:pt>
                <c:pt idx="4">
                  <c:v>20</c:v>
                </c:pt>
                <c:pt idx="5">
                  <c:v>20</c:v>
                </c:pt>
                <c:pt idx="6">
                  <c:v>25</c:v>
                </c:pt>
              </c:numCache>
            </c:numRef>
          </c:val>
          <c:extLst>
            <c:ext xmlns:c16="http://schemas.microsoft.com/office/drawing/2014/chart" uri="{C3380CC4-5D6E-409C-BE32-E72D297353CC}">
              <c16:uniqueId val="{00000005-9F18-47CB-9210-F1151110AFB2}"/>
            </c:ext>
          </c:extLst>
        </c:ser>
        <c:dLbls>
          <c:showLegendKey val="0"/>
          <c:showVal val="0"/>
          <c:showCatName val="0"/>
          <c:showSerName val="0"/>
          <c:showPercent val="0"/>
          <c:showBubbleSize val="0"/>
        </c:dLbls>
        <c:gapWidth val="125"/>
        <c:overlap val="57"/>
        <c:axId val="586899840"/>
        <c:axId val="586893936"/>
      </c:barChart>
      <c:catAx>
        <c:axId val="5868998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Type of Wada</a:t>
                </a:r>
                <a:r>
                  <a:rPr lang="en-IN" baseline="0"/>
                  <a:t> Pav</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6893936"/>
        <c:crosses val="autoZero"/>
        <c:auto val="1"/>
        <c:lblAlgn val="ctr"/>
        <c:lblOffset val="100"/>
        <c:noMultiLvlLbl val="0"/>
      </c:catAx>
      <c:valAx>
        <c:axId val="5868939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Price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6899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IN"/>
              <a:t>Average price</a:t>
            </a:r>
            <a:r>
              <a:rPr lang="en-IN" baseline="0"/>
              <a:t> of vada pav</a:t>
            </a:r>
            <a:endParaRPr lang="en-IN"/>
          </a:p>
        </c:rich>
      </c:tx>
      <c:layout>
        <c:manualLayout>
          <c:xMode val="edge"/>
          <c:yMode val="edge"/>
          <c:x val="0.18634382164680005"/>
          <c:y val="5.0925925925925923E-2"/>
        </c:manualLayout>
      </c:layout>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'Average Price'!$B$2:$H$2</c:f>
              <c:strCache>
                <c:ptCount val="7"/>
                <c:pt idx="0">
                  <c:v>Cheese vada pav</c:v>
                </c:pt>
                <c:pt idx="1">
                  <c:v>Onion vada pav</c:v>
                </c:pt>
                <c:pt idx="2">
                  <c:v>Egg vada pav</c:v>
                </c:pt>
                <c:pt idx="3">
                  <c:v>Panner vada pav</c:v>
                </c:pt>
                <c:pt idx="4">
                  <c:v>Onion pakodi</c:v>
                </c:pt>
                <c:pt idx="5">
                  <c:v>Egg bonda</c:v>
                </c:pt>
                <c:pt idx="6">
                  <c:v>Plain vada pav</c:v>
                </c:pt>
              </c:strCache>
            </c:strRef>
          </c:cat>
          <c:val>
            <c:numRef>
              <c:f>'Average Price'!$B$11:$H$11</c:f>
              <c:numCache>
                <c:formatCode>0.00</c:formatCode>
                <c:ptCount val="7"/>
                <c:pt idx="0" formatCode="General">
                  <c:v>32.5</c:v>
                </c:pt>
                <c:pt idx="1">
                  <c:v>29.166666666666668</c:v>
                </c:pt>
                <c:pt idx="2" formatCode="General">
                  <c:v>32.5</c:v>
                </c:pt>
                <c:pt idx="3">
                  <c:v>31.666666666666668</c:v>
                </c:pt>
                <c:pt idx="4">
                  <c:v>21.666666666666668</c:v>
                </c:pt>
                <c:pt idx="5">
                  <c:v>18.333333333333332</c:v>
                </c:pt>
                <c:pt idx="6">
                  <c:v>26.666666666666668</c:v>
                </c:pt>
              </c:numCache>
            </c:numRef>
          </c:val>
          <c:extLst>
            <c:ext xmlns:c16="http://schemas.microsoft.com/office/drawing/2014/chart" uri="{C3380CC4-5D6E-409C-BE32-E72D297353CC}">
              <c16:uniqueId val="{00000000-5B3B-4E2E-825D-EF1B5791AC52}"/>
            </c:ext>
          </c:extLst>
        </c:ser>
        <c:dLbls>
          <c:dLblPos val="inEnd"/>
          <c:showLegendKey val="0"/>
          <c:showVal val="1"/>
          <c:showCatName val="0"/>
          <c:showSerName val="0"/>
          <c:showPercent val="0"/>
          <c:showBubbleSize val="0"/>
        </c:dLbls>
        <c:gapWidth val="41"/>
        <c:axId val="586904104"/>
        <c:axId val="586905088"/>
      </c:barChart>
      <c:catAx>
        <c:axId val="586904104"/>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IN"/>
                  <a:t>Type of wada pav</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586905088"/>
        <c:crosses val="autoZero"/>
        <c:auto val="1"/>
        <c:lblAlgn val="ctr"/>
        <c:lblOffset val="100"/>
        <c:noMultiLvlLbl val="0"/>
      </c:catAx>
      <c:valAx>
        <c:axId val="586905088"/>
        <c:scaling>
          <c:orientation val="minMax"/>
        </c:scaling>
        <c:delete val="1"/>
        <c:axPos val="l"/>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IN"/>
                  <a:t>Price</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5869041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48E9B-CFFD-5927-0281-66299136EA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48C7E1-A4A2-9662-9DBE-AB3A86F2BC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CFBAD4D-8A00-BF50-3B04-CA5EE2FC536A}"/>
              </a:ext>
            </a:extLst>
          </p:cNvPr>
          <p:cNvSpPr>
            <a:spLocks noGrp="1"/>
          </p:cNvSpPr>
          <p:nvPr>
            <p:ph type="dt" sz="half" idx="10"/>
          </p:nvPr>
        </p:nvSpPr>
        <p:spPr/>
        <p:txBody>
          <a:bodyPr/>
          <a:lstStyle/>
          <a:p>
            <a:fld id="{FA8A2A96-E4E0-4F46-B069-A68C8CE4B4E3}" type="datetimeFigureOut">
              <a:rPr lang="en-IN" smtClean="0"/>
              <a:t>30-11-2022</a:t>
            </a:fld>
            <a:endParaRPr lang="en-IN"/>
          </a:p>
        </p:txBody>
      </p:sp>
      <p:sp>
        <p:nvSpPr>
          <p:cNvPr id="5" name="Footer Placeholder 4">
            <a:extLst>
              <a:ext uri="{FF2B5EF4-FFF2-40B4-BE49-F238E27FC236}">
                <a16:creationId xmlns:a16="http://schemas.microsoft.com/office/drawing/2014/main" id="{E25354AC-6809-85EE-AB59-B91F8A8C9C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8CF09A-8CAA-55FC-E908-294B257EB445}"/>
              </a:ext>
            </a:extLst>
          </p:cNvPr>
          <p:cNvSpPr>
            <a:spLocks noGrp="1"/>
          </p:cNvSpPr>
          <p:nvPr>
            <p:ph type="sldNum" sz="quarter" idx="12"/>
          </p:nvPr>
        </p:nvSpPr>
        <p:spPr/>
        <p:txBody>
          <a:bodyPr/>
          <a:lstStyle/>
          <a:p>
            <a:fld id="{63B941C2-A993-4619-AD19-E4ECE670627A}" type="slidenum">
              <a:rPr lang="en-IN" smtClean="0"/>
              <a:t>‹#›</a:t>
            </a:fld>
            <a:endParaRPr lang="en-IN"/>
          </a:p>
        </p:txBody>
      </p:sp>
    </p:spTree>
    <p:extLst>
      <p:ext uri="{BB962C8B-B14F-4D97-AF65-F5344CB8AC3E}">
        <p14:creationId xmlns:p14="http://schemas.microsoft.com/office/powerpoint/2010/main" val="661158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00EA9-12FF-20C8-4382-AF878C653D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2732C9-A48B-9337-9E04-E93CE43369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8B22E0-38EA-9F95-76BF-6FA83BAB29A6}"/>
              </a:ext>
            </a:extLst>
          </p:cNvPr>
          <p:cNvSpPr>
            <a:spLocks noGrp="1"/>
          </p:cNvSpPr>
          <p:nvPr>
            <p:ph type="dt" sz="half" idx="10"/>
          </p:nvPr>
        </p:nvSpPr>
        <p:spPr/>
        <p:txBody>
          <a:bodyPr/>
          <a:lstStyle/>
          <a:p>
            <a:fld id="{FA8A2A96-E4E0-4F46-B069-A68C8CE4B4E3}" type="datetimeFigureOut">
              <a:rPr lang="en-IN" smtClean="0"/>
              <a:t>30-11-2022</a:t>
            </a:fld>
            <a:endParaRPr lang="en-IN"/>
          </a:p>
        </p:txBody>
      </p:sp>
      <p:sp>
        <p:nvSpPr>
          <p:cNvPr id="5" name="Footer Placeholder 4">
            <a:extLst>
              <a:ext uri="{FF2B5EF4-FFF2-40B4-BE49-F238E27FC236}">
                <a16:creationId xmlns:a16="http://schemas.microsoft.com/office/drawing/2014/main" id="{8128389E-7781-542B-3135-4A9B171EED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C1341A-A27D-0BEA-80E7-0866831692F4}"/>
              </a:ext>
            </a:extLst>
          </p:cNvPr>
          <p:cNvSpPr>
            <a:spLocks noGrp="1"/>
          </p:cNvSpPr>
          <p:nvPr>
            <p:ph type="sldNum" sz="quarter" idx="12"/>
          </p:nvPr>
        </p:nvSpPr>
        <p:spPr/>
        <p:txBody>
          <a:bodyPr/>
          <a:lstStyle/>
          <a:p>
            <a:fld id="{63B941C2-A993-4619-AD19-E4ECE670627A}" type="slidenum">
              <a:rPr lang="en-IN" smtClean="0"/>
              <a:t>‹#›</a:t>
            </a:fld>
            <a:endParaRPr lang="en-IN"/>
          </a:p>
        </p:txBody>
      </p:sp>
    </p:spTree>
    <p:extLst>
      <p:ext uri="{BB962C8B-B14F-4D97-AF65-F5344CB8AC3E}">
        <p14:creationId xmlns:p14="http://schemas.microsoft.com/office/powerpoint/2010/main" val="342457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631ED5-BDC3-5E55-0998-6A3C884C4C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B936A8-CE0D-7F0A-D9D3-C48241B39E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532A7A-9B12-97EB-5407-DEB8AB3770AE}"/>
              </a:ext>
            </a:extLst>
          </p:cNvPr>
          <p:cNvSpPr>
            <a:spLocks noGrp="1"/>
          </p:cNvSpPr>
          <p:nvPr>
            <p:ph type="dt" sz="half" idx="10"/>
          </p:nvPr>
        </p:nvSpPr>
        <p:spPr/>
        <p:txBody>
          <a:bodyPr/>
          <a:lstStyle/>
          <a:p>
            <a:fld id="{FA8A2A96-E4E0-4F46-B069-A68C8CE4B4E3}" type="datetimeFigureOut">
              <a:rPr lang="en-IN" smtClean="0"/>
              <a:t>30-11-2022</a:t>
            </a:fld>
            <a:endParaRPr lang="en-IN"/>
          </a:p>
        </p:txBody>
      </p:sp>
      <p:sp>
        <p:nvSpPr>
          <p:cNvPr id="5" name="Footer Placeholder 4">
            <a:extLst>
              <a:ext uri="{FF2B5EF4-FFF2-40B4-BE49-F238E27FC236}">
                <a16:creationId xmlns:a16="http://schemas.microsoft.com/office/drawing/2014/main" id="{52546FC7-1416-0FA0-3A3A-F858C0F64A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3183F0-CCEA-7FB6-E872-E0724F375622}"/>
              </a:ext>
            </a:extLst>
          </p:cNvPr>
          <p:cNvSpPr>
            <a:spLocks noGrp="1"/>
          </p:cNvSpPr>
          <p:nvPr>
            <p:ph type="sldNum" sz="quarter" idx="12"/>
          </p:nvPr>
        </p:nvSpPr>
        <p:spPr/>
        <p:txBody>
          <a:bodyPr/>
          <a:lstStyle/>
          <a:p>
            <a:fld id="{63B941C2-A993-4619-AD19-E4ECE670627A}" type="slidenum">
              <a:rPr lang="en-IN" smtClean="0"/>
              <a:t>‹#›</a:t>
            </a:fld>
            <a:endParaRPr lang="en-IN"/>
          </a:p>
        </p:txBody>
      </p:sp>
    </p:spTree>
    <p:extLst>
      <p:ext uri="{BB962C8B-B14F-4D97-AF65-F5344CB8AC3E}">
        <p14:creationId xmlns:p14="http://schemas.microsoft.com/office/powerpoint/2010/main" val="3533765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6704-2EBB-F387-4572-D56EEF75E7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57EF1D-2A6C-FB63-DCE5-FB5984A16B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0BE62F-00FB-0B46-E496-F8C5605C66C9}"/>
              </a:ext>
            </a:extLst>
          </p:cNvPr>
          <p:cNvSpPr>
            <a:spLocks noGrp="1"/>
          </p:cNvSpPr>
          <p:nvPr>
            <p:ph type="dt" sz="half" idx="10"/>
          </p:nvPr>
        </p:nvSpPr>
        <p:spPr/>
        <p:txBody>
          <a:bodyPr/>
          <a:lstStyle/>
          <a:p>
            <a:fld id="{FA8A2A96-E4E0-4F46-B069-A68C8CE4B4E3}" type="datetimeFigureOut">
              <a:rPr lang="en-IN" smtClean="0"/>
              <a:t>30-11-2022</a:t>
            </a:fld>
            <a:endParaRPr lang="en-IN"/>
          </a:p>
        </p:txBody>
      </p:sp>
      <p:sp>
        <p:nvSpPr>
          <p:cNvPr id="5" name="Footer Placeholder 4">
            <a:extLst>
              <a:ext uri="{FF2B5EF4-FFF2-40B4-BE49-F238E27FC236}">
                <a16:creationId xmlns:a16="http://schemas.microsoft.com/office/drawing/2014/main" id="{2F97527A-8EBA-346C-9F86-EC0EE27825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F129BB-B665-6E94-B21D-5275736EDA21}"/>
              </a:ext>
            </a:extLst>
          </p:cNvPr>
          <p:cNvSpPr>
            <a:spLocks noGrp="1"/>
          </p:cNvSpPr>
          <p:nvPr>
            <p:ph type="sldNum" sz="quarter" idx="12"/>
          </p:nvPr>
        </p:nvSpPr>
        <p:spPr/>
        <p:txBody>
          <a:bodyPr/>
          <a:lstStyle/>
          <a:p>
            <a:fld id="{63B941C2-A993-4619-AD19-E4ECE670627A}" type="slidenum">
              <a:rPr lang="en-IN" smtClean="0"/>
              <a:t>‹#›</a:t>
            </a:fld>
            <a:endParaRPr lang="en-IN"/>
          </a:p>
        </p:txBody>
      </p:sp>
    </p:spTree>
    <p:extLst>
      <p:ext uri="{BB962C8B-B14F-4D97-AF65-F5344CB8AC3E}">
        <p14:creationId xmlns:p14="http://schemas.microsoft.com/office/powerpoint/2010/main" val="3936212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A4C3D-2AE9-84A4-DEF0-CE4ED732C9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E2E945-992B-6F33-6A8F-A3C517B176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FB0859-3567-9BD7-532C-037A856DF6A0}"/>
              </a:ext>
            </a:extLst>
          </p:cNvPr>
          <p:cNvSpPr>
            <a:spLocks noGrp="1"/>
          </p:cNvSpPr>
          <p:nvPr>
            <p:ph type="dt" sz="half" idx="10"/>
          </p:nvPr>
        </p:nvSpPr>
        <p:spPr/>
        <p:txBody>
          <a:bodyPr/>
          <a:lstStyle/>
          <a:p>
            <a:fld id="{FA8A2A96-E4E0-4F46-B069-A68C8CE4B4E3}" type="datetimeFigureOut">
              <a:rPr lang="en-IN" smtClean="0"/>
              <a:t>30-11-2022</a:t>
            </a:fld>
            <a:endParaRPr lang="en-IN"/>
          </a:p>
        </p:txBody>
      </p:sp>
      <p:sp>
        <p:nvSpPr>
          <p:cNvPr id="5" name="Footer Placeholder 4">
            <a:extLst>
              <a:ext uri="{FF2B5EF4-FFF2-40B4-BE49-F238E27FC236}">
                <a16:creationId xmlns:a16="http://schemas.microsoft.com/office/drawing/2014/main" id="{7F3A6442-64BC-B3FD-8C1A-6A9A57DE47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7A0DD0-7132-5A1C-9DD6-3E56D46EF331}"/>
              </a:ext>
            </a:extLst>
          </p:cNvPr>
          <p:cNvSpPr>
            <a:spLocks noGrp="1"/>
          </p:cNvSpPr>
          <p:nvPr>
            <p:ph type="sldNum" sz="quarter" idx="12"/>
          </p:nvPr>
        </p:nvSpPr>
        <p:spPr/>
        <p:txBody>
          <a:bodyPr/>
          <a:lstStyle/>
          <a:p>
            <a:fld id="{63B941C2-A993-4619-AD19-E4ECE670627A}" type="slidenum">
              <a:rPr lang="en-IN" smtClean="0"/>
              <a:t>‹#›</a:t>
            </a:fld>
            <a:endParaRPr lang="en-IN"/>
          </a:p>
        </p:txBody>
      </p:sp>
    </p:spTree>
    <p:extLst>
      <p:ext uri="{BB962C8B-B14F-4D97-AF65-F5344CB8AC3E}">
        <p14:creationId xmlns:p14="http://schemas.microsoft.com/office/powerpoint/2010/main" val="2286874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CA581-60E9-BFA6-BAB7-5A83C5ABD8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8611C6-E125-A298-3ACB-C60878340C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92DE1A-0DB3-38D0-88B4-DB9C26033D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9C721EE-C0F1-84A4-D448-B79A98D0EFE9}"/>
              </a:ext>
            </a:extLst>
          </p:cNvPr>
          <p:cNvSpPr>
            <a:spLocks noGrp="1"/>
          </p:cNvSpPr>
          <p:nvPr>
            <p:ph type="dt" sz="half" idx="10"/>
          </p:nvPr>
        </p:nvSpPr>
        <p:spPr/>
        <p:txBody>
          <a:bodyPr/>
          <a:lstStyle/>
          <a:p>
            <a:fld id="{FA8A2A96-E4E0-4F46-B069-A68C8CE4B4E3}" type="datetimeFigureOut">
              <a:rPr lang="en-IN" smtClean="0"/>
              <a:t>30-11-2022</a:t>
            </a:fld>
            <a:endParaRPr lang="en-IN"/>
          </a:p>
        </p:txBody>
      </p:sp>
      <p:sp>
        <p:nvSpPr>
          <p:cNvPr id="6" name="Footer Placeholder 5">
            <a:extLst>
              <a:ext uri="{FF2B5EF4-FFF2-40B4-BE49-F238E27FC236}">
                <a16:creationId xmlns:a16="http://schemas.microsoft.com/office/drawing/2014/main" id="{0487E856-F5CD-4995-DAE4-EDCF58BABF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C0266A-4277-8F7A-3E1C-B19489DE1867}"/>
              </a:ext>
            </a:extLst>
          </p:cNvPr>
          <p:cNvSpPr>
            <a:spLocks noGrp="1"/>
          </p:cNvSpPr>
          <p:nvPr>
            <p:ph type="sldNum" sz="quarter" idx="12"/>
          </p:nvPr>
        </p:nvSpPr>
        <p:spPr/>
        <p:txBody>
          <a:bodyPr/>
          <a:lstStyle/>
          <a:p>
            <a:fld id="{63B941C2-A993-4619-AD19-E4ECE670627A}" type="slidenum">
              <a:rPr lang="en-IN" smtClean="0"/>
              <a:t>‹#›</a:t>
            </a:fld>
            <a:endParaRPr lang="en-IN"/>
          </a:p>
        </p:txBody>
      </p:sp>
    </p:spTree>
    <p:extLst>
      <p:ext uri="{BB962C8B-B14F-4D97-AF65-F5344CB8AC3E}">
        <p14:creationId xmlns:p14="http://schemas.microsoft.com/office/powerpoint/2010/main" val="916490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B5B75-0868-F5F9-EF77-F8213986493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BDA395-FA78-E5AB-99D4-00E050EF39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03910B-AD16-AE96-480A-2CA0226140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8EFB5D-C65B-7EF7-32E2-80904C3001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D0BDEB-0ACD-4605-2EE2-B9007F904C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44C437-D59B-9A45-A9F2-D5985986ABB4}"/>
              </a:ext>
            </a:extLst>
          </p:cNvPr>
          <p:cNvSpPr>
            <a:spLocks noGrp="1"/>
          </p:cNvSpPr>
          <p:nvPr>
            <p:ph type="dt" sz="half" idx="10"/>
          </p:nvPr>
        </p:nvSpPr>
        <p:spPr/>
        <p:txBody>
          <a:bodyPr/>
          <a:lstStyle/>
          <a:p>
            <a:fld id="{FA8A2A96-E4E0-4F46-B069-A68C8CE4B4E3}" type="datetimeFigureOut">
              <a:rPr lang="en-IN" smtClean="0"/>
              <a:t>30-11-2022</a:t>
            </a:fld>
            <a:endParaRPr lang="en-IN"/>
          </a:p>
        </p:txBody>
      </p:sp>
      <p:sp>
        <p:nvSpPr>
          <p:cNvPr id="8" name="Footer Placeholder 7">
            <a:extLst>
              <a:ext uri="{FF2B5EF4-FFF2-40B4-BE49-F238E27FC236}">
                <a16:creationId xmlns:a16="http://schemas.microsoft.com/office/drawing/2014/main" id="{CCD204A4-18C8-1B33-5607-9E39013DEC8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CD0A67C-C6A1-B1D2-AFF4-8562003A44DC}"/>
              </a:ext>
            </a:extLst>
          </p:cNvPr>
          <p:cNvSpPr>
            <a:spLocks noGrp="1"/>
          </p:cNvSpPr>
          <p:nvPr>
            <p:ph type="sldNum" sz="quarter" idx="12"/>
          </p:nvPr>
        </p:nvSpPr>
        <p:spPr/>
        <p:txBody>
          <a:bodyPr/>
          <a:lstStyle/>
          <a:p>
            <a:fld id="{63B941C2-A993-4619-AD19-E4ECE670627A}" type="slidenum">
              <a:rPr lang="en-IN" smtClean="0"/>
              <a:t>‹#›</a:t>
            </a:fld>
            <a:endParaRPr lang="en-IN"/>
          </a:p>
        </p:txBody>
      </p:sp>
    </p:spTree>
    <p:extLst>
      <p:ext uri="{BB962C8B-B14F-4D97-AF65-F5344CB8AC3E}">
        <p14:creationId xmlns:p14="http://schemas.microsoft.com/office/powerpoint/2010/main" val="2499847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15F7B-A827-34DA-91FB-78D32A168A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624DF66-AE19-0B6D-106F-E0578CD65C4F}"/>
              </a:ext>
            </a:extLst>
          </p:cNvPr>
          <p:cNvSpPr>
            <a:spLocks noGrp="1"/>
          </p:cNvSpPr>
          <p:nvPr>
            <p:ph type="dt" sz="half" idx="10"/>
          </p:nvPr>
        </p:nvSpPr>
        <p:spPr/>
        <p:txBody>
          <a:bodyPr/>
          <a:lstStyle/>
          <a:p>
            <a:fld id="{FA8A2A96-E4E0-4F46-B069-A68C8CE4B4E3}" type="datetimeFigureOut">
              <a:rPr lang="en-IN" smtClean="0"/>
              <a:t>30-11-2022</a:t>
            </a:fld>
            <a:endParaRPr lang="en-IN"/>
          </a:p>
        </p:txBody>
      </p:sp>
      <p:sp>
        <p:nvSpPr>
          <p:cNvPr id="4" name="Footer Placeholder 3">
            <a:extLst>
              <a:ext uri="{FF2B5EF4-FFF2-40B4-BE49-F238E27FC236}">
                <a16:creationId xmlns:a16="http://schemas.microsoft.com/office/drawing/2014/main" id="{0471D80A-1F0D-70D6-39D1-C9203B3BCFB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4794A2C-5F47-A97F-4FB2-1D645E35AE0A}"/>
              </a:ext>
            </a:extLst>
          </p:cNvPr>
          <p:cNvSpPr>
            <a:spLocks noGrp="1"/>
          </p:cNvSpPr>
          <p:nvPr>
            <p:ph type="sldNum" sz="quarter" idx="12"/>
          </p:nvPr>
        </p:nvSpPr>
        <p:spPr/>
        <p:txBody>
          <a:bodyPr/>
          <a:lstStyle/>
          <a:p>
            <a:fld id="{63B941C2-A993-4619-AD19-E4ECE670627A}" type="slidenum">
              <a:rPr lang="en-IN" smtClean="0"/>
              <a:t>‹#›</a:t>
            </a:fld>
            <a:endParaRPr lang="en-IN"/>
          </a:p>
        </p:txBody>
      </p:sp>
    </p:spTree>
    <p:extLst>
      <p:ext uri="{BB962C8B-B14F-4D97-AF65-F5344CB8AC3E}">
        <p14:creationId xmlns:p14="http://schemas.microsoft.com/office/powerpoint/2010/main" val="2370302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E18445-042C-9B05-E805-9BA6B07951DD}"/>
              </a:ext>
            </a:extLst>
          </p:cNvPr>
          <p:cNvSpPr>
            <a:spLocks noGrp="1"/>
          </p:cNvSpPr>
          <p:nvPr>
            <p:ph type="dt" sz="half" idx="10"/>
          </p:nvPr>
        </p:nvSpPr>
        <p:spPr/>
        <p:txBody>
          <a:bodyPr/>
          <a:lstStyle/>
          <a:p>
            <a:fld id="{FA8A2A96-E4E0-4F46-B069-A68C8CE4B4E3}" type="datetimeFigureOut">
              <a:rPr lang="en-IN" smtClean="0"/>
              <a:t>30-11-2022</a:t>
            </a:fld>
            <a:endParaRPr lang="en-IN"/>
          </a:p>
        </p:txBody>
      </p:sp>
      <p:sp>
        <p:nvSpPr>
          <p:cNvPr id="3" name="Footer Placeholder 2">
            <a:extLst>
              <a:ext uri="{FF2B5EF4-FFF2-40B4-BE49-F238E27FC236}">
                <a16:creationId xmlns:a16="http://schemas.microsoft.com/office/drawing/2014/main" id="{712255FE-2E02-8C4B-12F3-CC141AA75C5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D3A559-CC96-3CDA-0246-B8035D32B1D9}"/>
              </a:ext>
            </a:extLst>
          </p:cNvPr>
          <p:cNvSpPr>
            <a:spLocks noGrp="1"/>
          </p:cNvSpPr>
          <p:nvPr>
            <p:ph type="sldNum" sz="quarter" idx="12"/>
          </p:nvPr>
        </p:nvSpPr>
        <p:spPr/>
        <p:txBody>
          <a:bodyPr/>
          <a:lstStyle/>
          <a:p>
            <a:fld id="{63B941C2-A993-4619-AD19-E4ECE670627A}" type="slidenum">
              <a:rPr lang="en-IN" smtClean="0"/>
              <a:t>‹#›</a:t>
            </a:fld>
            <a:endParaRPr lang="en-IN"/>
          </a:p>
        </p:txBody>
      </p:sp>
    </p:spTree>
    <p:extLst>
      <p:ext uri="{BB962C8B-B14F-4D97-AF65-F5344CB8AC3E}">
        <p14:creationId xmlns:p14="http://schemas.microsoft.com/office/powerpoint/2010/main" val="4127489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8EEBC-5A53-0208-AC61-A72B8ED29B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952B60D-D26C-602B-7F7B-F602258593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6F47375-9E8D-E8DA-B309-F35EE24D6B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F89808-CC53-6726-1799-BC366B3EA7A8}"/>
              </a:ext>
            </a:extLst>
          </p:cNvPr>
          <p:cNvSpPr>
            <a:spLocks noGrp="1"/>
          </p:cNvSpPr>
          <p:nvPr>
            <p:ph type="dt" sz="half" idx="10"/>
          </p:nvPr>
        </p:nvSpPr>
        <p:spPr/>
        <p:txBody>
          <a:bodyPr/>
          <a:lstStyle/>
          <a:p>
            <a:fld id="{FA8A2A96-E4E0-4F46-B069-A68C8CE4B4E3}" type="datetimeFigureOut">
              <a:rPr lang="en-IN" smtClean="0"/>
              <a:t>30-11-2022</a:t>
            </a:fld>
            <a:endParaRPr lang="en-IN"/>
          </a:p>
        </p:txBody>
      </p:sp>
      <p:sp>
        <p:nvSpPr>
          <p:cNvPr id="6" name="Footer Placeholder 5">
            <a:extLst>
              <a:ext uri="{FF2B5EF4-FFF2-40B4-BE49-F238E27FC236}">
                <a16:creationId xmlns:a16="http://schemas.microsoft.com/office/drawing/2014/main" id="{87A338D4-82E6-09BA-4E50-EBA8FAFE87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5F2663-B19F-1B5D-4ED6-CBA8CB77D26C}"/>
              </a:ext>
            </a:extLst>
          </p:cNvPr>
          <p:cNvSpPr>
            <a:spLocks noGrp="1"/>
          </p:cNvSpPr>
          <p:nvPr>
            <p:ph type="sldNum" sz="quarter" idx="12"/>
          </p:nvPr>
        </p:nvSpPr>
        <p:spPr/>
        <p:txBody>
          <a:bodyPr/>
          <a:lstStyle/>
          <a:p>
            <a:fld id="{63B941C2-A993-4619-AD19-E4ECE670627A}" type="slidenum">
              <a:rPr lang="en-IN" smtClean="0"/>
              <a:t>‹#›</a:t>
            </a:fld>
            <a:endParaRPr lang="en-IN"/>
          </a:p>
        </p:txBody>
      </p:sp>
    </p:spTree>
    <p:extLst>
      <p:ext uri="{BB962C8B-B14F-4D97-AF65-F5344CB8AC3E}">
        <p14:creationId xmlns:p14="http://schemas.microsoft.com/office/powerpoint/2010/main" val="2025033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FDA9A-2528-7327-6D74-0EC988095F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906188-4CA8-DBE5-49BB-F6D2FA055B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81EE08-8774-C014-968E-8E47267969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3EC4C7-326C-C2DB-E28E-7A9D3234DDFA}"/>
              </a:ext>
            </a:extLst>
          </p:cNvPr>
          <p:cNvSpPr>
            <a:spLocks noGrp="1"/>
          </p:cNvSpPr>
          <p:nvPr>
            <p:ph type="dt" sz="half" idx="10"/>
          </p:nvPr>
        </p:nvSpPr>
        <p:spPr/>
        <p:txBody>
          <a:bodyPr/>
          <a:lstStyle/>
          <a:p>
            <a:fld id="{FA8A2A96-E4E0-4F46-B069-A68C8CE4B4E3}" type="datetimeFigureOut">
              <a:rPr lang="en-IN" smtClean="0"/>
              <a:t>30-11-2022</a:t>
            </a:fld>
            <a:endParaRPr lang="en-IN"/>
          </a:p>
        </p:txBody>
      </p:sp>
      <p:sp>
        <p:nvSpPr>
          <p:cNvPr id="6" name="Footer Placeholder 5">
            <a:extLst>
              <a:ext uri="{FF2B5EF4-FFF2-40B4-BE49-F238E27FC236}">
                <a16:creationId xmlns:a16="http://schemas.microsoft.com/office/drawing/2014/main" id="{117EA004-78AE-C17E-CD71-7604CFF35F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75B985-3487-3757-F783-7EE9FA637AF3}"/>
              </a:ext>
            </a:extLst>
          </p:cNvPr>
          <p:cNvSpPr>
            <a:spLocks noGrp="1"/>
          </p:cNvSpPr>
          <p:nvPr>
            <p:ph type="sldNum" sz="quarter" idx="12"/>
          </p:nvPr>
        </p:nvSpPr>
        <p:spPr/>
        <p:txBody>
          <a:bodyPr/>
          <a:lstStyle/>
          <a:p>
            <a:fld id="{63B941C2-A993-4619-AD19-E4ECE670627A}" type="slidenum">
              <a:rPr lang="en-IN" smtClean="0"/>
              <a:t>‹#›</a:t>
            </a:fld>
            <a:endParaRPr lang="en-IN"/>
          </a:p>
        </p:txBody>
      </p:sp>
    </p:spTree>
    <p:extLst>
      <p:ext uri="{BB962C8B-B14F-4D97-AF65-F5344CB8AC3E}">
        <p14:creationId xmlns:p14="http://schemas.microsoft.com/office/powerpoint/2010/main" val="1137231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6E528B-BCEA-AB9D-8872-D9FE6A96E5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41B41F-DD59-C3E8-080A-57B16BF5EF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85367-03BB-7535-0C85-0A1468BF2D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8A2A96-E4E0-4F46-B069-A68C8CE4B4E3}" type="datetimeFigureOut">
              <a:rPr lang="en-IN" smtClean="0"/>
              <a:t>30-11-2022</a:t>
            </a:fld>
            <a:endParaRPr lang="en-IN"/>
          </a:p>
        </p:txBody>
      </p:sp>
      <p:sp>
        <p:nvSpPr>
          <p:cNvPr id="5" name="Footer Placeholder 4">
            <a:extLst>
              <a:ext uri="{FF2B5EF4-FFF2-40B4-BE49-F238E27FC236}">
                <a16:creationId xmlns:a16="http://schemas.microsoft.com/office/drawing/2014/main" id="{8CC4381B-B826-1C40-0D6C-B0E20D42DF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495EC13-3511-3515-74B6-6FEA57E2F1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B941C2-A993-4619-AD19-E4ECE670627A}" type="slidenum">
              <a:rPr lang="en-IN" smtClean="0"/>
              <a:t>‹#›</a:t>
            </a:fld>
            <a:endParaRPr lang="en-IN"/>
          </a:p>
        </p:txBody>
      </p:sp>
    </p:spTree>
    <p:extLst>
      <p:ext uri="{BB962C8B-B14F-4D97-AF65-F5344CB8AC3E}">
        <p14:creationId xmlns:p14="http://schemas.microsoft.com/office/powerpoint/2010/main" val="439375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347D13-DFC5-AE95-CC18-C1A5BD4F5EEE}"/>
              </a:ext>
            </a:extLst>
          </p:cNvPr>
          <p:cNvSpPr txBox="1"/>
          <p:nvPr/>
        </p:nvSpPr>
        <p:spPr>
          <a:xfrm>
            <a:off x="3743289" y="590843"/>
            <a:ext cx="8198899" cy="769441"/>
          </a:xfrm>
          <a:prstGeom prst="rect">
            <a:avLst/>
          </a:prstGeom>
          <a:noFill/>
        </p:spPr>
        <p:txBody>
          <a:bodyPr wrap="square" rtlCol="0">
            <a:spAutoFit/>
          </a:bodyPr>
          <a:lstStyle/>
          <a:p>
            <a:pPr algn="ctr"/>
            <a:r>
              <a:rPr lang="en-US" sz="4400" dirty="0">
                <a:solidFill>
                  <a:srgbClr val="FF0000"/>
                </a:solidFill>
                <a:latin typeface="Castellar" panose="020A0402060406010301" pitchFamily="18" charset="0"/>
                <a:cs typeface="Arial" panose="020B0604020202020204" pitchFamily="34" charset="0"/>
              </a:rPr>
              <a:t>CASE STUDY – </a:t>
            </a:r>
            <a:r>
              <a:rPr lang="en-US" sz="4400" dirty="0" err="1">
                <a:solidFill>
                  <a:srgbClr val="FF0000"/>
                </a:solidFill>
                <a:latin typeface="Castellar" panose="020A0402060406010301" pitchFamily="18" charset="0"/>
                <a:cs typeface="Arial" panose="020B0604020202020204" pitchFamily="34" charset="0"/>
              </a:rPr>
              <a:t>vada</a:t>
            </a:r>
            <a:r>
              <a:rPr lang="en-US" sz="4400" dirty="0">
                <a:solidFill>
                  <a:srgbClr val="FF0000"/>
                </a:solidFill>
                <a:latin typeface="Castellar" panose="020A0402060406010301" pitchFamily="18" charset="0"/>
                <a:cs typeface="Arial" panose="020B0604020202020204" pitchFamily="34" charset="0"/>
              </a:rPr>
              <a:t> PAV</a:t>
            </a:r>
            <a:endParaRPr lang="en-IN" sz="4400" dirty="0">
              <a:solidFill>
                <a:srgbClr val="FF0000"/>
              </a:solidFill>
              <a:latin typeface="Castellar" panose="020A0402060406010301" pitchFamily="18" charset="0"/>
              <a:cs typeface="Arial" panose="020B0604020202020204" pitchFamily="34" charset="0"/>
            </a:endParaRPr>
          </a:p>
        </p:txBody>
      </p:sp>
      <p:sp>
        <p:nvSpPr>
          <p:cNvPr id="5" name="TextBox 4">
            <a:extLst>
              <a:ext uri="{FF2B5EF4-FFF2-40B4-BE49-F238E27FC236}">
                <a16:creationId xmlns:a16="http://schemas.microsoft.com/office/drawing/2014/main" id="{EFD29B99-652B-4741-0A37-10D2DD24BD18}"/>
              </a:ext>
            </a:extLst>
          </p:cNvPr>
          <p:cNvSpPr txBox="1"/>
          <p:nvPr/>
        </p:nvSpPr>
        <p:spPr>
          <a:xfrm>
            <a:off x="3699804" y="1736229"/>
            <a:ext cx="8285870" cy="3385542"/>
          </a:xfrm>
          <a:prstGeom prst="rect">
            <a:avLst/>
          </a:prstGeom>
          <a:noFill/>
        </p:spPr>
        <p:txBody>
          <a:bodyPr wrap="square" rtlCol="0">
            <a:spAutoFit/>
          </a:bodyPr>
          <a:lstStyle/>
          <a:p>
            <a:r>
              <a:rPr lang="en-US" sz="2800" dirty="0">
                <a:latin typeface="Courier New" panose="02070309020205020404" pitchFamily="49" charset="0"/>
                <a:cs typeface="Courier New" panose="02070309020205020404" pitchFamily="49" charset="0"/>
              </a:rPr>
              <a:t>(A CASE STUDY DONE TO OPEN AND SUCCESSFULLY RUN A </a:t>
            </a:r>
            <a:r>
              <a:rPr lang="en-US" sz="2800" dirty="0" err="1">
                <a:latin typeface="Courier New" panose="02070309020205020404" pitchFamily="49" charset="0"/>
                <a:cs typeface="Courier New" panose="02070309020205020404" pitchFamily="49" charset="0"/>
              </a:rPr>
              <a:t>vada</a:t>
            </a:r>
            <a:r>
              <a:rPr lang="en-US" sz="2800" dirty="0">
                <a:latin typeface="Courier New" panose="02070309020205020404" pitchFamily="49" charset="0"/>
                <a:cs typeface="Courier New" panose="02070309020205020404" pitchFamily="49" charset="0"/>
              </a:rPr>
              <a:t> PAV CENTER AT SHIVAJI NAGAR, PUNE) </a:t>
            </a:r>
          </a:p>
          <a:p>
            <a:endParaRPr lang="en-US" sz="2800" dirty="0">
              <a:latin typeface="Courier New" panose="02070309020205020404" pitchFamily="49" charset="0"/>
              <a:cs typeface="Courier New" panose="02070309020205020404" pitchFamily="49" charset="0"/>
            </a:endParaRPr>
          </a:p>
          <a:p>
            <a:r>
              <a:rPr lang="en-US" sz="2800" dirty="0">
                <a:solidFill>
                  <a:srgbClr val="0000CC"/>
                </a:solidFill>
                <a:latin typeface="Castellar" panose="020A0402060406010301" pitchFamily="18" charset="0"/>
                <a:cs typeface="Courier New" panose="02070309020205020404" pitchFamily="49" charset="0"/>
              </a:rPr>
              <a:t>-A DESIGN THINKING APPROACH</a:t>
            </a:r>
          </a:p>
          <a:p>
            <a:endParaRPr lang="en-US" sz="2800" dirty="0">
              <a:solidFill>
                <a:srgbClr val="0000CC"/>
              </a:solidFill>
              <a:latin typeface="Castellar" panose="020A0402060406010301" pitchFamily="18" charset="0"/>
              <a:cs typeface="Courier New" panose="02070309020205020404" pitchFamily="49" charset="0"/>
            </a:endParaRPr>
          </a:p>
          <a:p>
            <a:r>
              <a:rPr lang="en-US" sz="2800" dirty="0">
                <a:solidFill>
                  <a:srgbClr val="0000CC"/>
                </a:solidFill>
                <a:latin typeface="Castellar" panose="020A0402060406010301" pitchFamily="18" charset="0"/>
                <a:cs typeface="Courier New" panose="02070309020205020404" pitchFamily="49" charset="0"/>
              </a:rPr>
              <a:t>-BY BHUVANESWAR T</a:t>
            </a:r>
          </a:p>
          <a:p>
            <a:endParaRPr lang="en-IN" dirty="0"/>
          </a:p>
        </p:txBody>
      </p:sp>
      <p:pic>
        <p:nvPicPr>
          <p:cNvPr id="2052" name="Picture 4" descr="10 must-visit vada pav joints in Mumbai - Rediff.com Get Ahead">
            <a:extLst>
              <a:ext uri="{FF2B5EF4-FFF2-40B4-BE49-F238E27FC236}">
                <a16:creationId xmlns:a16="http://schemas.microsoft.com/office/drawing/2014/main" id="{8F39A4F5-B872-4159-8157-3DE0971AAC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055" y="1360284"/>
            <a:ext cx="3296749" cy="4445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735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6EBCB097-2397-BA39-FFBA-12D53BE9A6CD}"/>
              </a:ext>
            </a:extLst>
          </p:cNvPr>
          <p:cNvGraphicFramePr>
            <a:graphicFrameLocks noGrp="1"/>
          </p:cNvGraphicFramePr>
          <p:nvPr>
            <p:extLst>
              <p:ext uri="{D42A27DB-BD31-4B8C-83A1-F6EECF244321}">
                <p14:modId xmlns:p14="http://schemas.microsoft.com/office/powerpoint/2010/main" val="2765193270"/>
              </p:ext>
            </p:extLst>
          </p:nvPr>
        </p:nvGraphicFramePr>
        <p:xfrm>
          <a:off x="337626" y="786765"/>
          <a:ext cx="11127544" cy="2505075"/>
        </p:xfrm>
        <a:graphic>
          <a:graphicData uri="http://schemas.openxmlformats.org/drawingml/2006/table">
            <a:tbl>
              <a:tblPr>
                <a:tableStyleId>{5C22544A-7EE6-4342-B048-85BDC9FD1C3A}</a:tableStyleId>
              </a:tblPr>
              <a:tblGrid>
                <a:gridCol w="1723357">
                  <a:extLst>
                    <a:ext uri="{9D8B030D-6E8A-4147-A177-3AD203B41FA5}">
                      <a16:colId xmlns:a16="http://schemas.microsoft.com/office/drawing/2014/main" val="3535328601"/>
                    </a:ext>
                  </a:extLst>
                </a:gridCol>
                <a:gridCol w="1206139">
                  <a:extLst>
                    <a:ext uri="{9D8B030D-6E8A-4147-A177-3AD203B41FA5}">
                      <a16:colId xmlns:a16="http://schemas.microsoft.com/office/drawing/2014/main" val="3319941138"/>
                    </a:ext>
                  </a:extLst>
                </a:gridCol>
                <a:gridCol w="1435226">
                  <a:extLst>
                    <a:ext uri="{9D8B030D-6E8A-4147-A177-3AD203B41FA5}">
                      <a16:colId xmlns:a16="http://schemas.microsoft.com/office/drawing/2014/main" val="2628174363"/>
                    </a:ext>
                  </a:extLst>
                </a:gridCol>
                <a:gridCol w="1217217">
                  <a:extLst>
                    <a:ext uri="{9D8B030D-6E8A-4147-A177-3AD203B41FA5}">
                      <a16:colId xmlns:a16="http://schemas.microsoft.com/office/drawing/2014/main" val="1480974279"/>
                    </a:ext>
                  </a:extLst>
                </a:gridCol>
                <a:gridCol w="1566939">
                  <a:extLst>
                    <a:ext uri="{9D8B030D-6E8A-4147-A177-3AD203B41FA5}">
                      <a16:colId xmlns:a16="http://schemas.microsoft.com/office/drawing/2014/main" val="3095382127"/>
                    </a:ext>
                  </a:extLst>
                </a:gridCol>
                <a:gridCol w="1308055">
                  <a:extLst>
                    <a:ext uri="{9D8B030D-6E8A-4147-A177-3AD203B41FA5}">
                      <a16:colId xmlns:a16="http://schemas.microsoft.com/office/drawing/2014/main" val="2647259029"/>
                    </a:ext>
                  </a:extLst>
                </a:gridCol>
                <a:gridCol w="1308055">
                  <a:extLst>
                    <a:ext uri="{9D8B030D-6E8A-4147-A177-3AD203B41FA5}">
                      <a16:colId xmlns:a16="http://schemas.microsoft.com/office/drawing/2014/main" val="1802276131"/>
                    </a:ext>
                  </a:extLst>
                </a:gridCol>
                <a:gridCol w="1362556">
                  <a:extLst>
                    <a:ext uri="{9D8B030D-6E8A-4147-A177-3AD203B41FA5}">
                      <a16:colId xmlns:a16="http://schemas.microsoft.com/office/drawing/2014/main" val="2244022151"/>
                    </a:ext>
                  </a:extLst>
                </a:gridCol>
              </a:tblGrid>
              <a:tr h="190500">
                <a:tc>
                  <a:txBody>
                    <a:bodyPr/>
                    <a:lstStyle/>
                    <a:p>
                      <a:pPr algn="l" fontAlgn="b"/>
                      <a:r>
                        <a:rPr lang="en-IN" sz="2000" u="none" strike="noStrike" dirty="0">
                          <a:effectLst/>
                        </a:rPr>
                        <a:t>Competitors</a:t>
                      </a:r>
                      <a:endParaRPr lang="en-IN"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IN" sz="2000" u="none" strike="noStrike">
                          <a:effectLst/>
                        </a:rPr>
                        <a:t>Cheese vada pav</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Onion vada pav</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Egg vada pav</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Panner vada pav</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Onion pakodi</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Egg bonda</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Plain vada pav</a:t>
                      </a:r>
                      <a:endParaRPr lang="en-IN"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43030338"/>
                  </a:ext>
                </a:extLst>
              </a:tr>
              <a:tr h="190500">
                <a:tc>
                  <a:txBody>
                    <a:bodyPr/>
                    <a:lstStyle/>
                    <a:p>
                      <a:pPr algn="l" fontAlgn="b"/>
                      <a:r>
                        <a:rPr lang="en-IN" sz="2000" u="none" strike="noStrike" dirty="0">
                          <a:effectLst/>
                        </a:rPr>
                        <a:t>Competitor-1</a:t>
                      </a:r>
                      <a:endParaRPr lang="en-IN"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IN" sz="2000" u="none" strike="noStrike" dirty="0">
                          <a:effectLst/>
                        </a:rPr>
                        <a:t>35</a:t>
                      </a:r>
                      <a:endParaRPr lang="en-IN"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30</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35</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35</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25</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20</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30</a:t>
                      </a:r>
                      <a:endParaRPr lang="en-IN"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05918240"/>
                  </a:ext>
                </a:extLst>
              </a:tr>
              <a:tr h="190500">
                <a:tc>
                  <a:txBody>
                    <a:bodyPr/>
                    <a:lstStyle/>
                    <a:p>
                      <a:pPr algn="l" fontAlgn="b"/>
                      <a:r>
                        <a:rPr lang="en-IN" sz="2000" u="none" strike="noStrike">
                          <a:effectLst/>
                        </a:rPr>
                        <a:t>Competitor-2</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IN" sz="2000" u="none" strike="noStrike" dirty="0">
                          <a:effectLst/>
                        </a:rPr>
                        <a:t>35</a:t>
                      </a:r>
                      <a:endParaRPr lang="en-IN"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30</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35</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30</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20</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20</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25</a:t>
                      </a:r>
                      <a:endParaRPr lang="en-IN"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24625310"/>
                  </a:ext>
                </a:extLst>
              </a:tr>
              <a:tr h="190500">
                <a:tc>
                  <a:txBody>
                    <a:bodyPr/>
                    <a:lstStyle/>
                    <a:p>
                      <a:pPr algn="l" fontAlgn="b"/>
                      <a:r>
                        <a:rPr lang="en-IN" sz="2000" u="none" strike="noStrike">
                          <a:effectLst/>
                        </a:rPr>
                        <a:t>Competitor-3</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IN" sz="2000" u="none" strike="noStrike" dirty="0">
                          <a:effectLst/>
                        </a:rPr>
                        <a:t>35</a:t>
                      </a:r>
                      <a:endParaRPr lang="en-IN"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dirty="0">
                          <a:effectLst/>
                        </a:rPr>
                        <a:t>35</a:t>
                      </a:r>
                      <a:endParaRPr lang="en-IN"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30</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30</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20</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20</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25</a:t>
                      </a:r>
                      <a:endParaRPr lang="en-IN"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42242481"/>
                  </a:ext>
                </a:extLst>
              </a:tr>
              <a:tr h="190500">
                <a:tc>
                  <a:txBody>
                    <a:bodyPr/>
                    <a:lstStyle/>
                    <a:p>
                      <a:pPr algn="l" fontAlgn="b"/>
                      <a:r>
                        <a:rPr lang="en-IN" sz="2000" u="none" strike="noStrike">
                          <a:effectLst/>
                        </a:rPr>
                        <a:t>Competitor-4</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IN" sz="2000" u="none" strike="noStrike">
                          <a:effectLst/>
                        </a:rPr>
                        <a:t>30</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dirty="0">
                          <a:effectLst/>
                        </a:rPr>
                        <a:t>30</a:t>
                      </a:r>
                      <a:endParaRPr lang="en-IN"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30</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dirty="0">
                          <a:effectLst/>
                        </a:rPr>
                        <a:t>30</a:t>
                      </a:r>
                      <a:endParaRPr lang="en-IN"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25</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15</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30</a:t>
                      </a:r>
                      <a:endParaRPr lang="en-IN"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92889626"/>
                  </a:ext>
                </a:extLst>
              </a:tr>
              <a:tr h="190500">
                <a:tc>
                  <a:txBody>
                    <a:bodyPr/>
                    <a:lstStyle/>
                    <a:p>
                      <a:pPr algn="l" fontAlgn="b"/>
                      <a:r>
                        <a:rPr lang="en-IN" sz="2000" u="none" strike="noStrike">
                          <a:effectLst/>
                        </a:rPr>
                        <a:t>Competitor-5</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IN" sz="2000" u="none" strike="noStrike">
                          <a:effectLst/>
                        </a:rPr>
                        <a:t>30</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dirty="0">
                          <a:effectLst/>
                        </a:rPr>
                        <a:t>25</a:t>
                      </a:r>
                      <a:endParaRPr lang="en-IN"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35</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35</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20</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15</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dirty="0">
                          <a:effectLst/>
                        </a:rPr>
                        <a:t>25</a:t>
                      </a:r>
                      <a:endParaRPr lang="en-IN"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15922813"/>
                  </a:ext>
                </a:extLst>
              </a:tr>
              <a:tr h="190500">
                <a:tc>
                  <a:txBody>
                    <a:bodyPr/>
                    <a:lstStyle/>
                    <a:p>
                      <a:pPr algn="l" fontAlgn="b"/>
                      <a:r>
                        <a:rPr lang="en-IN" sz="2000" u="none" strike="noStrike">
                          <a:effectLst/>
                        </a:rPr>
                        <a:t>Competitor-6</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IN" sz="2000" u="none" strike="noStrike">
                          <a:effectLst/>
                        </a:rPr>
                        <a:t>30</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a:effectLst/>
                        </a:rPr>
                        <a:t>25</a:t>
                      </a:r>
                      <a:endParaRPr lang="en-IN"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dirty="0">
                          <a:effectLst/>
                        </a:rPr>
                        <a:t>30</a:t>
                      </a:r>
                      <a:endParaRPr lang="en-IN"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dirty="0">
                          <a:effectLst/>
                        </a:rPr>
                        <a:t>30</a:t>
                      </a:r>
                      <a:endParaRPr lang="en-IN"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dirty="0">
                          <a:effectLst/>
                        </a:rPr>
                        <a:t>20</a:t>
                      </a:r>
                      <a:endParaRPr lang="en-IN"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dirty="0">
                          <a:effectLst/>
                        </a:rPr>
                        <a:t>20</a:t>
                      </a:r>
                      <a:endParaRPr lang="en-IN"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2000" u="none" strike="noStrike" dirty="0">
                          <a:effectLst/>
                        </a:rPr>
                        <a:t>25</a:t>
                      </a:r>
                      <a:endParaRPr lang="en-IN"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62075362"/>
                  </a:ext>
                </a:extLst>
              </a:tr>
            </a:tbl>
          </a:graphicData>
        </a:graphic>
      </p:graphicFrame>
      <p:sp>
        <p:nvSpPr>
          <p:cNvPr id="9" name="TextBox 8">
            <a:extLst>
              <a:ext uri="{FF2B5EF4-FFF2-40B4-BE49-F238E27FC236}">
                <a16:creationId xmlns:a16="http://schemas.microsoft.com/office/drawing/2014/main" id="{B1EF4307-F8A9-5280-A308-A5E4CD695507}"/>
              </a:ext>
            </a:extLst>
          </p:cNvPr>
          <p:cNvSpPr txBox="1"/>
          <p:nvPr/>
        </p:nvSpPr>
        <p:spPr>
          <a:xfrm>
            <a:off x="2757267" y="201990"/>
            <a:ext cx="6677465" cy="584775"/>
          </a:xfrm>
          <a:prstGeom prst="rect">
            <a:avLst/>
          </a:prstGeom>
          <a:noFill/>
        </p:spPr>
        <p:txBody>
          <a:bodyPr wrap="square" rtlCol="0">
            <a:spAutoFit/>
          </a:bodyPr>
          <a:lstStyle/>
          <a:p>
            <a:pPr algn="ctr"/>
            <a:r>
              <a:rPr lang="en-US" sz="3200" dirty="0"/>
              <a:t>COMPETITORS PRICE ANALYSIS</a:t>
            </a:r>
            <a:endParaRPr lang="en-IN" sz="3200" dirty="0"/>
          </a:p>
        </p:txBody>
      </p:sp>
      <p:graphicFrame>
        <p:nvGraphicFramePr>
          <p:cNvPr id="10" name="Chart 9">
            <a:extLst>
              <a:ext uri="{FF2B5EF4-FFF2-40B4-BE49-F238E27FC236}">
                <a16:creationId xmlns:a16="http://schemas.microsoft.com/office/drawing/2014/main" id="{A2ADC9E9-7E5E-7CF1-E0A8-4C44209E048D}"/>
              </a:ext>
            </a:extLst>
          </p:cNvPr>
          <p:cNvGraphicFramePr>
            <a:graphicFrameLocks/>
          </p:cNvGraphicFramePr>
          <p:nvPr>
            <p:extLst>
              <p:ext uri="{D42A27DB-BD31-4B8C-83A1-F6EECF244321}">
                <p14:modId xmlns:p14="http://schemas.microsoft.com/office/powerpoint/2010/main" val="2862175200"/>
              </p:ext>
            </p:extLst>
          </p:nvPr>
        </p:nvGraphicFramePr>
        <p:xfrm>
          <a:off x="1223890" y="3566160"/>
          <a:ext cx="8482818" cy="3089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81785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0E245B1-239C-47FB-544E-F72B63943EDE}"/>
              </a:ext>
            </a:extLst>
          </p:cNvPr>
          <p:cNvGraphicFramePr>
            <a:graphicFrameLocks noGrp="1"/>
          </p:cNvGraphicFramePr>
          <p:nvPr>
            <p:extLst>
              <p:ext uri="{D42A27DB-BD31-4B8C-83A1-F6EECF244321}">
                <p14:modId xmlns:p14="http://schemas.microsoft.com/office/powerpoint/2010/main" val="3286227315"/>
              </p:ext>
            </p:extLst>
          </p:nvPr>
        </p:nvGraphicFramePr>
        <p:xfrm>
          <a:off x="218050" y="642425"/>
          <a:ext cx="10536700" cy="1828800"/>
        </p:xfrm>
        <a:graphic>
          <a:graphicData uri="http://schemas.openxmlformats.org/drawingml/2006/table">
            <a:tbl>
              <a:tblPr>
                <a:tableStyleId>{5C22544A-7EE6-4342-B048-85BDC9FD1C3A}</a:tableStyleId>
              </a:tblPr>
              <a:tblGrid>
                <a:gridCol w="1290208">
                  <a:extLst>
                    <a:ext uri="{9D8B030D-6E8A-4147-A177-3AD203B41FA5}">
                      <a16:colId xmlns:a16="http://schemas.microsoft.com/office/drawing/2014/main" val="1224953108"/>
                    </a:ext>
                  </a:extLst>
                </a:gridCol>
                <a:gridCol w="1483740">
                  <a:extLst>
                    <a:ext uri="{9D8B030D-6E8A-4147-A177-3AD203B41FA5}">
                      <a16:colId xmlns:a16="http://schemas.microsoft.com/office/drawing/2014/main" val="1357093581"/>
                    </a:ext>
                  </a:extLst>
                </a:gridCol>
                <a:gridCol w="1359019">
                  <a:extLst>
                    <a:ext uri="{9D8B030D-6E8A-4147-A177-3AD203B41FA5}">
                      <a16:colId xmlns:a16="http://schemas.microsoft.com/office/drawing/2014/main" val="4022419484"/>
                    </a:ext>
                  </a:extLst>
                </a:gridCol>
                <a:gridCol w="1152585">
                  <a:extLst>
                    <a:ext uri="{9D8B030D-6E8A-4147-A177-3AD203B41FA5}">
                      <a16:colId xmlns:a16="http://schemas.microsoft.com/office/drawing/2014/main" val="1383828728"/>
                    </a:ext>
                  </a:extLst>
                </a:gridCol>
                <a:gridCol w="1483740">
                  <a:extLst>
                    <a:ext uri="{9D8B030D-6E8A-4147-A177-3AD203B41FA5}">
                      <a16:colId xmlns:a16="http://schemas.microsoft.com/office/drawing/2014/main" val="3515018976"/>
                    </a:ext>
                  </a:extLst>
                </a:gridCol>
                <a:gridCol w="1238600">
                  <a:extLst>
                    <a:ext uri="{9D8B030D-6E8A-4147-A177-3AD203B41FA5}">
                      <a16:colId xmlns:a16="http://schemas.microsoft.com/office/drawing/2014/main" val="2313424040"/>
                    </a:ext>
                  </a:extLst>
                </a:gridCol>
                <a:gridCol w="1238600">
                  <a:extLst>
                    <a:ext uri="{9D8B030D-6E8A-4147-A177-3AD203B41FA5}">
                      <a16:colId xmlns:a16="http://schemas.microsoft.com/office/drawing/2014/main" val="2095522662"/>
                    </a:ext>
                  </a:extLst>
                </a:gridCol>
                <a:gridCol w="1290208">
                  <a:extLst>
                    <a:ext uri="{9D8B030D-6E8A-4147-A177-3AD203B41FA5}">
                      <a16:colId xmlns:a16="http://schemas.microsoft.com/office/drawing/2014/main" val="2134699021"/>
                    </a:ext>
                  </a:extLst>
                </a:gridCol>
              </a:tblGrid>
              <a:tr h="190500">
                <a:tc>
                  <a:txBody>
                    <a:bodyPr/>
                    <a:lstStyle/>
                    <a:p>
                      <a:pPr algn="l" fontAlgn="b"/>
                      <a:endParaRPr lang="en-IN" sz="2000" b="0" i="0" u="none" strike="noStrike">
                        <a:solidFill>
                          <a:srgbClr val="000000"/>
                        </a:solidFill>
                        <a:effectLst/>
                        <a:latin typeface="Calibri" panose="020F0502020204030204" pitchFamily="34" charset="0"/>
                      </a:endParaRPr>
                    </a:p>
                  </a:txBody>
                  <a:tcPr marL="0" marR="0" marT="0" marB="0" anchor="b"/>
                </a:tc>
                <a:tc>
                  <a:txBody>
                    <a:bodyPr/>
                    <a:lstStyle/>
                    <a:p>
                      <a:pPr algn="ctr" fontAlgn="ctr"/>
                      <a:r>
                        <a:rPr lang="en-IN" sz="2000" u="none" strike="noStrike">
                          <a:effectLst/>
                        </a:rPr>
                        <a:t>Cheese vada pav</a:t>
                      </a:r>
                      <a:endParaRPr lang="en-IN" sz="2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2000" u="none" strike="noStrike" dirty="0">
                          <a:effectLst/>
                        </a:rPr>
                        <a:t>Onion </a:t>
                      </a:r>
                      <a:r>
                        <a:rPr lang="en-IN" sz="2000" u="none" strike="noStrike" dirty="0" err="1">
                          <a:effectLst/>
                        </a:rPr>
                        <a:t>vada</a:t>
                      </a:r>
                      <a:r>
                        <a:rPr lang="en-IN" sz="2000" u="none" strike="noStrike" dirty="0">
                          <a:effectLst/>
                        </a:rPr>
                        <a:t> pav</a:t>
                      </a:r>
                      <a:endParaRPr lang="en-IN" sz="20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IN" sz="2000" u="none" strike="noStrike" dirty="0">
                          <a:effectLst/>
                        </a:rPr>
                        <a:t>Egg </a:t>
                      </a:r>
                      <a:r>
                        <a:rPr lang="en-IN" sz="2000" u="none" strike="noStrike" dirty="0" err="1">
                          <a:effectLst/>
                        </a:rPr>
                        <a:t>vada</a:t>
                      </a:r>
                      <a:r>
                        <a:rPr lang="en-IN" sz="2000" u="none" strike="noStrike" dirty="0">
                          <a:effectLst/>
                        </a:rPr>
                        <a:t> pav</a:t>
                      </a:r>
                      <a:endParaRPr lang="en-IN" sz="20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IN" sz="2000" u="none" strike="noStrike">
                          <a:effectLst/>
                        </a:rPr>
                        <a:t>Panner vada pav</a:t>
                      </a:r>
                      <a:endParaRPr lang="en-IN" sz="2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2000" u="none" strike="noStrike">
                          <a:effectLst/>
                        </a:rPr>
                        <a:t>Onion pakodi</a:t>
                      </a:r>
                      <a:endParaRPr lang="en-IN" sz="2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2000" u="none" strike="noStrike">
                          <a:effectLst/>
                        </a:rPr>
                        <a:t>Egg bonda</a:t>
                      </a:r>
                      <a:endParaRPr lang="en-IN" sz="2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2000" u="none" strike="noStrike">
                          <a:effectLst/>
                        </a:rPr>
                        <a:t>Plain vada pav</a:t>
                      </a:r>
                      <a:endParaRPr lang="en-IN" sz="20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105104167"/>
                  </a:ext>
                </a:extLst>
              </a:tr>
              <a:tr h="190500">
                <a:tc>
                  <a:txBody>
                    <a:bodyPr/>
                    <a:lstStyle/>
                    <a:p>
                      <a:pPr algn="ctr" fontAlgn="ctr"/>
                      <a:r>
                        <a:rPr lang="en-IN" sz="2000" u="none" strike="noStrike" dirty="0">
                          <a:effectLst/>
                        </a:rPr>
                        <a:t>Average Price </a:t>
                      </a:r>
                      <a:endParaRPr lang="en-IN" sz="20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IN" sz="2000" u="none" strike="noStrike">
                          <a:effectLst/>
                        </a:rPr>
                        <a:t>32.5</a:t>
                      </a:r>
                      <a:endParaRPr lang="en-IN" sz="2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2000" u="none" strike="noStrike">
                          <a:effectLst/>
                        </a:rPr>
                        <a:t>29.17</a:t>
                      </a:r>
                      <a:endParaRPr lang="en-IN" sz="2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2000" u="none" strike="noStrike">
                          <a:effectLst/>
                        </a:rPr>
                        <a:t>32.5</a:t>
                      </a:r>
                      <a:endParaRPr lang="en-IN" sz="2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2000" u="none" strike="noStrike">
                          <a:effectLst/>
                        </a:rPr>
                        <a:t>31.67</a:t>
                      </a:r>
                      <a:endParaRPr lang="en-IN" sz="2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2000" u="none" strike="noStrike">
                          <a:effectLst/>
                        </a:rPr>
                        <a:t>21.67</a:t>
                      </a:r>
                      <a:endParaRPr lang="en-IN" sz="2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2000" u="none" strike="noStrike">
                          <a:effectLst/>
                        </a:rPr>
                        <a:t>18.33</a:t>
                      </a:r>
                      <a:endParaRPr lang="en-IN" sz="2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2000" u="none" strike="noStrike">
                          <a:effectLst/>
                        </a:rPr>
                        <a:t>26.67</a:t>
                      </a:r>
                      <a:endParaRPr lang="en-IN" sz="20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2701597473"/>
                  </a:ext>
                </a:extLst>
              </a:tr>
              <a:tr h="381000">
                <a:tc>
                  <a:txBody>
                    <a:bodyPr/>
                    <a:lstStyle/>
                    <a:p>
                      <a:pPr algn="ctr" fontAlgn="ctr"/>
                      <a:r>
                        <a:rPr lang="en-IN" sz="2000" u="none" strike="noStrike">
                          <a:effectLst/>
                        </a:rPr>
                        <a:t>Shivaji vada pav center</a:t>
                      </a:r>
                      <a:endParaRPr lang="en-IN" sz="2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2000" u="none" strike="noStrike">
                          <a:effectLst/>
                        </a:rPr>
                        <a:t>30</a:t>
                      </a:r>
                      <a:endParaRPr lang="en-IN" sz="2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2000" u="none" strike="noStrike">
                          <a:effectLst/>
                        </a:rPr>
                        <a:t>30</a:t>
                      </a:r>
                      <a:endParaRPr lang="en-IN" sz="2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2000" u="none" strike="noStrike">
                          <a:effectLst/>
                        </a:rPr>
                        <a:t>30</a:t>
                      </a:r>
                      <a:endParaRPr lang="en-IN" sz="2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2000" u="none" strike="noStrike">
                          <a:effectLst/>
                        </a:rPr>
                        <a:t>30</a:t>
                      </a:r>
                      <a:endParaRPr lang="en-IN" sz="2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2000" u="none" strike="noStrike">
                          <a:effectLst/>
                        </a:rPr>
                        <a:t>20</a:t>
                      </a:r>
                      <a:endParaRPr lang="en-IN" sz="2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2000" u="none" strike="noStrike">
                          <a:effectLst/>
                        </a:rPr>
                        <a:t>15</a:t>
                      </a:r>
                      <a:endParaRPr lang="en-IN" sz="2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2000" u="none" strike="noStrike" dirty="0">
                          <a:effectLst/>
                        </a:rPr>
                        <a:t>25</a:t>
                      </a:r>
                      <a:endParaRPr lang="en-IN" sz="20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34235402"/>
                  </a:ext>
                </a:extLst>
              </a:tr>
            </a:tbl>
          </a:graphicData>
        </a:graphic>
      </p:graphicFrame>
      <p:sp>
        <p:nvSpPr>
          <p:cNvPr id="5" name="TextBox 4">
            <a:extLst>
              <a:ext uri="{FF2B5EF4-FFF2-40B4-BE49-F238E27FC236}">
                <a16:creationId xmlns:a16="http://schemas.microsoft.com/office/drawing/2014/main" id="{87F32048-0CD6-8FF9-3475-8C1748A3C8B4}"/>
              </a:ext>
            </a:extLst>
          </p:cNvPr>
          <p:cNvSpPr txBox="1"/>
          <p:nvPr/>
        </p:nvSpPr>
        <p:spPr>
          <a:xfrm>
            <a:off x="1026942" y="0"/>
            <a:ext cx="8918916" cy="523220"/>
          </a:xfrm>
          <a:prstGeom prst="rect">
            <a:avLst/>
          </a:prstGeom>
          <a:noFill/>
        </p:spPr>
        <p:txBody>
          <a:bodyPr wrap="square" rtlCol="0">
            <a:spAutoFit/>
          </a:bodyPr>
          <a:lstStyle/>
          <a:p>
            <a:r>
              <a:rPr lang="en-US" sz="2800" dirty="0"/>
              <a:t>Average price and price fixed for the Shivaji </a:t>
            </a:r>
            <a:r>
              <a:rPr lang="en-US" sz="2800" dirty="0" err="1"/>
              <a:t>vada</a:t>
            </a:r>
            <a:r>
              <a:rPr lang="en-US" sz="2800" dirty="0"/>
              <a:t> pav center</a:t>
            </a:r>
            <a:endParaRPr lang="en-IN" sz="2800" dirty="0"/>
          </a:p>
        </p:txBody>
      </p:sp>
      <p:graphicFrame>
        <p:nvGraphicFramePr>
          <p:cNvPr id="6" name="Chart 5">
            <a:extLst>
              <a:ext uri="{FF2B5EF4-FFF2-40B4-BE49-F238E27FC236}">
                <a16:creationId xmlns:a16="http://schemas.microsoft.com/office/drawing/2014/main" id="{13714B26-2299-68DF-3DEA-45D703269DFF}"/>
              </a:ext>
            </a:extLst>
          </p:cNvPr>
          <p:cNvGraphicFramePr>
            <a:graphicFrameLocks/>
          </p:cNvGraphicFramePr>
          <p:nvPr>
            <p:extLst>
              <p:ext uri="{D42A27DB-BD31-4B8C-83A1-F6EECF244321}">
                <p14:modId xmlns:p14="http://schemas.microsoft.com/office/powerpoint/2010/main" val="40322406"/>
              </p:ext>
            </p:extLst>
          </p:nvPr>
        </p:nvGraphicFramePr>
        <p:xfrm>
          <a:off x="1842868" y="2887394"/>
          <a:ext cx="8102989" cy="35134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03966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67E2FD-BA7B-C428-173F-DF7B4506BF04}"/>
              </a:ext>
            </a:extLst>
          </p:cNvPr>
          <p:cNvSpPr txBox="1"/>
          <p:nvPr/>
        </p:nvSpPr>
        <p:spPr>
          <a:xfrm>
            <a:off x="1674057" y="67637"/>
            <a:ext cx="9242472" cy="1077218"/>
          </a:xfrm>
          <a:prstGeom prst="rect">
            <a:avLst/>
          </a:prstGeom>
          <a:noFill/>
        </p:spPr>
        <p:txBody>
          <a:bodyPr wrap="square" rtlCol="0">
            <a:spAutoFit/>
          </a:bodyPr>
          <a:lstStyle/>
          <a:p>
            <a:pPr algn="ctr"/>
            <a:r>
              <a:rPr lang="en-US" sz="2800" dirty="0"/>
              <a:t>INTRODUCTION</a:t>
            </a:r>
            <a:r>
              <a:rPr lang="en-US" dirty="0"/>
              <a:t> </a:t>
            </a:r>
          </a:p>
          <a:p>
            <a:r>
              <a:rPr lang="en-US" dirty="0"/>
              <a:t>A man wants to open a </a:t>
            </a:r>
            <a:r>
              <a:rPr lang="en-US" dirty="0" err="1"/>
              <a:t>vada</a:t>
            </a:r>
            <a:r>
              <a:rPr lang="en-US" dirty="0"/>
              <a:t> pav shop at Shivajinagar </a:t>
            </a:r>
            <a:r>
              <a:rPr lang="en-US" dirty="0" err="1"/>
              <a:t>pune</a:t>
            </a:r>
            <a:r>
              <a:rPr lang="en-US" dirty="0"/>
              <a:t>. But there are 6 competitors in  the same locality. He is not able to understand the strategy how to make the business success.</a:t>
            </a:r>
            <a:endParaRPr lang="en-IN" dirty="0"/>
          </a:p>
        </p:txBody>
      </p:sp>
      <p:sp>
        <p:nvSpPr>
          <p:cNvPr id="2" name="TextBox 1">
            <a:extLst>
              <a:ext uri="{FF2B5EF4-FFF2-40B4-BE49-F238E27FC236}">
                <a16:creationId xmlns:a16="http://schemas.microsoft.com/office/drawing/2014/main" id="{1A7E83AB-D879-FA05-E5CB-45ED08C35D70}"/>
              </a:ext>
            </a:extLst>
          </p:cNvPr>
          <p:cNvSpPr txBox="1"/>
          <p:nvPr/>
        </p:nvSpPr>
        <p:spPr>
          <a:xfrm>
            <a:off x="956604" y="1383208"/>
            <a:ext cx="10677378" cy="5139869"/>
          </a:xfrm>
          <a:prstGeom prst="rect">
            <a:avLst/>
          </a:prstGeom>
          <a:noFill/>
        </p:spPr>
        <p:txBody>
          <a:bodyPr wrap="square" rtlCol="0">
            <a:spAutoFit/>
          </a:bodyPr>
          <a:lstStyle/>
          <a:p>
            <a:pPr marL="342900" indent="-342900">
              <a:buAutoNum type="arabicPeriod"/>
            </a:pPr>
            <a:r>
              <a:rPr lang="en-US" dirty="0"/>
              <a:t>Price should be fix equal or less than the Average price of competitors</a:t>
            </a:r>
            <a:endParaRPr lang="en-IN" dirty="0"/>
          </a:p>
          <a:p>
            <a:pPr marL="342900" indent="-342900">
              <a:buAutoNum type="arabicPeriod"/>
            </a:pPr>
            <a:r>
              <a:rPr lang="en-IN" dirty="0"/>
              <a:t>Shivaji </a:t>
            </a:r>
            <a:r>
              <a:rPr lang="en-IN" dirty="0" err="1"/>
              <a:t>vada</a:t>
            </a:r>
            <a:r>
              <a:rPr lang="en-IN" dirty="0"/>
              <a:t> pav should keep Sunday specials like chicken </a:t>
            </a:r>
            <a:r>
              <a:rPr lang="en-IN" dirty="0" err="1"/>
              <a:t>vada</a:t>
            </a:r>
            <a:r>
              <a:rPr lang="en-IN" dirty="0"/>
              <a:t> pav, Gobi </a:t>
            </a:r>
            <a:r>
              <a:rPr lang="en-IN" dirty="0" err="1"/>
              <a:t>vada</a:t>
            </a:r>
            <a:r>
              <a:rPr lang="en-IN" dirty="0"/>
              <a:t> pav, to attract the and make special for the week ends to the customers.</a:t>
            </a:r>
          </a:p>
          <a:p>
            <a:pPr marL="342900" indent="-342900">
              <a:buAutoNum type="arabicPeriod"/>
            </a:pPr>
            <a:r>
              <a:rPr lang="en-IN" dirty="0"/>
              <a:t>Home delivery should be provided.</a:t>
            </a:r>
          </a:p>
          <a:p>
            <a:pPr marL="342900" indent="-342900">
              <a:buAutoNum type="arabicPeriod"/>
            </a:pPr>
            <a:r>
              <a:rPr lang="en-IN" dirty="0"/>
              <a:t>Parking and seating facility to be provided to the customers. Parking and seating facility makes the customers to stay more time in the shop and most of the competitors dose not have seating and parking facility.</a:t>
            </a:r>
          </a:p>
          <a:p>
            <a:pPr marL="342900" indent="-342900">
              <a:buAutoNum type="arabicPeriod"/>
            </a:pPr>
            <a:r>
              <a:rPr lang="en-IN" dirty="0"/>
              <a:t>Provide digital payment options like GPAY, Phone Pay and Paytm like options to the customers.</a:t>
            </a:r>
          </a:p>
          <a:p>
            <a:pPr marL="342900" indent="-342900">
              <a:buAutoNum type="arabicPeriod"/>
            </a:pPr>
            <a:r>
              <a:rPr lang="en-IN" dirty="0"/>
              <a:t>Publicity to be done by the news paper pomp lets, and digital methods like </a:t>
            </a:r>
            <a:r>
              <a:rPr lang="en-IN" dirty="0" err="1"/>
              <a:t>whatsup</a:t>
            </a:r>
            <a:r>
              <a:rPr lang="en-IN" dirty="0"/>
              <a:t> forward messages local channels and local media.</a:t>
            </a:r>
          </a:p>
          <a:p>
            <a:pPr marL="342900" indent="-342900">
              <a:buAutoNum type="arabicPeriod"/>
            </a:pPr>
            <a:r>
              <a:rPr lang="en-IN" dirty="0"/>
              <a:t>School and college availability is there. He has to provide Quality and tasty food so college students should be attracted.</a:t>
            </a:r>
          </a:p>
          <a:p>
            <a:pPr marL="342900" indent="-342900">
              <a:buAutoNum type="arabicPeriod"/>
            </a:pPr>
            <a:r>
              <a:rPr lang="en-IN" dirty="0"/>
              <a:t>Should provide for the functions and parties with discount prices.  Like Rs. 1000 order 7% discount, Rs. 5000 order 10% discount, Rs. 10000 order 20% discount.</a:t>
            </a:r>
          </a:p>
          <a:p>
            <a:pPr marL="342900" indent="-342900">
              <a:buAutoNum type="arabicPeriod"/>
            </a:pPr>
            <a:r>
              <a:rPr lang="en-IN" dirty="0"/>
              <a:t> Suggested to follow above things the business will be run successfully</a:t>
            </a:r>
          </a:p>
          <a:p>
            <a:endParaRPr lang="en-IN" dirty="0"/>
          </a:p>
          <a:p>
            <a:pPr algn="ctr"/>
            <a:r>
              <a:rPr lang="en-US" sz="4000" dirty="0">
                <a:solidFill>
                  <a:srgbClr val="00B050"/>
                </a:solidFill>
              </a:rPr>
              <a:t>END OF THE CASE STUDY----THANK YOU.</a:t>
            </a:r>
          </a:p>
          <a:p>
            <a:pPr marL="342900" indent="-342900">
              <a:buAutoNum type="arabicPeriod"/>
            </a:pPr>
            <a:endParaRPr lang="en-US" dirty="0"/>
          </a:p>
        </p:txBody>
      </p:sp>
    </p:spTree>
    <p:extLst>
      <p:ext uri="{BB962C8B-B14F-4D97-AF65-F5344CB8AC3E}">
        <p14:creationId xmlns:p14="http://schemas.microsoft.com/office/powerpoint/2010/main" val="1310814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419</Words>
  <Application>Microsoft Office PowerPoint</Application>
  <PresentationFormat>Widescreen</PresentationFormat>
  <Paragraphs>106</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Castellar</vt:lpstr>
      <vt:lpstr>Courier New</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11</cp:revision>
  <dcterms:created xsi:type="dcterms:W3CDTF">2022-11-29T02:53:57Z</dcterms:created>
  <dcterms:modified xsi:type="dcterms:W3CDTF">2022-11-30T02:05:40Z</dcterms:modified>
</cp:coreProperties>
</file>