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6e5169d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6e5169d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6e5169d7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6e5169d7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6e5169d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6e5169d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6e5169d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76e5169d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6e5169d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76e5169d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6e5169d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6e5169d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76e5169d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76e5169d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76e5169d7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76e5169d7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6e5169d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6e5169d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76e5169d7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76e5169d7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6e5169d7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6e5169d7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6e5169d7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6e5169d7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6e5169d7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6e5169d7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76e5169d7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76e5169d7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6e5169d7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6e5169d7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76e5169d7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76e5169d7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76e5169d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76e5169d7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6e5169d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6e5169d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6e5169d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6e5169d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6e5169d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6e5169d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6e5169d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6e5169d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6e5169d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6e5169d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6e5169d7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6e5169d7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6e5169d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6e5169d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ikrishnan/boston-house-pric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huvanjeet/Boston-House-Price-Predict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25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Hands-On Session on Linear Regression</a:t>
            </a:r>
            <a:endParaRPr sz="35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793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 Bhuvanjeet Singh Gandhi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517675"/>
            <a:ext cx="7038900" cy="4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such values of theta0 &amp; theta1 which minimizes the difference between h(x) and y i.e we want the predicted value to be as close as possible to the actual target value.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there are m training examples,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represents the ith training example i.e. for first training example, i=1 and so 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cost function is defined as: -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550" y="517675"/>
            <a:ext cx="2541975" cy="42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75" y="2485625"/>
            <a:ext cx="3212549" cy="61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850" y="3733100"/>
            <a:ext cx="4457700" cy="742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now we have understood that we want to find such values of theta0 &amp; theta1 so as to minimize the cost function J(theta0,theta1).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, </a:t>
            </a:r>
            <a:r>
              <a:rPr lang="en" u="sng"/>
              <a:t>our overall optimization objective is to minimize the cost function.</a:t>
            </a:r>
            <a:endParaRPr u="sng"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l="4333" b="7527"/>
          <a:stretch/>
        </p:blipFill>
        <p:spPr>
          <a:xfrm>
            <a:off x="3250725" y="2325550"/>
            <a:ext cx="2642550" cy="863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Let’s do a quick recap:</a:t>
            </a:r>
            <a:endParaRPr b="1" u="sng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363" y="1224175"/>
            <a:ext cx="4189275" cy="37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Now the question arises: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How to find</a:t>
            </a:r>
            <a:r>
              <a:rPr lang="en"/>
              <a:t> such values of parameters theta0 and theta1 which minimizes the cost function J.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Here, </a:t>
            </a:r>
            <a:r>
              <a:rPr lang="en" u="sng"/>
              <a:t>Gradient Descent</a:t>
            </a:r>
            <a:r>
              <a:rPr lang="en"/>
              <a:t> comes to rescue.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Gradient Descent</a:t>
            </a:r>
            <a:endParaRPr b="1" u="sng"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to find(update) the parameters, we will be using of an optimization algorithm known as gradient descent.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Gradient descent is best used when the parameters cannot be calculated analytically (e.g. using linear algebra) 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always the case in machine learning problems since the real-life dataset has too many features and a large number of training examples which makes it almost impossible to calculate the parameters analytically.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Basic Idea of Gradient Descent:</a:t>
            </a:r>
            <a:endParaRPr b="1" u="sng"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with some initial guesses of theta0 and theta1 ,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Say theta0 = 0 &amp; theta1 = 0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changing theta0 &amp; theta1 a little bit to reduce the cost function J(theta0,theta1) until we hopefully end up at a local minimum.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For the ease of understanding, let theta0 = 0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let m=3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(x1,y1) = (1,1) ; (x2,y2) = (2,2) ; (x3,y3) = (3,3) 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62" y="923473"/>
            <a:ext cx="6423676" cy="316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1297500" y="542975"/>
            <a:ext cx="7038900" cy="3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Case 1:</a:t>
            </a:r>
            <a:r>
              <a:rPr lang="en"/>
              <a:t> Let theta1=0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338AC-0866-41A6-BBB8-4FCA7B65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334328"/>
            <a:ext cx="4079112" cy="2700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1297500" y="501275"/>
            <a:ext cx="7038900" cy="4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Case 2:</a:t>
            </a:r>
            <a:r>
              <a:rPr lang="en"/>
              <a:t> Let theta1=0.5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19382-3710-468A-92DB-0F1CF858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220856"/>
            <a:ext cx="4771421" cy="25891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1297500" y="501275"/>
            <a:ext cx="7038900" cy="3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Case 3:</a:t>
            </a:r>
            <a:r>
              <a:rPr lang="en"/>
              <a:t> Let theta1=1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DF639-631F-43A4-A195-C16AFA0F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4" y="1153556"/>
            <a:ext cx="5581916" cy="27227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189" y="152400"/>
            <a:ext cx="5655623" cy="48386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00" y="998751"/>
            <a:ext cx="7211200" cy="3318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1297500" y="671325"/>
            <a:ext cx="7038900" cy="3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suppose we now want to find out the values of both the parameters theta0 and theta1 , then: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plot of cost function will look like: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250" y="1817175"/>
            <a:ext cx="3917500" cy="2869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Remember:</a:t>
            </a:r>
            <a:endParaRPr sz="18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Cost function for linear regression is convex shaped i.e. it has no local optima , only 1 global optima, so it will always converge to global optima.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4253-FD91-42D8-8BF9-87354AF8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Summing it all up: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E87FE-F360-43C2-98FF-201C71AC1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function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Cost Function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Gradient Descent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From gradient descent we will find such values of theta0 and theta1 which minimizes the cost function.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On placing these parameter values in hypothesis function, we will get the predicted output value.</a:t>
            </a:r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66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PART - II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Hands-On Session</a:t>
            </a:r>
            <a:endParaRPr b="1" u="sng"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" u="sng" dirty="0"/>
              <a:t>Dataset :-</a:t>
            </a:r>
            <a:r>
              <a:rPr lang="en" b="1" dirty="0"/>
              <a:t>  </a:t>
            </a:r>
            <a:r>
              <a:rPr lang="en-IN" dirty="0">
                <a:hlinkClick r:id="rId3"/>
              </a:rPr>
              <a:t>https://www.kaggle.com/vikrishnan/boston-house-prices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/>
              <a:t>If you want to follow along :-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" u="sng" dirty="0"/>
              <a:t>Github repo :-</a:t>
            </a:r>
            <a:r>
              <a:rPr lang="en" dirty="0"/>
              <a:t>  </a:t>
            </a:r>
            <a:r>
              <a:rPr lang="en-IN" dirty="0">
                <a:hlinkClick r:id="rId4"/>
              </a:rPr>
              <a:t>https://github.com/Bhuvanjeet/Boston-House-Price-Prediction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** Head Over to Jupyter Notebook **</a:t>
            </a:r>
            <a:endParaRPr sz="20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</a:t>
            </a:r>
            <a:r>
              <a:rPr lang="en" sz="2000" b="1" u="sng"/>
              <a:t>Thank You for being such an amazing audience</a:t>
            </a:r>
            <a:endParaRPr sz="2000" b="1" u="sn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Overview:</a:t>
            </a:r>
            <a:endParaRPr b="1" u="sng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webinar is divided into 2 parts 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Part I</a:t>
            </a:r>
            <a:r>
              <a:rPr lang="en"/>
              <a:t> - Linear Regression Understanding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Part II</a:t>
            </a:r>
            <a:r>
              <a:rPr lang="en"/>
              <a:t>- Hands-On Session on Jupyter Notebook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Lato"/>
                <a:ea typeface="Lato"/>
                <a:cs typeface="Lato"/>
                <a:sym typeface="Lato"/>
              </a:rPr>
              <a:t>PART - I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What is Linear Regression?</a:t>
            </a:r>
            <a:endParaRPr b="1" u="sng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47850" y="1620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1-</a:t>
            </a:r>
            <a:r>
              <a:rPr lang="en"/>
              <a:t> Linear Regression is a machine learning algorithm based on </a:t>
            </a:r>
            <a:r>
              <a:rPr lang="en" u="sng"/>
              <a:t>supervised learning</a:t>
            </a:r>
            <a:r>
              <a:rPr lang="en"/>
              <a:t> (the machine learning task of learning a function that maps an input to an output based on example input-output pairs.)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2- </a:t>
            </a:r>
            <a:r>
              <a:rPr lang="en"/>
              <a:t>It performs a regression task. Regression models a target prediction value based on independent variables. It is mostly used for finding out the relationship between variables and forecasting.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3- </a:t>
            </a:r>
            <a:r>
              <a:rPr lang="en"/>
              <a:t>Different regression models differ based on – the kind of relationship between dependent and independent variables, they are considering and </a:t>
            </a:r>
            <a:r>
              <a:rPr lang="en" u="sng"/>
              <a:t>the number of independent variables being used -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=&gt; When there is only 1 independent variable - </a:t>
            </a:r>
            <a:r>
              <a:rPr lang="en" u="sng"/>
              <a:t>Univariate or Simple Linear Regression</a:t>
            </a:r>
            <a:r>
              <a:rPr lang="en"/>
              <a:t> ,                       =&gt; When there are many independent variables - </a:t>
            </a:r>
            <a:r>
              <a:rPr lang="en" u="sng"/>
              <a:t>Multiple Linear Regression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Let’s Dive Deeper :</a:t>
            </a:r>
            <a:endParaRPr b="1" u="sng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161750"/>
            <a:ext cx="70389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, we are having a data set which has one independent variable/feature (x) - Size and a dependent/target variable (y):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150" y="1899901"/>
            <a:ext cx="5819026" cy="2750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26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Model Representation: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                                                                      </a:t>
            </a:r>
            <a:r>
              <a:rPr lang="en" sz="2000" u="sng"/>
              <a:t>Univariate Linear Regression:</a:t>
            </a:r>
            <a:endParaRPr sz="2000" u="sng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687" y="1765050"/>
            <a:ext cx="2938625" cy="2994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Hypothesis Function:</a:t>
            </a:r>
            <a:endParaRPr b="1" u="sng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So, the h in the flowchart represents ‘hypothesis function’ which maps from x’s to y’s.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                                                                          i.e. theta0 and theta1 are the parameters of this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 function.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h(x) is the predicted output value for the input x.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Also, we can see that the hypothesis function is of the form y=mx+c which is the equation of straight i.e. a linear line. So basically hypothesis function is nothing but a straight line. 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250" y="1985225"/>
            <a:ext cx="3695113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625" y="2455925"/>
            <a:ext cx="217711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500750"/>
            <a:ext cx="7038900" cy="45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So now the question arises: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Here comes the role of </a:t>
            </a:r>
            <a:r>
              <a:rPr lang="en" sz="2000" b="1" u="sng">
                <a:latin typeface="Montserrat"/>
                <a:ea typeface="Montserrat"/>
                <a:cs typeface="Montserrat"/>
                <a:sym typeface="Montserrat"/>
              </a:rPr>
              <a:t>Cost function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: -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87" y="1313900"/>
            <a:ext cx="3075425" cy="262221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022" y="545572"/>
            <a:ext cx="3013025" cy="4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Cost Function:-</a:t>
            </a:r>
            <a:endParaRPr b="1" u="sng"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helps us to figure out how to fit the best possible straight line to the data.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want to come up with such values of parameters theta0 &amp; theta1 so that the straight line with which we come up is the </a:t>
            </a:r>
            <a:r>
              <a:rPr lang="en" u="sng"/>
              <a:t>line of best fit</a:t>
            </a:r>
            <a:r>
              <a:rPr lang="en"/>
              <a:t>. 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75" y="2294125"/>
            <a:ext cx="2913450" cy="248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890</Words>
  <Application>Microsoft Office PowerPoint</Application>
  <PresentationFormat>On-screen Show (16:9)</PresentationFormat>
  <Paragraphs>104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Lato</vt:lpstr>
      <vt:lpstr>Arial</vt:lpstr>
      <vt:lpstr>Montserrat</vt:lpstr>
      <vt:lpstr>Focus</vt:lpstr>
      <vt:lpstr>Hands-On Session on Linear Regression</vt:lpstr>
      <vt:lpstr>PowerPoint Presentation</vt:lpstr>
      <vt:lpstr>Overview:</vt:lpstr>
      <vt:lpstr>PART - I What is Linear Regression?</vt:lpstr>
      <vt:lpstr>Let’s Dive Deeper :</vt:lpstr>
      <vt:lpstr>Model Representation:                                                                                                            Univariate Linear Regression:</vt:lpstr>
      <vt:lpstr>Hypothesis Function:</vt:lpstr>
      <vt:lpstr>PowerPoint Presentation</vt:lpstr>
      <vt:lpstr>Cost Function:-</vt:lpstr>
      <vt:lpstr>PowerPoint Presentation</vt:lpstr>
      <vt:lpstr>PowerPoint Presentation</vt:lpstr>
      <vt:lpstr>Let’s do a quick recap:</vt:lpstr>
      <vt:lpstr>PowerPoint Presentation</vt:lpstr>
      <vt:lpstr>Gradient Descent</vt:lpstr>
      <vt:lpstr>Basic Idea of Gradient Descent:</vt:lpstr>
      <vt:lpstr>For the ease of understanding, let theta0 =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Summing it all up:  </vt:lpstr>
      <vt:lpstr>PART - II  Hands-On Session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Session on Linear Regression</dc:title>
  <cp:lastModifiedBy>Bhuvanjeet Singh</cp:lastModifiedBy>
  <cp:revision>4</cp:revision>
  <dcterms:modified xsi:type="dcterms:W3CDTF">2020-05-27T14:50:08Z</dcterms:modified>
</cp:coreProperties>
</file>