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14084300" cy="7924800"/>
  <p:notesSz cx="14084300" cy="792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6322" y="2456688"/>
            <a:ext cx="11971655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2645" y="4437888"/>
            <a:ext cx="985901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4215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253414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2968" y="0"/>
            <a:ext cx="3270504" cy="6461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5408" y="600456"/>
            <a:ext cx="3586479" cy="45720"/>
          </a:xfrm>
          <a:custGeom>
            <a:avLst/>
            <a:gdLst/>
            <a:ahLst/>
            <a:cxnLst/>
            <a:rect l="l" t="t" r="r" b="b"/>
            <a:pathLst>
              <a:path w="3586479" h="45720">
                <a:moveTo>
                  <a:pt x="3585972" y="0"/>
                </a:moveTo>
                <a:lnTo>
                  <a:pt x="0" y="0"/>
                </a:lnTo>
                <a:lnTo>
                  <a:pt x="0" y="45720"/>
                </a:lnTo>
                <a:lnTo>
                  <a:pt x="3585972" y="45720"/>
                </a:lnTo>
                <a:lnTo>
                  <a:pt x="35859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44" y="600456"/>
            <a:ext cx="3636645" cy="45720"/>
          </a:xfrm>
          <a:custGeom>
            <a:avLst/>
            <a:gdLst/>
            <a:ahLst/>
            <a:cxnLst/>
            <a:rect l="l" t="t" r="r" b="b"/>
            <a:pathLst>
              <a:path w="3636645" h="45720">
                <a:moveTo>
                  <a:pt x="3636264" y="0"/>
                </a:moveTo>
                <a:lnTo>
                  <a:pt x="0" y="0"/>
                </a:lnTo>
                <a:lnTo>
                  <a:pt x="0" y="45720"/>
                </a:lnTo>
                <a:lnTo>
                  <a:pt x="3636264" y="45720"/>
                </a:lnTo>
                <a:lnTo>
                  <a:pt x="363626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17663" y="600456"/>
            <a:ext cx="3584575" cy="45720"/>
          </a:xfrm>
          <a:custGeom>
            <a:avLst/>
            <a:gdLst/>
            <a:ahLst/>
            <a:cxnLst/>
            <a:rect l="l" t="t" r="r" b="b"/>
            <a:pathLst>
              <a:path w="3584575" h="45720">
                <a:moveTo>
                  <a:pt x="3584448" y="0"/>
                </a:moveTo>
                <a:lnTo>
                  <a:pt x="0" y="0"/>
                </a:lnTo>
                <a:lnTo>
                  <a:pt x="0" y="45720"/>
                </a:lnTo>
                <a:lnTo>
                  <a:pt x="3584448" y="45720"/>
                </a:lnTo>
                <a:lnTo>
                  <a:pt x="3584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551" y="708660"/>
            <a:ext cx="544068" cy="39166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73551" y="708660"/>
            <a:ext cx="544195" cy="391795"/>
          </a:xfrm>
          <a:custGeom>
            <a:avLst/>
            <a:gdLst/>
            <a:ahLst/>
            <a:cxnLst/>
            <a:rect l="l" t="t" r="r" b="b"/>
            <a:pathLst>
              <a:path w="544195" h="391794">
                <a:moveTo>
                  <a:pt x="0" y="97917"/>
                </a:moveTo>
                <a:lnTo>
                  <a:pt x="348234" y="97917"/>
                </a:lnTo>
                <a:lnTo>
                  <a:pt x="348234" y="0"/>
                </a:lnTo>
                <a:lnTo>
                  <a:pt x="544068" y="195834"/>
                </a:lnTo>
                <a:lnTo>
                  <a:pt x="348234" y="391668"/>
                </a:lnTo>
                <a:lnTo>
                  <a:pt x="348234" y="293750"/>
                </a:lnTo>
                <a:lnTo>
                  <a:pt x="0" y="293750"/>
                </a:lnTo>
                <a:lnTo>
                  <a:pt x="0" y="97917"/>
                </a:lnTo>
                <a:close/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2968" y="0"/>
            <a:ext cx="3270504" cy="6461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5408" y="600456"/>
            <a:ext cx="3586479" cy="45720"/>
          </a:xfrm>
          <a:custGeom>
            <a:avLst/>
            <a:gdLst/>
            <a:ahLst/>
            <a:cxnLst/>
            <a:rect l="l" t="t" r="r" b="b"/>
            <a:pathLst>
              <a:path w="3586479" h="45720">
                <a:moveTo>
                  <a:pt x="3585972" y="0"/>
                </a:moveTo>
                <a:lnTo>
                  <a:pt x="0" y="0"/>
                </a:lnTo>
                <a:lnTo>
                  <a:pt x="0" y="45720"/>
                </a:lnTo>
                <a:lnTo>
                  <a:pt x="3585972" y="45720"/>
                </a:lnTo>
                <a:lnTo>
                  <a:pt x="35859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44" y="600456"/>
            <a:ext cx="3636645" cy="45720"/>
          </a:xfrm>
          <a:custGeom>
            <a:avLst/>
            <a:gdLst/>
            <a:ahLst/>
            <a:cxnLst/>
            <a:rect l="l" t="t" r="r" b="b"/>
            <a:pathLst>
              <a:path w="3636645" h="45720">
                <a:moveTo>
                  <a:pt x="3636264" y="0"/>
                </a:moveTo>
                <a:lnTo>
                  <a:pt x="0" y="0"/>
                </a:lnTo>
                <a:lnTo>
                  <a:pt x="0" y="45720"/>
                </a:lnTo>
                <a:lnTo>
                  <a:pt x="3636264" y="45720"/>
                </a:lnTo>
                <a:lnTo>
                  <a:pt x="363626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17664" y="600456"/>
            <a:ext cx="3584575" cy="45720"/>
          </a:xfrm>
          <a:custGeom>
            <a:avLst/>
            <a:gdLst/>
            <a:ahLst/>
            <a:cxnLst/>
            <a:rect l="l" t="t" r="r" b="b"/>
            <a:pathLst>
              <a:path w="3584575" h="45720">
                <a:moveTo>
                  <a:pt x="3584448" y="0"/>
                </a:moveTo>
                <a:lnTo>
                  <a:pt x="0" y="0"/>
                </a:lnTo>
                <a:lnTo>
                  <a:pt x="0" y="45720"/>
                </a:lnTo>
                <a:lnTo>
                  <a:pt x="3584448" y="45720"/>
                </a:lnTo>
                <a:lnTo>
                  <a:pt x="3584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468" y="-49580"/>
            <a:ext cx="96577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095" y="2469261"/>
            <a:ext cx="7011034" cy="395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88662" y="7370064"/>
            <a:ext cx="4506976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04215" y="7370064"/>
            <a:ext cx="3239389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140696" y="7370064"/>
            <a:ext cx="3239389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en.wikipedia.org/wiki/Seasonal_adjustment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rend_estimation" TargetMode="External"/><Relationship Id="rId3" Type="http://schemas.openxmlformats.org/officeDocument/2006/relationships/hyperlink" Target="https://en.wikipedia.org/wiki/Secular_variation" TargetMode="External"/><Relationship Id="rId4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easonality" TargetMode="External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ca0rDWo7IpI" TargetMode="External"/><Relationship Id="rId3" Type="http://schemas.openxmlformats.org/officeDocument/2006/relationships/image" Target="../media/image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2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080490" cy="7507605"/>
            <a:chOff x="0" y="0"/>
            <a:chExt cx="14080490" cy="7507605"/>
          </a:xfrm>
        </p:grpSpPr>
        <p:sp>
          <p:nvSpPr>
            <p:cNvPr id="3" name="object 3"/>
            <p:cNvSpPr/>
            <p:nvPr/>
          </p:nvSpPr>
          <p:spPr>
            <a:xfrm>
              <a:off x="4459223" y="7461504"/>
              <a:ext cx="4457700" cy="45720"/>
            </a:xfrm>
            <a:custGeom>
              <a:avLst/>
              <a:gdLst/>
              <a:ahLst/>
              <a:cxnLst/>
              <a:rect l="l" t="t" r="r" b="b"/>
              <a:pathLst>
                <a:path w="4457700" h="45720">
                  <a:moveTo>
                    <a:pt x="445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457700" y="45720"/>
                  </a:lnTo>
                  <a:lnTo>
                    <a:pt x="4457700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461504"/>
              <a:ext cx="4459605" cy="45720"/>
            </a:xfrm>
            <a:custGeom>
              <a:avLst/>
              <a:gdLst/>
              <a:ahLst/>
              <a:cxnLst/>
              <a:rect l="l" t="t" r="r" b="b"/>
              <a:pathLst>
                <a:path w="4459605" h="45720">
                  <a:moveTo>
                    <a:pt x="445922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459224" y="45720"/>
                  </a:lnTo>
                  <a:lnTo>
                    <a:pt x="445922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16923" y="7461504"/>
              <a:ext cx="4459605" cy="45720"/>
            </a:xfrm>
            <a:custGeom>
              <a:avLst/>
              <a:gdLst/>
              <a:ahLst/>
              <a:cxnLst/>
              <a:rect l="l" t="t" r="r" b="b"/>
              <a:pathLst>
                <a:path w="4459605" h="45720">
                  <a:moveTo>
                    <a:pt x="445922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459224" y="45720"/>
                  </a:lnTo>
                  <a:lnTo>
                    <a:pt x="44592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080235" cy="7461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Graphs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1874541"/>
            <a:ext cx="12894564" cy="5414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068" y="555935"/>
            <a:ext cx="13054330" cy="68707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35839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  <a:p>
            <a:pPr marL="575945" indent="-39687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576580" algn="l"/>
              </a:tabLst>
            </a:pPr>
            <a:r>
              <a:rPr dirty="0" sz="4800" spc="-25" b="1">
                <a:solidFill>
                  <a:srgbClr val="0033CC"/>
                </a:solidFill>
                <a:latin typeface="Arial"/>
                <a:cs typeface="Arial"/>
              </a:rPr>
              <a:t>Time</a:t>
            </a:r>
            <a:r>
              <a:rPr dirty="0" sz="48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0033CC"/>
                </a:solidFill>
                <a:latin typeface="Arial"/>
                <a:cs typeface="Arial"/>
              </a:rPr>
              <a:t>Series</a:t>
            </a:r>
            <a:r>
              <a:rPr dirty="0" sz="48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Models:</a:t>
            </a:r>
            <a:endParaRPr sz="4800">
              <a:latin typeface="Arial"/>
              <a:cs typeface="Arial"/>
            </a:endParaRPr>
          </a:p>
          <a:p>
            <a:pPr lvl="1" marL="1037590" marR="55880" indent="-329565">
              <a:lnSpc>
                <a:spcPct val="100000"/>
              </a:lnSpc>
              <a:spcBef>
                <a:spcPts val="940"/>
              </a:spcBef>
              <a:buChar char="–"/>
              <a:tabLst>
                <a:tab pos="1038225" algn="l"/>
                <a:tab pos="7945120" algn="l"/>
                <a:tab pos="9726930" algn="l"/>
              </a:tabLst>
            </a:pPr>
            <a:r>
              <a:rPr dirty="0" sz="3800">
                <a:latin typeface="Arial MT"/>
                <a:cs typeface="Arial MT"/>
              </a:rPr>
              <a:t>A</a:t>
            </a:r>
            <a:r>
              <a:rPr dirty="0" sz="3800" spc="-220">
                <a:latin typeface="Arial MT"/>
                <a:cs typeface="Arial MT"/>
              </a:rPr>
              <a:t> </a:t>
            </a:r>
            <a:r>
              <a:rPr dirty="0" sz="3800" b="1">
                <a:latin typeface="Arial"/>
                <a:cs typeface="Arial"/>
              </a:rPr>
              <a:t>time</a:t>
            </a:r>
            <a:r>
              <a:rPr dirty="0" sz="3800" spc="-20" b="1">
                <a:latin typeface="Arial"/>
                <a:cs typeface="Arial"/>
              </a:rPr>
              <a:t> </a:t>
            </a:r>
            <a:r>
              <a:rPr dirty="0" sz="3800" spc="-5" b="1">
                <a:latin typeface="Arial"/>
                <a:cs typeface="Arial"/>
              </a:rPr>
              <a:t>series </a:t>
            </a:r>
            <a:r>
              <a:rPr dirty="0" sz="3800">
                <a:latin typeface="Arial MT"/>
                <a:cs typeface="Arial MT"/>
              </a:rPr>
              <a:t>is</a:t>
            </a:r>
            <a:r>
              <a:rPr dirty="0" sz="3800" spc="1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a</a:t>
            </a:r>
            <a:r>
              <a:rPr dirty="0" sz="3800" spc="-1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set of</a:t>
            </a:r>
            <a:r>
              <a:rPr dirty="0" sz="3800" spc="-1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observations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 i="1">
                <a:latin typeface="Arial"/>
                <a:cs typeface="Arial"/>
              </a:rPr>
              <a:t>Y</a:t>
            </a:r>
            <a:r>
              <a:rPr dirty="0" baseline="-21111" sz="3750" i="1">
                <a:latin typeface="Arial"/>
                <a:cs typeface="Arial"/>
              </a:rPr>
              <a:t>t	</a:t>
            </a:r>
            <a:r>
              <a:rPr dirty="0" sz="3800">
                <a:latin typeface="Arial MT"/>
                <a:cs typeface="Arial MT"/>
              </a:rPr>
              <a:t>, each one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being</a:t>
            </a:r>
            <a:r>
              <a:rPr dirty="0" sz="3800">
                <a:latin typeface="Arial MT"/>
                <a:cs typeface="Arial MT"/>
              </a:rPr>
              <a:t> recorded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at</a:t>
            </a:r>
            <a:r>
              <a:rPr dirty="0" sz="3800" spc="-2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a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specific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time</a:t>
            </a:r>
            <a:r>
              <a:rPr dirty="0" sz="3800" spc="-5">
                <a:latin typeface="Arial MT"/>
                <a:cs typeface="Arial MT"/>
              </a:rPr>
              <a:t> </a:t>
            </a:r>
            <a:r>
              <a:rPr dirty="0" sz="3800" spc="-5" i="1">
                <a:latin typeface="Arial"/>
                <a:cs typeface="Arial"/>
              </a:rPr>
              <a:t>t.</a:t>
            </a:r>
            <a:r>
              <a:rPr dirty="0" sz="3800" spc="-30" i="1">
                <a:latin typeface="Arial"/>
                <a:cs typeface="Arial"/>
              </a:rPr>
              <a:t> </a:t>
            </a:r>
            <a:r>
              <a:rPr dirty="0" sz="3800">
                <a:latin typeface="Arial MT"/>
                <a:cs typeface="Arial MT"/>
              </a:rPr>
              <a:t>A</a:t>
            </a:r>
            <a:r>
              <a:rPr dirty="0" sz="3800" spc="-210">
                <a:latin typeface="Arial MT"/>
                <a:cs typeface="Arial MT"/>
              </a:rPr>
              <a:t> </a:t>
            </a:r>
            <a:r>
              <a:rPr dirty="0" sz="3800" spc="-5" b="1" i="1">
                <a:solidFill>
                  <a:srgbClr val="FF0000"/>
                </a:solidFill>
                <a:latin typeface="Arial"/>
                <a:cs typeface="Arial"/>
              </a:rPr>
              <a:t>discrete-time</a:t>
            </a:r>
            <a:r>
              <a:rPr dirty="0" sz="3800" spc="-4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800" i="1">
                <a:latin typeface="Arial"/>
                <a:cs typeface="Arial"/>
              </a:rPr>
              <a:t>time </a:t>
            </a:r>
            <a:r>
              <a:rPr dirty="0" sz="3800" spc="-1040" i="1">
                <a:latin typeface="Arial"/>
                <a:cs typeface="Arial"/>
              </a:rPr>
              <a:t> </a:t>
            </a:r>
            <a:r>
              <a:rPr dirty="0" sz="3800" i="1">
                <a:latin typeface="Arial"/>
                <a:cs typeface="Arial"/>
              </a:rPr>
              <a:t>series</a:t>
            </a:r>
            <a:r>
              <a:rPr dirty="0" sz="3800" spc="-15" i="1">
                <a:latin typeface="Arial"/>
                <a:cs typeface="Arial"/>
              </a:rPr>
              <a:t> </a:t>
            </a:r>
            <a:r>
              <a:rPr dirty="0" sz="3800">
                <a:latin typeface="Arial MT"/>
                <a:cs typeface="Arial MT"/>
              </a:rPr>
              <a:t>is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one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 spc="-10">
                <a:latin typeface="Arial MT"/>
                <a:cs typeface="Arial MT"/>
              </a:rPr>
              <a:t>in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which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the</a:t>
            </a:r>
            <a:r>
              <a:rPr dirty="0" sz="3800" spc="-1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set</a:t>
            </a:r>
            <a:r>
              <a:rPr dirty="0" sz="3800" spc="-10">
                <a:latin typeface="Arial MT"/>
                <a:cs typeface="Arial MT"/>
              </a:rPr>
              <a:t> </a:t>
            </a:r>
            <a:r>
              <a:rPr dirty="0" sz="3800" spc="5" i="1">
                <a:latin typeface="Arial"/>
                <a:cs typeface="Arial"/>
              </a:rPr>
              <a:t>T</a:t>
            </a:r>
            <a:r>
              <a:rPr dirty="0" baseline="-21111" sz="3750" spc="7" i="1">
                <a:latin typeface="Arial"/>
                <a:cs typeface="Arial"/>
              </a:rPr>
              <a:t>0	</a:t>
            </a:r>
            <a:r>
              <a:rPr dirty="0" sz="3800">
                <a:latin typeface="Arial MT"/>
                <a:cs typeface="Arial MT"/>
              </a:rPr>
              <a:t>of times at which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observations are made is a discrete set, as </a:t>
            </a:r>
            <a:r>
              <a:rPr dirty="0" sz="3800" spc="-10">
                <a:latin typeface="Arial MT"/>
                <a:cs typeface="Arial MT"/>
              </a:rPr>
              <a:t>is </a:t>
            </a:r>
            <a:r>
              <a:rPr dirty="0" sz="3800">
                <a:latin typeface="Arial MT"/>
                <a:cs typeface="Arial MT"/>
              </a:rPr>
              <a:t>the case,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for example, when observations are </a:t>
            </a:r>
            <a:r>
              <a:rPr dirty="0" sz="3800" spc="-5">
                <a:latin typeface="Arial MT"/>
                <a:cs typeface="Arial MT"/>
              </a:rPr>
              <a:t>made </a:t>
            </a:r>
            <a:r>
              <a:rPr dirty="0" sz="3800">
                <a:latin typeface="Arial MT"/>
                <a:cs typeface="Arial MT"/>
              </a:rPr>
              <a:t>at fixed time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intervals.</a:t>
            </a:r>
            <a:endParaRPr sz="3800">
              <a:latin typeface="Arial MT"/>
              <a:cs typeface="Arial MT"/>
            </a:endParaRPr>
          </a:p>
          <a:p>
            <a:pPr lvl="1" marL="1037590" marR="159385" indent="-329565">
              <a:lnSpc>
                <a:spcPct val="100000"/>
              </a:lnSpc>
              <a:spcBef>
                <a:spcPts val="920"/>
              </a:spcBef>
              <a:buFont typeface="Arial MT"/>
              <a:buChar char="–"/>
              <a:tabLst>
                <a:tab pos="1038225" algn="l"/>
                <a:tab pos="5958840" algn="l"/>
              </a:tabLst>
            </a:pPr>
            <a:r>
              <a:rPr dirty="0" sz="3800" b="1" i="1">
                <a:solidFill>
                  <a:srgbClr val="FF0000"/>
                </a:solidFill>
                <a:latin typeface="Arial"/>
                <a:cs typeface="Arial"/>
              </a:rPr>
              <a:t>Continuous - time </a:t>
            </a:r>
            <a:r>
              <a:rPr dirty="0" sz="3800" i="1">
                <a:latin typeface="Arial"/>
                <a:cs typeface="Arial"/>
              </a:rPr>
              <a:t>time series </a:t>
            </a:r>
            <a:r>
              <a:rPr dirty="0" sz="3800">
                <a:latin typeface="Arial MT"/>
                <a:cs typeface="Arial MT"/>
              </a:rPr>
              <a:t>are </a:t>
            </a:r>
            <a:r>
              <a:rPr dirty="0" sz="3800" spc="-5">
                <a:latin typeface="Arial MT"/>
                <a:cs typeface="Arial MT"/>
              </a:rPr>
              <a:t>obtained when </a:t>
            </a:r>
            <a:r>
              <a:rPr dirty="0" sz="3800">
                <a:latin typeface="Arial MT"/>
                <a:cs typeface="Arial MT"/>
              </a:rPr>
              <a:t> observations</a:t>
            </a:r>
            <a:r>
              <a:rPr dirty="0" sz="3800" spc="-3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are</a:t>
            </a:r>
            <a:r>
              <a:rPr dirty="0" sz="3800" spc="-1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recorded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continuously</a:t>
            </a:r>
            <a:r>
              <a:rPr dirty="0" sz="3800" spc="-2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over</a:t>
            </a:r>
            <a:r>
              <a:rPr dirty="0" sz="3800" spc="-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some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time </a:t>
            </a:r>
            <a:r>
              <a:rPr dirty="0" sz="3800" spc="-104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interval,</a:t>
            </a:r>
            <a:r>
              <a:rPr dirty="0" sz="3800" spc="2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e.g.,</a:t>
            </a:r>
            <a:r>
              <a:rPr dirty="0" sz="3800" spc="-1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when</a:t>
            </a:r>
            <a:r>
              <a:rPr dirty="0" sz="3800" spc="15">
                <a:latin typeface="Arial MT"/>
                <a:cs typeface="Arial MT"/>
              </a:rPr>
              <a:t> </a:t>
            </a:r>
            <a:r>
              <a:rPr dirty="0" sz="3800" spc="5" i="1">
                <a:latin typeface="Arial"/>
                <a:cs typeface="Arial"/>
              </a:rPr>
              <a:t>T</a:t>
            </a:r>
            <a:r>
              <a:rPr dirty="0" baseline="-21111" sz="3750" spc="7">
                <a:latin typeface="Arial MT"/>
                <a:cs typeface="Arial MT"/>
              </a:rPr>
              <a:t>0	</a:t>
            </a:r>
            <a:r>
              <a:rPr dirty="0" sz="3800" spc="-5">
                <a:latin typeface="Arial MT"/>
                <a:cs typeface="Arial MT"/>
              </a:rPr>
              <a:t>[0</a:t>
            </a:r>
            <a:r>
              <a:rPr dirty="0" sz="3800" spc="-5" i="1">
                <a:latin typeface="Arial"/>
                <a:cs typeface="Arial"/>
              </a:rPr>
              <a:t>,</a:t>
            </a:r>
            <a:r>
              <a:rPr dirty="0" sz="3800" spc="-20" i="1">
                <a:latin typeface="Arial"/>
                <a:cs typeface="Arial"/>
              </a:rPr>
              <a:t> </a:t>
            </a:r>
            <a:r>
              <a:rPr dirty="0" sz="3800">
                <a:latin typeface="Arial MT"/>
                <a:cs typeface="Arial MT"/>
              </a:rPr>
              <a:t>1].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68" y="0"/>
            <a:ext cx="12736830" cy="75507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85"/>
              </a:spcBef>
            </a:pPr>
            <a:r>
              <a:rPr dirty="0" sz="4600" spc="-5">
                <a:latin typeface="Arial MT"/>
                <a:cs typeface="Arial MT"/>
              </a:rPr>
              <a:t>This is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an</a:t>
            </a:r>
            <a:r>
              <a:rPr dirty="0" sz="4600" spc="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important</a:t>
            </a:r>
            <a:r>
              <a:rPr dirty="0" sz="4600" spc="3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technique</a:t>
            </a:r>
            <a:r>
              <a:rPr dirty="0" sz="4600" spc="4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for all</a:t>
            </a:r>
            <a:r>
              <a:rPr dirty="0" sz="4600" spc="2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types</a:t>
            </a:r>
            <a:endParaRPr sz="4600">
              <a:latin typeface="Arial MT"/>
              <a:cs typeface="Arial MT"/>
            </a:endParaRPr>
          </a:p>
          <a:p>
            <a:pPr marL="154305" marR="5080">
              <a:lnSpc>
                <a:spcPct val="100000"/>
              </a:lnSpc>
            </a:pPr>
            <a:r>
              <a:rPr dirty="0" sz="4600" spc="-5">
                <a:latin typeface="Arial MT"/>
                <a:cs typeface="Arial MT"/>
                <a:hlinkClick r:id="rId3"/>
              </a:rPr>
              <a:t>of</a:t>
            </a:r>
            <a:r>
              <a:rPr dirty="0" sz="4600">
                <a:latin typeface="Arial MT"/>
                <a:cs typeface="Arial MT"/>
                <a:hlinkClick r:id="rId3"/>
              </a:rPr>
              <a:t> </a:t>
            </a:r>
            <a:r>
              <a:rPr dirty="0" u="heavy" sz="4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time</a:t>
            </a:r>
            <a:r>
              <a:rPr dirty="0" u="heavy" sz="46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u="heavy" sz="4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series</a:t>
            </a:r>
            <a:r>
              <a:rPr dirty="0" u="heavy" sz="46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u="heavy" sz="4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analysis</a:t>
            </a:r>
            <a:r>
              <a:rPr dirty="0" sz="4600">
                <a:latin typeface="Arial MT"/>
                <a:cs typeface="Arial MT"/>
                <a:hlinkClick r:id="rId3"/>
              </a:rPr>
              <a:t>,</a:t>
            </a:r>
            <a:r>
              <a:rPr dirty="0" sz="4600" spc="5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especially</a:t>
            </a:r>
            <a:r>
              <a:rPr dirty="0" sz="4600" spc="40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for </a:t>
            </a:r>
            <a:r>
              <a:rPr dirty="0" u="heavy" sz="4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seasonal </a:t>
            </a:r>
            <a:r>
              <a:rPr dirty="0" sz="4600">
                <a:solidFill>
                  <a:srgbClr val="0462C1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u="heavy" sz="4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adjustment</a:t>
            </a:r>
            <a:r>
              <a:rPr dirty="0" sz="4600" spc="-5">
                <a:latin typeface="Arial MT"/>
                <a:cs typeface="Arial MT"/>
                <a:hlinkClick r:id="rId3"/>
              </a:rPr>
              <a:t>.</a:t>
            </a:r>
            <a:r>
              <a:rPr dirty="0" sz="4600" spc="45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It</a:t>
            </a:r>
            <a:r>
              <a:rPr dirty="0" sz="4600" spc="-20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seeks</a:t>
            </a:r>
            <a:r>
              <a:rPr dirty="0" sz="4600" spc="10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to construct, from</a:t>
            </a:r>
            <a:r>
              <a:rPr dirty="0" sz="4600" spc="20">
                <a:latin typeface="Arial MT"/>
                <a:cs typeface="Arial MT"/>
                <a:hlinkClick r:id="rId3"/>
              </a:rPr>
              <a:t> </a:t>
            </a:r>
            <a:r>
              <a:rPr dirty="0" sz="4600" spc="-5">
                <a:latin typeface="Arial MT"/>
                <a:cs typeface="Arial MT"/>
                <a:hlinkClick r:id="rId3"/>
              </a:rPr>
              <a:t>an 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observed</a:t>
            </a:r>
            <a:r>
              <a:rPr dirty="0" sz="4600" spc="2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time</a:t>
            </a:r>
            <a:r>
              <a:rPr dirty="0" sz="4600" spc="1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series,</a:t>
            </a:r>
            <a:r>
              <a:rPr dirty="0" sz="4600" spc="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a</a:t>
            </a:r>
            <a:r>
              <a:rPr dirty="0" sz="4600" spc="1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number</a:t>
            </a:r>
            <a:r>
              <a:rPr dirty="0" sz="4600" spc="2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of</a:t>
            </a:r>
            <a:r>
              <a:rPr dirty="0" sz="4600" spc="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component 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series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(that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could</a:t>
            </a:r>
            <a:r>
              <a:rPr dirty="0" sz="4600" spc="2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be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used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to reconstruct</a:t>
            </a:r>
            <a:r>
              <a:rPr dirty="0" sz="4600" spc="2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the 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original</a:t>
            </a:r>
            <a:r>
              <a:rPr dirty="0" sz="4600" spc="3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by</a:t>
            </a:r>
            <a:r>
              <a:rPr dirty="0" sz="4600" spc="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additions</a:t>
            </a:r>
            <a:r>
              <a:rPr dirty="0" sz="4600" spc="4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or</a:t>
            </a:r>
            <a:r>
              <a:rPr dirty="0" sz="4600" spc="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multiplications)</a:t>
            </a:r>
            <a:r>
              <a:rPr dirty="0" sz="4600" spc="6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where 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each</a:t>
            </a:r>
            <a:r>
              <a:rPr dirty="0" sz="4600" spc="2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of these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has</a:t>
            </a:r>
            <a:r>
              <a:rPr dirty="0" sz="4600" spc="15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a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certain</a:t>
            </a:r>
            <a:r>
              <a:rPr dirty="0" sz="4600" spc="3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characteristic</a:t>
            </a:r>
            <a:r>
              <a:rPr dirty="0" sz="4600" spc="2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or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type </a:t>
            </a:r>
            <a:r>
              <a:rPr dirty="0" sz="4600" spc="-126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of </a:t>
            </a:r>
            <a:r>
              <a:rPr dirty="0" sz="4600" spc="-30">
                <a:latin typeface="Arial MT"/>
                <a:cs typeface="Arial MT"/>
              </a:rPr>
              <a:t>behaviour.</a:t>
            </a:r>
            <a:r>
              <a:rPr dirty="0" sz="4600" spc="3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For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example,</a:t>
            </a:r>
            <a:r>
              <a:rPr dirty="0" sz="4600" spc="3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time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series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are </a:t>
            </a:r>
            <a:r>
              <a:rPr dirty="0" sz="460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usually</a:t>
            </a:r>
            <a:r>
              <a:rPr dirty="0" sz="4600" spc="1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decomposed</a:t>
            </a:r>
            <a:r>
              <a:rPr dirty="0" sz="4600" spc="40">
                <a:latin typeface="Arial MT"/>
                <a:cs typeface="Arial MT"/>
              </a:rPr>
              <a:t> </a:t>
            </a:r>
            <a:r>
              <a:rPr dirty="0" sz="4600" spc="-5">
                <a:latin typeface="Arial MT"/>
                <a:cs typeface="Arial MT"/>
              </a:rPr>
              <a:t>into:</a:t>
            </a:r>
            <a:endParaRPr sz="4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8100" y="1988756"/>
            <a:ext cx="7312659" cy="3655060"/>
            <a:chOff x="3598100" y="1988756"/>
            <a:chExt cx="7312659" cy="3655060"/>
          </a:xfrm>
        </p:grpSpPr>
        <p:sp>
          <p:nvSpPr>
            <p:cNvPr id="3" name="object 3"/>
            <p:cNvSpPr/>
            <p:nvPr/>
          </p:nvSpPr>
          <p:spPr>
            <a:xfrm>
              <a:off x="6214110" y="2001774"/>
              <a:ext cx="1041400" cy="1815464"/>
            </a:xfrm>
            <a:custGeom>
              <a:avLst/>
              <a:gdLst/>
              <a:ahLst/>
              <a:cxnLst/>
              <a:rect l="l" t="t" r="r" b="b"/>
              <a:pathLst>
                <a:path w="1041400" h="1815464">
                  <a:moveTo>
                    <a:pt x="0" y="0"/>
                  </a:moveTo>
                  <a:lnTo>
                    <a:pt x="0" y="1036065"/>
                  </a:lnTo>
                  <a:lnTo>
                    <a:pt x="1040891" y="1815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14110" y="2001774"/>
              <a:ext cx="1041400" cy="1815464"/>
            </a:xfrm>
            <a:custGeom>
              <a:avLst/>
              <a:gdLst/>
              <a:ahLst/>
              <a:cxnLst/>
              <a:rect l="l" t="t" r="r" b="b"/>
              <a:pathLst>
                <a:path w="1041400" h="1815464">
                  <a:moveTo>
                    <a:pt x="0" y="0"/>
                  </a:moveTo>
                  <a:lnTo>
                    <a:pt x="1040891" y="1815083"/>
                  </a:lnTo>
                  <a:lnTo>
                    <a:pt x="0" y="103606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11118" y="3038094"/>
              <a:ext cx="3644265" cy="779145"/>
            </a:xfrm>
            <a:custGeom>
              <a:avLst/>
              <a:gdLst/>
              <a:ahLst/>
              <a:cxnLst/>
              <a:rect l="l" t="t" r="r" b="b"/>
              <a:pathLst>
                <a:path w="3644265" h="779145">
                  <a:moveTo>
                    <a:pt x="2602230" y="0"/>
                  </a:moveTo>
                  <a:lnTo>
                    <a:pt x="0" y="0"/>
                  </a:lnTo>
                  <a:lnTo>
                    <a:pt x="3643757" y="778763"/>
                  </a:lnTo>
                  <a:lnTo>
                    <a:pt x="2602230" y="0"/>
                  </a:lnTo>
                  <a:close/>
                </a:path>
              </a:pathLst>
            </a:custGeom>
            <a:solidFill>
              <a:srgbClr val="4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11118" y="3038094"/>
              <a:ext cx="3644265" cy="779145"/>
            </a:xfrm>
            <a:custGeom>
              <a:avLst/>
              <a:gdLst/>
              <a:ahLst/>
              <a:cxnLst/>
              <a:rect l="l" t="t" r="r" b="b"/>
              <a:pathLst>
                <a:path w="3644265" h="779145">
                  <a:moveTo>
                    <a:pt x="0" y="0"/>
                  </a:moveTo>
                  <a:lnTo>
                    <a:pt x="2602230" y="0"/>
                  </a:lnTo>
                  <a:lnTo>
                    <a:pt x="3643757" y="778763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11118" y="3816858"/>
              <a:ext cx="3644265" cy="777240"/>
            </a:xfrm>
            <a:custGeom>
              <a:avLst/>
              <a:gdLst/>
              <a:ahLst/>
              <a:cxnLst/>
              <a:rect l="l" t="t" r="r" b="b"/>
              <a:pathLst>
                <a:path w="3644265" h="777239">
                  <a:moveTo>
                    <a:pt x="3643757" y="0"/>
                  </a:moveTo>
                  <a:lnTo>
                    <a:pt x="0" y="777113"/>
                  </a:lnTo>
                  <a:lnTo>
                    <a:pt x="2602230" y="777113"/>
                  </a:lnTo>
                  <a:lnTo>
                    <a:pt x="364375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11118" y="3816858"/>
              <a:ext cx="3644265" cy="777240"/>
            </a:xfrm>
            <a:custGeom>
              <a:avLst/>
              <a:gdLst/>
              <a:ahLst/>
              <a:cxnLst/>
              <a:rect l="l" t="t" r="r" b="b"/>
              <a:pathLst>
                <a:path w="3644265" h="777239">
                  <a:moveTo>
                    <a:pt x="0" y="777113"/>
                  </a:moveTo>
                  <a:lnTo>
                    <a:pt x="3643757" y="0"/>
                  </a:lnTo>
                  <a:lnTo>
                    <a:pt x="2602230" y="777113"/>
                  </a:lnTo>
                  <a:lnTo>
                    <a:pt x="0" y="77711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14110" y="3816858"/>
              <a:ext cx="1041400" cy="1813560"/>
            </a:xfrm>
            <a:custGeom>
              <a:avLst/>
              <a:gdLst/>
              <a:ahLst/>
              <a:cxnLst/>
              <a:rect l="l" t="t" r="r" b="b"/>
              <a:pathLst>
                <a:path w="1041400" h="1813560">
                  <a:moveTo>
                    <a:pt x="1040891" y="0"/>
                  </a:moveTo>
                  <a:lnTo>
                    <a:pt x="0" y="776478"/>
                  </a:lnTo>
                  <a:lnTo>
                    <a:pt x="0" y="1813433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C00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14110" y="3816858"/>
              <a:ext cx="1041400" cy="1813560"/>
            </a:xfrm>
            <a:custGeom>
              <a:avLst/>
              <a:gdLst/>
              <a:ahLst/>
              <a:cxnLst/>
              <a:rect l="l" t="t" r="r" b="b"/>
              <a:pathLst>
                <a:path w="1041400" h="1813560">
                  <a:moveTo>
                    <a:pt x="0" y="1813433"/>
                  </a:moveTo>
                  <a:lnTo>
                    <a:pt x="0" y="776478"/>
                  </a:lnTo>
                  <a:lnTo>
                    <a:pt x="1040891" y="0"/>
                  </a:lnTo>
                  <a:lnTo>
                    <a:pt x="0" y="181343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5002" y="2001774"/>
              <a:ext cx="1039494" cy="1815464"/>
            </a:xfrm>
            <a:custGeom>
              <a:avLst/>
              <a:gdLst/>
              <a:ahLst/>
              <a:cxnLst/>
              <a:rect l="l" t="t" r="r" b="b"/>
              <a:pathLst>
                <a:path w="1039495" h="1815464">
                  <a:moveTo>
                    <a:pt x="1039241" y="0"/>
                  </a:moveTo>
                  <a:lnTo>
                    <a:pt x="0" y="1815083"/>
                  </a:lnTo>
                  <a:lnTo>
                    <a:pt x="1039241" y="1036065"/>
                  </a:lnTo>
                  <a:lnTo>
                    <a:pt x="1039241" y="0"/>
                  </a:lnTo>
                  <a:close/>
                </a:path>
              </a:pathLst>
            </a:custGeom>
            <a:solidFill>
              <a:srgbClr val="804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55002" y="2001774"/>
              <a:ext cx="1039494" cy="1815464"/>
            </a:xfrm>
            <a:custGeom>
              <a:avLst/>
              <a:gdLst/>
              <a:ahLst/>
              <a:cxnLst/>
              <a:rect l="l" t="t" r="r" b="b"/>
              <a:pathLst>
                <a:path w="1039495" h="1815464">
                  <a:moveTo>
                    <a:pt x="1039241" y="0"/>
                  </a:moveTo>
                  <a:lnTo>
                    <a:pt x="0" y="1815083"/>
                  </a:lnTo>
                  <a:lnTo>
                    <a:pt x="1039241" y="1036065"/>
                  </a:lnTo>
                  <a:lnTo>
                    <a:pt x="103924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55002" y="3038094"/>
              <a:ext cx="3642360" cy="779145"/>
            </a:xfrm>
            <a:custGeom>
              <a:avLst/>
              <a:gdLst/>
              <a:ahLst/>
              <a:cxnLst/>
              <a:rect l="l" t="t" r="r" b="b"/>
              <a:pathLst>
                <a:path w="3642359" h="779145">
                  <a:moveTo>
                    <a:pt x="3642232" y="0"/>
                  </a:moveTo>
                  <a:lnTo>
                    <a:pt x="1040002" y="0"/>
                  </a:lnTo>
                  <a:lnTo>
                    <a:pt x="0" y="778763"/>
                  </a:lnTo>
                  <a:lnTo>
                    <a:pt x="3642232" y="0"/>
                  </a:lnTo>
                  <a:close/>
                </a:path>
              </a:pathLst>
            </a:custGeom>
            <a:solidFill>
              <a:srgbClr val="40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55002" y="3038094"/>
              <a:ext cx="3642360" cy="779145"/>
            </a:xfrm>
            <a:custGeom>
              <a:avLst/>
              <a:gdLst/>
              <a:ahLst/>
              <a:cxnLst/>
              <a:rect l="l" t="t" r="r" b="b"/>
              <a:pathLst>
                <a:path w="3642359" h="779145">
                  <a:moveTo>
                    <a:pt x="3642232" y="0"/>
                  </a:moveTo>
                  <a:lnTo>
                    <a:pt x="1040002" y="0"/>
                  </a:lnTo>
                  <a:lnTo>
                    <a:pt x="0" y="778763"/>
                  </a:lnTo>
                  <a:lnTo>
                    <a:pt x="364223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95894" y="4595622"/>
              <a:ext cx="2583180" cy="1018540"/>
            </a:xfrm>
            <a:custGeom>
              <a:avLst/>
              <a:gdLst/>
              <a:ahLst/>
              <a:cxnLst/>
              <a:rect l="l" t="t" r="r" b="b"/>
              <a:pathLst>
                <a:path w="2583179" h="1018539">
                  <a:moveTo>
                    <a:pt x="2583179" y="0"/>
                  </a:moveTo>
                  <a:lnTo>
                    <a:pt x="0" y="0"/>
                  </a:lnTo>
                  <a:lnTo>
                    <a:pt x="0" y="1018031"/>
                  </a:lnTo>
                  <a:lnTo>
                    <a:pt x="2583179" y="1018031"/>
                  </a:lnTo>
                  <a:lnTo>
                    <a:pt x="2583179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55002" y="3816858"/>
              <a:ext cx="3642360" cy="777240"/>
            </a:xfrm>
            <a:custGeom>
              <a:avLst/>
              <a:gdLst/>
              <a:ahLst/>
              <a:cxnLst/>
              <a:rect l="l" t="t" r="r" b="b"/>
              <a:pathLst>
                <a:path w="3642359" h="777239">
                  <a:moveTo>
                    <a:pt x="0" y="0"/>
                  </a:moveTo>
                  <a:lnTo>
                    <a:pt x="1040002" y="777113"/>
                  </a:lnTo>
                  <a:lnTo>
                    <a:pt x="3642232" y="777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55002" y="3816858"/>
              <a:ext cx="3642360" cy="777240"/>
            </a:xfrm>
            <a:custGeom>
              <a:avLst/>
              <a:gdLst/>
              <a:ahLst/>
              <a:cxnLst/>
              <a:rect l="l" t="t" r="r" b="b"/>
              <a:pathLst>
                <a:path w="3642359" h="777239">
                  <a:moveTo>
                    <a:pt x="3642232" y="777113"/>
                  </a:moveTo>
                  <a:lnTo>
                    <a:pt x="0" y="0"/>
                  </a:lnTo>
                  <a:lnTo>
                    <a:pt x="1040002" y="777113"/>
                  </a:lnTo>
                  <a:lnTo>
                    <a:pt x="3642232" y="77711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55002" y="3816858"/>
              <a:ext cx="1039494" cy="1813560"/>
            </a:xfrm>
            <a:custGeom>
              <a:avLst/>
              <a:gdLst/>
              <a:ahLst/>
              <a:cxnLst/>
              <a:rect l="l" t="t" r="r" b="b"/>
              <a:pathLst>
                <a:path w="1039495" h="1813560">
                  <a:moveTo>
                    <a:pt x="0" y="0"/>
                  </a:moveTo>
                  <a:lnTo>
                    <a:pt x="1039241" y="1813433"/>
                  </a:lnTo>
                  <a:lnTo>
                    <a:pt x="1039241" y="776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55002" y="3816858"/>
              <a:ext cx="1039494" cy="1813560"/>
            </a:xfrm>
            <a:custGeom>
              <a:avLst/>
              <a:gdLst/>
              <a:ahLst/>
              <a:cxnLst/>
              <a:rect l="l" t="t" r="r" b="b"/>
              <a:pathLst>
                <a:path w="1039495" h="1813560">
                  <a:moveTo>
                    <a:pt x="1039241" y="1813433"/>
                  </a:moveTo>
                  <a:lnTo>
                    <a:pt x="1039241" y="776478"/>
                  </a:lnTo>
                  <a:lnTo>
                    <a:pt x="0" y="0"/>
                  </a:lnTo>
                  <a:lnTo>
                    <a:pt x="1039241" y="181343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12641" y="2003298"/>
            <a:ext cx="2583180" cy="1016635"/>
          </a:xfrm>
          <a:prstGeom prst="rect">
            <a:avLst/>
          </a:prstGeom>
          <a:solidFill>
            <a:srgbClr val="FF0000"/>
          </a:solidFill>
          <a:ln w="25907">
            <a:solidFill>
              <a:srgbClr val="000000"/>
            </a:solidFill>
          </a:ln>
        </p:spPr>
        <p:txBody>
          <a:bodyPr wrap="square" lIns="0" tIns="193675" rIns="0" bIns="0" rtlCol="0" vert="horz">
            <a:spAutoFit/>
          </a:bodyPr>
          <a:lstStyle/>
          <a:p>
            <a:pPr marL="601345">
              <a:lnSpc>
                <a:spcPct val="100000"/>
              </a:lnSpc>
              <a:spcBef>
                <a:spcPts val="1525"/>
              </a:spcBef>
            </a:pPr>
            <a:r>
              <a:rPr dirty="0" sz="4000" spc="-50" b="1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2641" y="4595622"/>
            <a:ext cx="2583180" cy="1018540"/>
          </a:xfrm>
          <a:prstGeom prst="rect">
            <a:avLst/>
          </a:prstGeom>
          <a:solidFill>
            <a:srgbClr val="990000"/>
          </a:solidFill>
          <a:ln w="25907">
            <a:solidFill>
              <a:srgbClr val="00000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245"/>
              </a:spcBef>
            </a:pPr>
            <a:r>
              <a:rPr dirty="0" sz="3800" b="1">
                <a:solidFill>
                  <a:srgbClr val="FFFFFF"/>
                </a:solidFill>
                <a:latin typeface="Arial"/>
                <a:cs typeface="Arial"/>
              </a:rPr>
              <a:t>Cyclical</a:t>
            </a:r>
            <a:endParaRPr sz="3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5893" y="2003298"/>
            <a:ext cx="2583180" cy="1016635"/>
          </a:xfrm>
          <a:prstGeom prst="rect">
            <a:avLst/>
          </a:prstGeom>
          <a:solidFill>
            <a:srgbClr val="0033CC"/>
          </a:solidFill>
          <a:ln w="25907">
            <a:solidFill>
              <a:srgbClr val="000000"/>
            </a:solidFill>
          </a:ln>
        </p:spPr>
        <p:txBody>
          <a:bodyPr wrap="square" lIns="0" tIns="14351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30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Seasonal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704" y="4632960"/>
            <a:ext cx="2724911" cy="112166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295893" y="4595622"/>
            <a:ext cx="2583180" cy="10185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146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Irregular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468" y="604520"/>
            <a:ext cx="2584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9511" y="607314"/>
            <a:ext cx="957326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400" spc="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4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4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4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dirty="0" sz="34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605485"/>
            <a:ext cx="13244830" cy="686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view</a:t>
            </a:r>
            <a:endParaRPr sz="3600">
              <a:latin typeface="Arial"/>
              <a:cs typeface="Arial"/>
            </a:endParaRPr>
          </a:p>
          <a:p>
            <a:pPr algn="just" marL="474345" indent="-396875">
              <a:lnSpc>
                <a:spcPct val="100000"/>
              </a:lnSpc>
              <a:spcBef>
                <a:spcPts val="105"/>
              </a:spcBef>
              <a:buChar char="•"/>
              <a:tabLst>
                <a:tab pos="474980" algn="l"/>
              </a:tabLst>
            </a:pPr>
            <a:r>
              <a:rPr dirty="0" sz="2800" spc="-5">
                <a:latin typeface="Arial MT"/>
                <a:cs typeface="Arial MT"/>
              </a:rPr>
              <a:t>Assess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trend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component</a:t>
            </a:r>
            <a:r>
              <a:rPr dirty="0" sz="2800" spc="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smoothing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curve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fitting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(regression</a:t>
            </a:r>
            <a:r>
              <a:rPr dirty="0" sz="2800" spc="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time)</a:t>
            </a:r>
            <a:endParaRPr sz="2800">
              <a:latin typeface="Arial MT"/>
              <a:cs typeface="Arial MT"/>
            </a:endParaRPr>
          </a:p>
          <a:p>
            <a:pPr algn="just" marL="474345" indent="-396875">
              <a:lnSpc>
                <a:spcPct val="100000"/>
              </a:lnSpc>
              <a:spcBef>
                <a:spcPts val="600"/>
              </a:spcBef>
              <a:buChar char="•"/>
              <a:tabLst>
                <a:tab pos="474980" algn="l"/>
              </a:tabLst>
            </a:pPr>
            <a:r>
              <a:rPr dirty="0" sz="2800" spc="-5">
                <a:latin typeface="Arial MT"/>
                <a:cs typeface="Arial MT"/>
              </a:rPr>
              <a:t>Assess/ account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seasonality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i.e.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deseasonalize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algn="just" lvl="1" marL="1002030" marR="5080" indent="-394970">
              <a:lnSpc>
                <a:spcPct val="100000"/>
              </a:lnSpc>
              <a:spcBef>
                <a:spcPts val="605"/>
              </a:spcBef>
              <a:buChar char="•"/>
              <a:tabLst>
                <a:tab pos="1002665" algn="l"/>
              </a:tabLst>
            </a:pPr>
            <a:r>
              <a:rPr dirty="0" sz="2800" spc="-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Additive Adjustment: Look at </a:t>
            </a:r>
            <a:r>
              <a:rPr dirty="0" sz="2800" spc="-5">
                <a:latin typeface="Arial MT"/>
                <a:cs typeface="Arial MT"/>
              </a:rPr>
              <a:t>all </a:t>
            </a:r>
            <a:r>
              <a:rPr dirty="0" sz="2800">
                <a:latin typeface="Arial MT"/>
                <a:cs typeface="Arial MT"/>
              </a:rPr>
              <a:t>periods of </a:t>
            </a:r>
            <a:r>
              <a:rPr dirty="0" sz="2800" spc="-5">
                <a:latin typeface="Arial MT"/>
                <a:cs typeface="Arial MT"/>
              </a:rPr>
              <a:t>a given type </a:t>
            </a:r>
            <a:r>
              <a:rPr dirty="0" sz="2800">
                <a:latin typeface="Arial MT"/>
                <a:cs typeface="Arial MT"/>
              </a:rPr>
              <a:t>(eg. </a:t>
            </a:r>
            <a:r>
              <a:rPr dirty="0" sz="2800" spc="-5">
                <a:latin typeface="Arial MT"/>
                <a:cs typeface="Arial MT"/>
              </a:rPr>
              <a:t>First </a:t>
            </a:r>
            <a:r>
              <a:rPr dirty="0" sz="2800" spc="-10">
                <a:latin typeface="Arial MT"/>
                <a:cs typeface="Arial MT"/>
              </a:rPr>
              <a:t>Qtr 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periods </a:t>
            </a:r>
            <a:r>
              <a:rPr dirty="0" sz="2800" spc="-5">
                <a:latin typeface="Arial MT"/>
                <a:cs typeface="Arial MT"/>
              </a:rPr>
              <a:t>where </a:t>
            </a:r>
            <a:r>
              <a:rPr dirty="0" sz="2800">
                <a:latin typeface="Arial MT"/>
                <a:cs typeface="Arial MT"/>
              </a:rPr>
              <a:t>data </a:t>
            </a:r>
            <a:r>
              <a:rPr dirty="0" sz="2800" spc="-5">
                <a:latin typeface="Arial MT"/>
                <a:cs typeface="Arial MT"/>
              </a:rPr>
              <a:t>is </a:t>
            </a:r>
            <a:r>
              <a:rPr dirty="0" sz="2800" spc="-20">
                <a:latin typeface="Arial MT"/>
                <a:cs typeface="Arial MT"/>
              </a:rPr>
              <a:t>quarterly, </a:t>
            </a:r>
            <a:r>
              <a:rPr dirty="0" sz="2800">
                <a:latin typeface="Arial MT"/>
                <a:cs typeface="Arial MT"/>
              </a:rPr>
              <a:t>or </a:t>
            </a:r>
            <a:r>
              <a:rPr dirty="0" sz="2800" spc="-5">
                <a:latin typeface="Arial MT"/>
                <a:cs typeface="Arial MT"/>
              </a:rPr>
              <a:t>a all August </a:t>
            </a:r>
            <a:r>
              <a:rPr dirty="0" sz="2800">
                <a:latin typeface="Arial MT"/>
                <a:cs typeface="Arial MT"/>
              </a:rPr>
              <a:t>period </a:t>
            </a:r>
            <a:r>
              <a:rPr dirty="0" sz="2800" spc="-5">
                <a:latin typeface="Arial MT"/>
                <a:cs typeface="Arial MT"/>
              </a:rPr>
              <a:t>where the </a:t>
            </a:r>
            <a:r>
              <a:rPr dirty="0" sz="2800">
                <a:latin typeface="Arial MT"/>
                <a:cs typeface="Arial MT"/>
              </a:rPr>
              <a:t>data </a:t>
            </a:r>
            <a:r>
              <a:rPr dirty="0" sz="2800" spc="-5">
                <a:latin typeface="Arial MT"/>
                <a:cs typeface="Arial MT"/>
              </a:rPr>
              <a:t>is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monthly)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&amp;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compute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>
                <a:latin typeface="Arial MT"/>
                <a:cs typeface="Arial MT"/>
              </a:rPr>
              <a:t> average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deviation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actual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values</a:t>
            </a:r>
            <a:r>
              <a:rPr dirty="0" sz="2800">
                <a:latin typeface="Arial MT"/>
                <a:cs typeface="Arial MT"/>
              </a:rPr>
              <a:t> from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smooth </a:t>
            </a:r>
            <a:r>
              <a:rPr dirty="0" sz="2800" spc="5">
                <a:latin typeface="Arial MT"/>
                <a:cs typeface="Arial MT"/>
              </a:rPr>
              <a:t>or </a:t>
            </a:r>
            <a:r>
              <a:rPr dirty="0" sz="2800">
                <a:latin typeface="Arial MT"/>
                <a:cs typeface="Arial MT"/>
              </a:rPr>
              <a:t>fitted </a:t>
            </a:r>
            <a:r>
              <a:rPr dirty="0" sz="2800" spc="-5">
                <a:latin typeface="Arial MT"/>
                <a:cs typeface="Arial MT"/>
              </a:rPr>
              <a:t>values in </a:t>
            </a:r>
            <a:r>
              <a:rPr dirty="0" sz="2800">
                <a:latin typeface="Arial MT"/>
                <a:cs typeface="Arial MT"/>
              </a:rPr>
              <a:t>those periods.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average </a:t>
            </a:r>
            <a:r>
              <a:rPr dirty="0" sz="2800" spc="-5">
                <a:latin typeface="Arial MT"/>
                <a:cs typeface="Arial MT"/>
              </a:rPr>
              <a:t>can </a:t>
            </a:r>
            <a:r>
              <a:rPr dirty="0" sz="2800">
                <a:latin typeface="Arial MT"/>
                <a:cs typeface="Arial MT"/>
              </a:rPr>
              <a:t>then </a:t>
            </a:r>
            <a:r>
              <a:rPr dirty="0" sz="2800" spc="5">
                <a:latin typeface="Arial MT"/>
                <a:cs typeface="Arial MT"/>
              </a:rPr>
              <a:t>be </a:t>
            </a:r>
            <a:r>
              <a:rPr dirty="0" sz="2800" spc="-5">
                <a:latin typeface="Arial MT"/>
                <a:cs typeface="Arial MT"/>
              </a:rPr>
              <a:t>added </a:t>
            </a:r>
            <a:r>
              <a:rPr dirty="0" sz="2800" spc="5">
                <a:latin typeface="Arial MT"/>
                <a:cs typeface="Arial MT"/>
              </a:rPr>
              <a:t>to 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trend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adjust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seasonality.</a:t>
            </a:r>
            <a:endParaRPr sz="2800">
              <a:latin typeface="Arial MT"/>
              <a:cs typeface="Arial MT"/>
            </a:endParaRPr>
          </a:p>
          <a:p>
            <a:pPr algn="just" lvl="1" marL="1002030" marR="5080" indent="-394970">
              <a:lnSpc>
                <a:spcPct val="100000"/>
              </a:lnSpc>
              <a:spcBef>
                <a:spcPts val="600"/>
              </a:spcBef>
              <a:buChar char="•"/>
              <a:tabLst>
                <a:tab pos="1002665" algn="l"/>
              </a:tabLst>
            </a:pPr>
            <a:r>
              <a:rPr dirty="0" sz="2800" spc="-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multiplicative adjustment: Instead of </a:t>
            </a:r>
            <a:r>
              <a:rPr dirty="0" sz="2800" spc="-5">
                <a:latin typeface="Arial MT"/>
                <a:cs typeface="Arial MT"/>
              </a:rPr>
              <a:t>calculating the </a:t>
            </a:r>
            <a:r>
              <a:rPr dirty="0" sz="2800">
                <a:latin typeface="Arial MT"/>
                <a:cs typeface="Arial MT"/>
              </a:rPr>
              <a:t>average deviation,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compute</a:t>
            </a:r>
            <a:r>
              <a:rPr dirty="0" sz="2800" spc="24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2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average</a:t>
            </a:r>
            <a:r>
              <a:rPr dirty="0" sz="2800" spc="2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ratio,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also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called</a:t>
            </a:r>
            <a:r>
              <a:rPr dirty="0" sz="2800" spc="2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seasonal</a:t>
            </a:r>
            <a:r>
              <a:rPr dirty="0" sz="2800" spc="2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indices,</a:t>
            </a:r>
            <a:r>
              <a:rPr dirty="0" sz="2800" spc="2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2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229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actual</a:t>
            </a:r>
            <a:r>
              <a:rPr dirty="0" sz="2800" spc="2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values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 the smooth </a:t>
            </a:r>
            <a:r>
              <a:rPr dirty="0" sz="2800">
                <a:latin typeface="Arial MT"/>
                <a:cs typeface="Arial MT"/>
              </a:rPr>
              <a:t>or </a:t>
            </a:r>
            <a:r>
              <a:rPr dirty="0" sz="2800" spc="-5">
                <a:latin typeface="Arial MT"/>
                <a:cs typeface="Arial MT"/>
              </a:rPr>
              <a:t>fitted values in those </a:t>
            </a:r>
            <a:r>
              <a:rPr dirty="0" sz="2800">
                <a:latin typeface="Arial MT"/>
                <a:cs typeface="Arial MT"/>
              </a:rPr>
              <a:t>periods.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indices are </a:t>
            </a:r>
            <a:r>
              <a:rPr dirty="0" sz="2800" spc="-5">
                <a:latin typeface="Arial MT"/>
                <a:cs typeface="Arial MT"/>
              </a:rPr>
              <a:t>then </a:t>
            </a:r>
            <a:r>
              <a:rPr dirty="0" sz="2800">
                <a:latin typeface="Arial MT"/>
                <a:cs typeface="Arial MT"/>
              </a:rPr>
              <a:t>used as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multiplier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adjust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seasonality.</a:t>
            </a:r>
            <a:endParaRPr sz="2800">
              <a:latin typeface="Arial MT"/>
              <a:cs typeface="Arial MT"/>
            </a:endParaRPr>
          </a:p>
          <a:p>
            <a:pPr algn="just" marL="474345" marR="5715" indent="-396240">
              <a:lnSpc>
                <a:spcPct val="100000"/>
              </a:lnSpc>
              <a:spcBef>
                <a:spcPts val="605"/>
              </a:spcBef>
              <a:buChar char="•"/>
              <a:tabLst>
                <a:tab pos="474980" algn="l"/>
              </a:tabLst>
            </a:pPr>
            <a:r>
              <a:rPr dirty="0" sz="2800" spc="-5">
                <a:latin typeface="Arial MT"/>
                <a:cs typeface="Arial MT"/>
              </a:rPr>
              <a:t>Forecast</a:t>
            </a:r>
            <a:r>
              <a:rPr dirty="0" sz="2800">
                <a:latin typeface="Arial MT"/>
                <a:cs typeface="Arial MT"/>
              </a:rPr>
              <a:t> by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projecting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component</a:t>
            </a:r>
            <a:r>
              <a:rPr dirty="0" sz="2800">
                <a:latin typeface="Arial MT"/>
                <a:cs typeface="Arial MT"/>
              </a:rPr>
              <a:t> into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</a:t>
            </a:r>
            <a:r>
              <a:rPr dirty="0" sz="2800">
                <a:latin typeface="Arial MT"/>
                <a:cs typeface="Arial MT"/>
              </a:rPr>
              <a:t> 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adding</a:t>
            </a:r>
            <a:r>
              <a:rPr dirty="0" sz="2800">
                <a:latin typeface="Arial MT"/>
                <a:cs typeface="Arial MT"/>
              </a:rPr>
              <a:t> or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multiplying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seasonal</a:t>
            </a:r>
            <a:r>
              <a:rPr dirty="0" sz="2800">
                <a:latin typeface="Arial MT"/>
                <a:cs typeface="Arial MT"/>
              </a:rPr>
              <a:t> component, </a:t>
            </a:r>
            <a:r>
              <a:rPr dirty="0" sz="2800" spc="-5">
                <a:latin typeface="Arial MT"/>
                <a:cs typeface="Arial MT"/>
              </a:rPr>
              <a:t>as the case may be </a:t>
            </a:r>
            <a:r>
              <a:rPr dirty="0" sz="2800">
                <a:latin typeface="Arial MT"/>
                <a:cs typeface="Arial MT"/>
              </a:rPr>
              <a:t>according </a:t>
            </a:r>
            <a:r>
              <a:rPr dirty="0" sz="2800" spc="-5">
                <a:latin typeface="Arial MT"/>
                <a:cs typeface="Arial MT"/>
              </a:rPr>
              <a:t>to your </a:t>
            </a:r>
            <a:r>
              <a:rPr dirty="0" sz="2800">
                <a:latin typeface="Arial MT"/>
                <a:cs typeface="Arial MT"/>
              </a:rPr>
              <a:t> chosen </a:t>
            </a:r>
            <a:r>
              <a:rPr dirty="0" sz="2800" spc="-5">
                <a:latin typeface="Arial MT"/>
                <a:cs typeface="Arial MT"/>
              </a:rPr>
              <a:t>model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368472"/>
            <a:ext cx="12856845" cy="4455160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64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  <a:p>
            <a:pPr marL="167005" marR="17780">
              <a:lnSpc>
                <a:spcPct val="100000"/>
              </a:lnSpc>
              <a:spcBef>
                <a:spcPts val="2290"/>
              </a:spcBef>
            </a:pPr>
            <a:r>
              <a:rPr dirty="0" sz="4400">
                <a:latin typeface="Arial MT"/>
                <a:cs typeface="Arial MT"/>
              </a:rPr>
              <a:t>T</a:t>
            </a:r>
            <a:r>
              <a:rPr dirty="0" baseline="-21072" sz="4350">
                <a:latin typeface="Arial MT"/>
                <a:cs typeface="Arial MT"/>
              </a:rPr>
              <a:t>t</a:t>
            </a:r>
            <a:r>
              <a:rPr dirty="0" sz="4400">
                <a:latin typeface="Arial MT"/>
                <a:cs typeface="Arial MT"/>
              </a:rPr>
              <a:t>: </a:t>
            </a:r>
            <a:r>
              <a:rPr dirty="0" sz="4400" spc="-5">
                <a:latin typeface="Arial MT"/>
                <a:cs typeface="Arial MT"/>
              </a:rPr>
              <a:t>the </a:t>
            </a:r>
            <a:r>
              <a:rPr dirty="0" u="heavy" sz="4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trend component</a:t>
            </a:r>
            <a:r>
              <a:rPr dirty="0" sz="4400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4400">
                <a:latin typeface="Arial MT"/>
                <a:cs typeface="Arial MT"/>
              </a:rPr>
              <a:t>at time </a:t>
            </a:r>
            <a:r>
              <a:rPr dirty="0" sz="4400" i="1">
                <a:latin typeface="Arial"/>
                <a:cs typeface="Arial"/>
              </a:rPr>
              <a:t>t</a:t>
            </a:r>
            <a:r>
              <a:rPr dirty="0" sz="4400">
                <a:latin typeface="Arial MT"/>
                <a:cs typeface="Arial MT"/>
              </a:rPr>
              <a:t>, which reflects the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  <a:hlinkClick r:id="rId3"/>
              </a:rPr>
              <a:t>long-term progression of the series (</a:t>
            </a:r>
            <a:r>
              <a:rPr dirty="0" u="heavy" sz="4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secular </a:t>
            </a:r>
            <a:r>
              <a:rPr dirty="0" sz="4400" spc="5">
                <a:solidFill>
                  <a:srgbClr val="0462C1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u="heavy" sz="4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variation</a:t>
            </a:r>
            <a:r>
              <a:rPr dirty="0" sz="4400">
                <a:latin typeface="Arial MT"/>
                <a:cs typeface="Arial MT"/>
                <a:hlinkClick r:id="rId3"/>
              </a:rPr>
              <a:t>). A trend exists when there is a </a:t>
            </a:r>
            <a:r>
              <a:rPr dirty="0" sz="4400">
                <a:latin typeface="Arial MT"/>
                <a:cs typeface="Arial MT"/>
              </a:rPr>
              <a:t>persistent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increasing or decreasing direction in the data. 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44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trend </a:t>
            </a:r>
            <a:r>
              <a:rPr dirty="0" sz="4400" spc="-5" b="1">
                <a:solidFill>
                  <a:srgbClr val="FF0000"/>
                </a:solidFill>
                <a:latin typeface="Arial"/>
                <a:cs typeface="Arial"/>
              </a:rPr>
              <a:t>component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5" b="1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 not</a:t>
            </a:r>
            <a:r>
              <a:rPr dirty="0" sz="4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44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to be</a:t>
            </a:r>
            <a:r>
              <a:rPr dirty="0" sz="4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85988" y="1761744"/>
            <a:ext cx="5230495" cy="2749550"/>
            <a:chOff x="8285988" y="1761744"/>
            <a:chExt cx="5230495" cy="2749550"/>
          </a:xfrm>
        </p:grpSpPr>
        <p:sp>
          <p:nvSpPr>
            <p:cNvPr id="3" name="object 3"/>
            <p:cNvSpPr/>
            <p:nvPr/>
          </p:nvSpPr>
          <p:spPr>
            <a:xfrm>
              <a:off x="8293608" y="1772412"/>
              <a:ext cx="5196840" cy="2696210"/>
            </a:xfrm>
            <a:custGeom>
              <a:avLst/>
              <a:gdLst/>
              <a:ahLst/>
              <a:cxnLst/>
              <a:rect l="l" t="t" r="r" b="b"/>
              <a:pathLst>
                <a:path w="5196840" h="2696210">
                  <a:moveTo>
                    <a:pt x="5196840" y="0"/>
                  </a:moveTo>
                  <a:lnTo>
                    <a:pt x="0" y="0"/>
                  </a:lnTo>
                  <a:lnTo>
                    <a:pt x="0" y="2695956"/>
                  </a:lnTo>
                  <a:lnTo>
                    <a:pt x="5196840" y="2695956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93608" y="1772412"/>
              <a:ext cx="5196840" cy="2696210"/>
            </a:xfrm>
            <a:custGeom>
              <a:avLst/>
              <a:gdLst/>
              <a:ahLst/>
              <a:cxnLst/>
              <a:rect l="l" t="t" r="r" b="b"/>
              <a:pathLst>
                <a:path w="5196840" h="2696210">
                  <a:moveTo>
                    <a:pt x="0" y="2695956"/>
                  </a:moveTo>
                  <a:lnTo>
                    <a:pt x="5196840" y="2695956"/>
                  </a:lnTo>
                  <a:lnTo>
                    <a:pt x="5196840" y="0"/>
                  </a:lnTo>
                  <a:lnTo>
                    <a:pt x="0" y="0"/>
                  </a:lnTo>
                  <a:lnTo>
                    <a:pt x="0" y="26959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1228" y="1761744"/>
              <a:ext cx="5215255" cy="2749550"/>
            </a:xfrm>
            <a:custGeom>
              <a:avLst/>
              <a:gdLst/>
              <a:ahLst/>
              <a:cxnLst/>
              <a:rect l="l" t="t" r="r" b="b"/>
              <a:pathLst>
                <a:path w="5215255" h="2749550">
                  <a:moveTo>
                    <a:pt x="2602992" y="18287"/>
                  </a:moveTo>
                  <a:lnTo>
                    <a:pt x="2602992" y="2731008"/>
                  </a:lnTo>
                </a:path>
                <a:path w="5215255" h="2749550">
                  <a:moveTo>
                    <a:pt x="2311907" y="18287"/>
                  </a:moveTo>
                  <a:lnTo>
                    <a:pt x="2311907" y="2731008"/>
                  </a:lnTo>
                </a:path>
                <a:path w="5215255" h="2749550">
                  <a:moveTo>
                    <a:pt x="2022348" y="18287"/>
                  </a:moveTo>
                  <a:lnTo>
                    <a:pt x="2022348" y="2731008"/>
                  </a:lnTo>
                </a:path>
                <a:path w="5215255" h="2749550">
                  <a:moveTo>
                    <a:pt x="1734312" y="2749296"/>
                  </a:moveTo>
                  <a:lnTo>
                    <a:pt x="1734312" y="0"/>
                  </a:lnTo>
                </a:path>
                <a:path w="5215255" h="2749550">
                  <a:moveTo>
                    <a:pt x="1441703" y="18287"/>
                  </a:moveTo>
                  <a:lnTo>
                    <a:pt x="1441703" y="2731008"/>
                  </a:lnTo>
                </a:path>
                <a:path w="5215255" h="2749550">
                  <a:moveTo>
                    <a:pt x="1150620" y="2749296"/>
                  </a:moveTo>
                  <a:lnTo>
                    <a:pt x="1150620" y="0"/>
                  </a:lnTo>
                </a:path>
                <a:path w="5215255" h="2749550">
                  <a:moveTo>
                    <a:pt x="862583" y="18287"/>
                  </a:moveTo>
                  <a:lnTo>
                    <a:pt x="862583" y="2731008"/>
                  </a:lnTo>
                </a:path>
                <a:path w="5215255" h="2749550">
                  <a:moveTo>
                    <a:pt x="573024" y="2749296"/>
                  </a:moveTo>
                  <a:lnTo>
                    <a:pt x="573024" y="0"/>
                  </a:lnTo>
                </a:path>
                <a:path w="5215255" h="2749550">
                  <a:moveTo>
                    <a:pt x="281940" y="18287"/>
                  </a:moveTo>
                  <a:lnTo>
                    <a:pt x="281940" y="2731008"/>
                  </a:lnTo>
                </a:path>
                <a:path w="5215255" h="2749550">
                  <a:moveTo>
                    <a:pt x="4920995" y="21336"/>
                  </a:moveTo>
                  <a:lnTo>
                    <a:pt x="4920995" y="2727960"/>
                  </a:lnTo>
                </a:path>
                <a:path w="5215255" h="2749550">
                  <a:moveTo>
                    <a:pt x="4632960" y="21336"/>
                  </a:moveTo>
                  <a:lnTo>
                    <a:pt x="4632960" y="2727960"/>
                  </a:lnTo>
                </a:path>
                <a:path w="5215255" h="2749550">
                  <a:moveTo>
                    <a:pt x="4341876" y="21336"/>
                  </a:moveTo>
                  <a:lnTo>
                    <a:pt x="4341876" y="2727960"/>
                  </a:lnTo>
                </a:path>
                <a:path w="5215255" h="2749550">
                  <a:moveTo>
                    <a:pt x="4052316" y="2747772"/>
                  </a:moveTo>
                  <a:lnTo>
                    <a:pt x="4052316" y="1524"/>
                  </a:lnTo>
                </a:path>
                <a:path w="5215255" h="2749550">
                  <a:moveTo>
                    <a:pt x="3761231" y="21336"/>
                  </a:moveTo>
                  <a:lnTo>
                    <a:pt x="3761231" y="2727960"/>
                  </a:lnTo>
                </a:path>
                <a:path w="5215255" h="2749550">
                  <a:moveTo>
                    <a:pt x="3471672" y="2747772"/>
                  </a:moveTo>
                  <a:lnTo>
                    <a:pt x="3471672" y="1524"/>
                  </a:lnTo>
                </a:path>
                <a:path w="5215255" h="2749550">
                  <a:moveTo>
                    <a:pt x="3180588" y="21336"/>
                  </a:moveTo>
                  <a:lnTo>
                    <a:pt x="3180588" y="2727960"/>
                  </a:lnTo>
                </a:path>
                <a:path w="5215255" h="2749550">
                  <a:moveTo>
                    <a:pt x="2892552" y="21336"/>
                  </a:moveTo>
                  <a:lnTo>
                    <a:pt x="2892552" y="2727960"/>
                  </a:lnTo>
                </a:path>
                <a:path w="5215255" h="2749550">
                  <a:moveTo>
                    <a:pt x="0" y="1371600"/>
                  </a:moveTo>
                  <a:lnTo>
                    <a:pt x="5213604" y="1371600"/>
                  </a:lnTo>
                </a:path>
                <a:path w="5215255" h="2749550">
                  <a:moveTo>
                    <a:pt x="0" y="1097280"/>
                  </a:moveTo>
                  <a:lnTo>
                    <a:pt x="5215128" y="1097280"/>
                  </a:lnTo>
                </a:path>
                <a:path w="5215255" h="2749550">
                  <a:moveTo>
                    <a:pt x="0" y="826008"/>
                  </a:moveTo>
                  <a:lnTo>
                    <a:pt x="5215128" y="826008"/>
                  </a:lnTo>
                </a:path>
                <a:path w="5215255" h="2749550">
                  <a:moveTo>
                    <a:pt x="0" y="553212"/>
                  </a:moveTo>
                  <a:lnTo>
                    <a:pt x="5215128" y="553212"/>
                  </a:lnTo>
                </a:path>
                <a:path w="5215255" h="2749550">
                  <a:moveTo>
                    <a:pt x="0" y="281939"/>
                  </a:moveTo>
                  <a:lnTo>
                    <a:pt x="5215128" y="281939"/>
                  </a:lnTo>
                </a:path>
                <a:path w="5215255" h="2749550">
                  <a:moveTo>
                    <a:pt x="0" y="2459736"/>
                  </a:moveTo>
                  <a:lnTo>
                    <a:pt x="5215128" y="2459736"/>
                  </a:lnTo>
                </a:path>
                <a:path w="5215255" h="2749550">
                  <a:moveTo>
                    <a:pt x="0" y="2186940"/>
                  </a:moveTo>
                  <a:lnTo>
                    <a:pt x="5215128" y="2186940"/>
                  </a:lnTo>
                </a:path>
                <a:path w="5215255" h="2749550">
                  <a:moveTo>
                    <a:pt x="0" y="1915668"/>
                  </a:moveTo>
                  <a:lnTo>
                    <a:pt x="5215128" y="1915668"/>
                  </a:lnTo>
                </a:path>
                <a:path w="5215255" h="2749550">
                  <a:moveTo>
                    <a:pt x="0" y="1641348"/>
                  </a:moveTo>
                  <a:lnTo>
                    <a:pt x="5215128" y="1641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60308" y="2333244"/>
              <a:ext cx="4340225" cy="1419225"/>
            </a:xfrm>
            <a:custGeom>
              <a:avLst/>
              <a:gdLst/>
              <a:ahLst/>
              <a:cxnLst/>
              <a:rect l="l" t="t" r="r" b="b"/>
              <a:pathLst>
                <a:path w="4340225" h="1419225">
                  <a:moveTo>
                    <a:pt x="4339717" y="0"/>
                  </a:moveTo>
                  <a:lnTo>
                    <a:pt x="4087876" y="30099"/>
                  </a:lnTo>
                  <a:lnTo>
                    <a:pt x="4168140" y="88900"/>
                  </a:lnTo>
                  <a:lnTo>
                    <a:pt x="3434461" y="742696"/>
                  </a:lnTo>
                  <a:lnTo>
                    <a:pt x="2919857" y="431673"/>
                  </a:lnTo>
                  <a:lnTo>
                    <a:pt x="2203450" y="1077595"/>
                  </a:lnTo>
                  <a:lnTo>
                    <a:pt x="1717167" y="742696"/>
                  </a:lnTo>
                  <a:lnTo>
                    <a:pt x="1150620" y="1263269"/>
                  </a:lnTo>
                  <a:lnTo>
                    <a:pt x="735965" y="922020"/>
                  </a:lnTo>
                  <a:lnTo>
                    <a:pt x="0" y="1277493"/>
                  </a:lnTo>
                  <a:lnTo>
                    <a:pt x="0" y="1396619"/>
                  </a:lnTo>
                  <a:lnTo>
                    <a:pt x="703326" y="1049020"/>
                  </a:lnTo>
                  <a:lnTo>
                    <a:pt x="1150620" y="1418844"/>
                  </a:lnTo>
                  <a:lnTo>
                    <a:pt x="1734566" y="891921"/>
                  </a:lnTo>
                  <a:lnTo>
                    <a:pt x="2207895" y="1218819"/>
                  </a:lnTo>
                  <a:lnTo>
                    <a:pt x="2946019" y="565023"/>
                  </a:lnTo>
                  <a:lnTo>
                    <a:pt x="3440938" y="877570"/>
                  </a:lnTo>
                  <a:lnTo>
                    <a:pt x="4248531" y="149225"/>
                  </a:lnTo>
                  <a:lnTo>
                    <a:pt x="4331081" y="207899"/>
                  </a:lnTo>
                  <a:lnTo>
                    <a:pt x="43397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63356" y="2299716"/>
              <a:ext cx="4341495" cy="1419225"/>
            </a:xfrm>
            <a:custGeom>
              <a:avLst/>
              <a:gdLst/>
              <a:ahLst/>
              <a:cxnLst/>
              <a:rect l="l" t="t" r="r" b="b"/>
              <a:pathLst>
                <a:path w="4341495" h="1419225">
                  <a:moveTo>
                    <a:pt x="4341241" y="0"/>
                  </a:moveTo>
                  <a:lnTo>
                    <a:pt x="4087241" y="30099"/>
                  </a:lnTo>
                  <a:lnTo>
                    <a:pt x="4169791" y="88900"/>
                  </a:lnTo>
                  <a:lnTo>
                    <a:pt x="3436112" y="742696"/>
                  </a:lnTo>
                  <a:lnTo>
                    <a:pt x="2921635" y="431673"/>
                  </a:lnTo>
                  <a:lnTo>
                    <a:pt x="2205354" y="1075944"/>
                  </a:lnTo>
                  <a:lnTo>
                    <a:pt x="1719072" y="742696"/>
                  </a:lnTo>
                  <a:lnTo>
                    <a:pt x="1152652" y="1263269"/>
                  </a:lnTo>
                  <a:lnTo>
                    <a:pt x="737997" y="922020"/>
                  </a:lnTo>
                  <a:lnTo>
                    <a:pt x="0" y="1277492"/>
                  </a:lnTo>
                  <a:lnTo>
                    <a:pt x="0" y="1396619"/>
                  </a:lnTo>
                  <a:lnTo>
                    <a:pt x="703326" y="1047369"/>
                  </a:lnTo>
                  <a:lnTo>
                    <a:pt x="1152652" y="1418716"/>
                  </a:lnTo>
                  <a:lnTo>
                    <a:pt x="1734312" y="891921"/>
                  </a:lnTo>
                  <a:lnTo>
                    <a:pt x="2209673" y="1218819"/>
                  </a:lnTo>
                  <a:lnTo>
                    <a:pt x="2945511" y="565023"/>
                  </a:lnTo>
                  <a:lnTo>
                    <a:pt x="3442589" y="876046"/>
                  </a:lnTo>
                  <a:lnTo>
                    <a:pt x="4247896" y="149225"/>
                  </a:lnTo>
                  <a:lnTo>
                    <a:pt x="4330319" y="207899"/>
                  </a:lnTo>
                  <a:lnTo>
                    <a:pt x="434124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11134" y="2519934"/>
              <a:ext cx="5180330" cy="1209040"/>
            </a:xfrm>
            <a:custGeom>
              <a:avLst/>
              <a:gdLst/>
              <a:ahLst/>
              <a:cxnLst/>
              <a:rect l="l" t="t" r="r" b="b"/>
              <a:pathLst>
                <a:path w="5180330" h="1209039">
                  <a:moveTo>
                    <a:pt x="0" y="1208532"/>
                  </a:moveTo>
                  <a:lnTo>
                    <a:pt x="5180076" y="0"/>
                  </a:lnTo>
                </a:path>
              </a:pathLst>
            </a:custGeom>
            <a:ln w="50291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6023" y="3224911"/>
              <a:ext cx="1531620" cy="4751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4286" y="2731465"/>
            <a:ext cx="6017260" cy="3648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8940" marR="409575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 MT"/>
                <a:cs typeface="Arial MT"/>
              </a:rPr>
              <a:t>upward</a:t>
            </a:r>
            <a:r>
              <a:rPr dirty="0" sz="4400" spc="-5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or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downward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pattern</a:t>
            </a:r>
            <a:endParaRPr sz="4400">
              <a:latin typeface="Arial MT"/>
              <a:cs typeface="Arial MT"/>
            </a:endParaRPr>
          </a:p>
          <a:p>
            <a:pPr marL="408940" marR="1059815" indent="-396875">
              <a:lnSpc>
                <a:spcPct val="100000"/>
              </a:lnSpc>
              <a:spcBef>
                <a:spcPts val="1060"/>
              </a:spcBef>
              <a:buChar char="•"/>
              <a:tabLst>
                <a:tab pos="409575" algn="l"/>
              </a:tabLst>
            </a:pPr>
            <a:r>
              <a:rPr dirty="0" sz="4400">
                <a:latin typeface="Arial MT"/>
                <a:cs typeface="Arial MT"/>
              </a:rPr>
              <a:t>Due</a:t>
            </a:r>
            <a:r>
              <a:rPr dirty="0" sz="4400" spc="-4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</a:t>
            </a:r>
            <a:r>
              <a:rPr dirty="0" sz="4400" spc="-4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population,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technology</a:t>
            </a:r>
            <a:r>
              <a:rPr dirty="0" sz="4400" spc="-5">
                <a:latin typeface="Arial MT"/>
                <a:cs typeface="Arial MT"/>
              </a:rPr>
              <a:t> etc.</a:t>
            </a:r>
            <a:endParaRPr sz="4400">
              <a:latin typeface="Arial MT"/>
              <a:cs typeface="Arial MT"/>
            </a:endParaRPr>
          </a:p>
          <a:p>
            <a:pPr marL="408940" indent="-396875">
              <a:lnSpc>
                <a:spcPct val="100000"/>
              </a:lnSpc>
              <a:spcBef>
                <a:spcPts val="1055"/>
              </a:spcBef>
              <a:buChar char="•"/>
              <a:tabLst>
                <a:tab pos="409575" algn="l"/>
              </a:tabLst>
            </a:pPr>
            <a:r>
              <a:rPr dirty="0" sz="4400">
                <a:latin typeface="Arial MT"/>
                <a:cs typeface="Arial MT"/>
              </a:rPr>
              <a:t>Several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years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duration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286" y="980397"/>
            <a:ext cx="4865370" cy="177800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535"/>
              </a:spcBef>
            </a:pPr>
            <a:r>
              <a:rPr dirty="0" sz="4800" spc="-50" b="1">
                <a:solidFill>
                  <a:srgbClr val="0033CC"/>
                </a:solidFill>
                <a:latin typeface="Arial"/>
                <a:cs typeface="Arial"/>
              </a:rPr>
              <a:t>Trend:</a:t>
            </a:r>
            <a:endParaRPr sz="4800">
              <a:latin typeface="Arial"/>
              <a:cs typeface="Arial"/>
            </a:endParaRPr>
          </a:p>
          <a:p>
            <a:pPr marL="408940" indent="-396875">
              <a:lnSpc>
                <a:spcPct val="100000"/>
              </a:lnSpc>
              <a:spcBef>
                <a:spcPts val="1320"/>
              </a:spcBef>
              <a:buChar char="•"/>
              <a:tabLst>
                <a:tab pos="409575" algn="l"/>
              </a:tabLst>
            </a:pPr>
            <a:r>
              <a:rPr dirty="0" sz="4400">
                <a:latin typeface="Arial MT"/>
                <a:cs typeface="Arial MT"/>
              </a:rPr>
              <a:t>Persistent,</a:t>
            </a:r>
            <a:r>
              <a:rPr dirty="0" sz="4400" spc="-8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overall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6379" y="4856480"/>
            <a:ext cx="23882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Mo.,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35" b="1">
                <a:latin typeface="Arial"/>
                <a:cs typeface="Arial"/>
              </a:rPr>
              <a:t>Qtr.,</a:t>
            </a:r>
            <a:r>
              <a:rPr dirty="0" sz="3200" spc="-105" b="1">
                <a:latin typeface="Arial"/>
                <a:cs typeface="Arial"/>
              </a:rPr>
              <a:t> </a:t>
            </a:r>
            <a:r>
              <a:rPr dirty="0" sz="3200" spc="-60" b="1">
                <a:latin typeface="Arial"/>
                <a:cs typeface="Arial"/>
              </a:rPr>
              <a:t>Yr.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8196" y="1788617"/>
            <a:ext cx="196786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Arial"/>
                <a:cs typeface="Arial"/>
              </a:rPr>
              <a:t>Response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468" y="605485"/>
            <a:ext cx="90544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351615"/>
            <a:ext cx="12880340" cy="6287770"/>
          </a:xfrm>
          <a:prstGeom prst="rect">
            <a:avLst/>
          </a:prstGeom>
        </p:spPr>
        <p:txBody>
          <a:bodyPr wrap="square" lIns="0" tIns="266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10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Seasonal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67005" marR="595630">
              <a:lnSpc>
                <a:spcPct val="100000"/>
              </a:lnSpc>
              <a:spcBef>
                <a:spcPts val="2665"/>
              </a:spcBef>
            </a:pPr>
            <a:r>
              <a:rPr dirty="0" sz="4800" spc="-5">
                <a:latin typeface="Arial MT"/>
                <a:cs typeface="Arial MT"/>
              </a:rPr>
              <a:t>S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r>
              <a:rPr dirty="0" sz="4800" spc="-5">
                <a:latin typeface="Arial MT"/>
                <a:cs typeface="Arial MT"/>
              </a:rPr>
              <a:t>: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seasonal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component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at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time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 i="1">
                <a:latin typeface="Arial"/>
                <a:cs typeface="Arial"/>
              </a:rPr>
              <a:t>t</a:t>
            </a:r>
            <a:r>
              <a:rPr dirty="0" sz="4800" spc="-5">
                <a:latin typeface="Arial MT"/>
                <a:cs typeface="Arial MT"/>
              </a:rPr>
              <a:t>,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reflecting </a:t>
            </a:r>
            <a:r>
              <a:rPr dirty="0" u="heavy" sz="4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seasonality</a:t>
            </a:r>
            <a:r>
              <a:rPr dirty="0" sz="4800" spc="-5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4800" spc="-5">
                <a:latin typeface="Arial MT"/>
                <a:cs typeface="Arial MT"/>
              </a:rPr>
              <a:t>(seasonal variation). </a:t>
            </a:r>
            <a:r>
              <a:rPr dirty="0" sz="4800">
                <a:latin typeface="Arial MT"/>
                <a:cs typeface="Arial MT"/>
              </a:rPr>
              <a:t>A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seasonal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pattern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exists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when a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time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series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influenced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by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seasonal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factors.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Seasonality</a:t>
            </a:r>
            <a:endParaRPr sz="4800">
              <a:latin typeface="Arial MT"/>
              <a:cs typeface="Arial MT"/>
            </a:endParaRPr>
          </a:p>
          <a:p>
            <a:pPr marL="167005" marR="17780">
              <a:lnSpc>
                <a:spcPct val="100000"/>
              </a:lnSpc>
            </a:pPr>
            <a:r>
              <a:rPr dirty="0" sz="4800" spc="-5">
                <a:latin typeface="Arial MT"/>
                <a:cs typeface="Arial MT"/>
              </a:rPr>
              <a:t>occurs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over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fixed and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known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period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(e.g.,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quarter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60">
                <a:latin typeface="Arial MT"/>
                <a:cs typeface="Arial MT"/>
              </a:rPr>
              <a:t>year,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month,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day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week)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293272"/>
            <a:ext cx="12666980" cy="6851015"/>
          </a:xfrm>
          <a:prstGeom prst="rect">
            <a:avLst/>
          </a:prstGeom>
        </p:spPr>
        <p:txBody>
          <a:bodyPr wrap="square" lIns="0" tIns="325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6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Seasonal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315"/>
              </a:spcBef>
            </a:pPr>
            <a:r>
              <a:rPr dirty="0" sz="3400" spc="-5">
                <a:latin typeface="Arial MT"/>
                <a:cs typeface="Arial MT"/>
              </a:rPr>
              <a:t>The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seasonal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variation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of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a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time</a:t>
            </a:r>
            <a:r>
              <a:rPr dirty="0" sz="3400" spc="2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series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is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a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pattern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of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change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that</a:t>
            </a:r>
            <a:endParaRPr sz="3400">
              <a:latin typeface="Arial MT"/>
              <a:cs typeface="Arial MT"/>
            </a:endParaRPr>
          </a:p>
          <a:p>
            <a:pPr marL="154305">
              <a:lnSpc>
                <a:spcPct val="100000"/>
              </a:lnSpc>
            </a:pPr>
            <a:r>
              <a:rPr dirty="0" sz="3400" spc="-5" b="1">
                <a:latin typeface="Arial"/>
                <a:cs typeface="Arial"/>
              </a:rPr>
              <a:t>recurs </a:t>
            </a:r>
            <a:r>
              <a:rPr dirty="0" sz="3400" spc="-5">
                <a:latin typeface="Arial MT"/>
                <a:cs typeface="Arial MT"/>
              </a:rPr>
              <a:t>regularly over</a:t>
            </a:r>
            <a:r>
              <a:rPr dirty="0" sz="3400" spc="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time.</a:t>
            </a:r>
            <a:endParaRPr sz="3400">
              <a:latin typeface="Arial MT"/>
              <a:cs typeface="Arial MT"/>
            </a:endParaRPr>
          </a:p>
          <a:p>
            <a:pPr marL="154305" marR="400685">
              <a:lnSpc>
                <a:spcPct val="100000"/>
              </a:lnSpc>
              <a:spcBef>
                <a:spcPts val="1920"/>
              </a:spcBef>
              <a:tabLst>
                <a:tab pos="4902835" algn="l"/>
              </a:tabLst>
            </a:pPr>
            <a:r>
              <a:rPr dirty="0" sz="3400" spc="-5">
                <a:latin typeface="Arial MT"/>
                <a:cs typeface="Arial MT"/>
              </a:rPr>
              <a:t>Seasonal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variations</a:t>
            </a:r>
            <a:r>
              <a:rPr dirty="0" sz="3400" spc="2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are	usually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due</a:t>
            </a:r>
            <a:r>
              <a:rPr dirty="0" sz="3400" spc="-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to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the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differences</a:t>
            </a:r>
            <a:r>
              <a:rPr dirty="0" sz="3400" spc="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between </a:t>
            </a:r>
            <a:r>
              <a:rPr dirty="0" sz="3400" spc="-93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seasons and</a:t>
            </a:r>
            <a:r>
              <a:rPr dirty="0" sz="3400">
                <a:latin typeface="Arial MT"/>
                <a:cs typeface="Arial MT"/>
              </a:rPr>
              <a:t> to</a:t>
            </a:r>
            <a:r>
              <a:rPr dirty="0" sz="3400" spc="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festive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occasions such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as</a:t>
            </a:r>
            <a:r>
              <a:rPr dirty="0" sz="3400" spc="3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Hindu,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Christian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or 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Muslim</a:t>
            </a:r>
            <a:r>
              <a:rPr dirty="0" sz="3400">
                <a:latin typeface="Arial MT"/>
                <a:cs typeface="Arial MT"/>
              </a:rPr>
              <a:t> festivals.</a:t>
            </a:r>
            <a:endParaRPr sz="3400">
              <a:latin typeface="Arial MT"/>
              <a:cs typeface="Arial MT"/>
            </a:endParaRPr>
          </a:p>
          <a:p>
            <a:pPr marL="154305">
              <a:lnSpc>
                <a:spcPct val="100000"/>
              </a:lnSpc>
              <a:spcBef>
                <a:spcPts val="1925"/>
              </a:spcBef>
            </a:pPr>
            <a:r>
              <a:rPr dirty="0" sz="3400" spc="-5">
                <a:latin typeface="Arial MT"/>
                <a:cs typeface="Arial MT"/>
              </a:rPr>
              <a:t>Examples</a:t>
            </a:r>
            <a:r>
              <a:rPr dirty="0" sz="3400" spc="-2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include:</a:t>
            </a:r>
            <a:endParaRPr sz="3400">
              <a:latin typeface="Arial MT"/>
              <a:cs typeface="Arial MT"/>
            </a:endParaRPr>
          </a:p>
          <a:p>
            <a:pPr marL="402590" indent="-248920">
              <a:lnSpc>
                <a:spcPct val="100000"/>
              </a:lnSpc>
              <a:buChar char="•"/>
              <a:tabLst>
                <a:tab pos="403225" algn="l"/>
              </a:tabLst>
            </a:pPr>
            <a:r>
              <a:rPr dirty="0" sz="3400" spc="-5">
                <a:latin typeface="Arial MT"/>
                <a:cs typeface="Arial MT"/>
              </a:rPr>
              <a:t>Air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conditioner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sales in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Summer</a:t>
            </a:r>
            <a:endParaRPr sz="3400">
              <a:latin typeface="Arial MT"/>
              <a:cs typeface="Arial MT"/>
            </a:endParaRPr>
          </a:p>
          <a:p>
            <a:pPr marL="425450" indent="-271780">
              <a:lnSpc>
                <a:spcPct val="100000"/>
              </a:lnSpc>
              <a:buChar char="•"/>
              <a:tabLst>
                <a:tab pos="426084" algn="l"/>
              </a:tabLst>
            </a:pPr>
            <a:r>
              <a:rPr dirty="0" sz="3400" spc="-5">
                <a:latin typeface="Arial MT"/>
                <a:cs typeface="Arial MT"/>
              </a:rPr>
              <a:t>Heater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sales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in</a:t>
            </a:r>
            <a:r>
              <a:rPr dirty="0" sz="3400" spc="-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Winter</a:t>
            </a:r>
            <a:endParaRPr sz="3400">
              <a:latin typeface="Arial MT"/>
              <a:cs typeface="Arial MT"/>
            </a:endParaRPr>
          </a:p>
          <a:p>
            <a:pPr marL="425450" indent="-271780">
              <a:lnSpc>
                <a:spcPct val="100000"/>
              </a:lnSpc>
              <a:buChar char="•"/>
              <a:tabLst>
                <a:tab pos="426084" algn="l"/>
              </a:tabLst>
            </a:pPr>
            <a:r>
              <a:rPr dirty="0" sz="3400" spc="-5">
                <a:latin typeface="Arial MT"/>
                <a:cs typeface="Arial MT"/>
              </a:rPr>
              <a:t>Flu</a:t>
            </a:r>
            <a:r>
              <a:rPr dirty="0" sz="3400" spc="-2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cases</a:t>
            </a:r>
            <a:r>
              <a:rPr dirty="0" sz="3400" spc="-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in</a:t>
            </a:r>
            <a:r>
              <a:rPr dirty="0" sz="3400" spc="-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Winter</a:t>
            </a:r>
            <a:endParaRPr sz="3400">
              <a:latin typeface="Arial MT"/>
              <a:cs typeface="Arial MT"/>
            </a:endParaRPr>
          </a:p>
          <a:p>
            <a:pPr marL="402590" indent="-248920">
              <a:lnSpc>
                <a:spcPct val="100000"/>
              </a:lnSpc>
              <a:buChar char="•"/>
              <a:tabLst>
                <a:tab pos="403225" algn="l"/>
              </a:tabLst>
            </a:pPr>
            <a:r>
              <a:rPr dirty="0" sz="3400" spc="-5">
                <a:latin typeface="Arial MT"/>
                <a:cs typeface="Arial MT"/>
              </a:rPr>
              <a:t>Airline tickets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for</a:t>
            </a:r>
            <a:r>
              <a:rPr dirty="0" sz="3400" spc="15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flights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during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school</a:t>
            </a:r>
            <a:r>
              <a:rPr dirty="0" sz="3400">
                <a:latin typeface="Arial MT"/>
                <a:cs typeface="Arial MT"/>
              </a:rPr>
              <a:t> </a:t>
            </a:r>
            <a:r>
              <a:rPr dirty="0" sz="3400" spc="-5">
                <a:latin typeface="Arial MT"/>
                <a:cs typeface="Arial MT"/>
              </a:rPr>
              <a:t>vacations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342898"/>
            <a:ext cx="12938760" cy="6615430"/>
          </a:xfrm>
          <a:prstGeom prst="rect">
            <a:avLst/>
          </a:prstGeom>
        </p:spPr>
        <p:txBody>
          <a:bodyPr wrap="square" lIns="0" tIns="275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7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Seasonal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 marR="5080">
              <a:lnSpc>
                <a:spcPct val="100000"/>
              </a:lnSpc>
              <a:spcBef>
                <a:spcPts val="2290"/>
              </a:spcBef>
            </a:pPr>
            <a:r>
              <a:rPr dirty="0" sz="4000" spc="-5">
                <a:latin typeface="Arial MT"/>
                <a:cs typeface="Arial MT"/>
              </a:rPr>
              <a:t>Seasonality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 a time series</a:t>
            </a:r>
            <a:r>
              <a:rPr dirty="0" sz="4000">
                <a:latin typeface="Arial MT"/>
                <a:cs typeface="Arial MT"/>
              </a:rPr>
              <a:t> can</a:t>
            </a:r>
            <a:r>
              <a:rPr dirty="0" sz="4000" spc="-5">
                <a:latin typeface="Arial MT"/>
                <a:cs typeface="Arial MT"/>
              </a:rPr>
              <a:t> be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identified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by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Arial"/>
                <a:cs typeface="Arial"/>
              </a:rPr>
              <a:t>regularly</a:t>
            </a:r>
            <a:r>
              <a:rPr dirty="0" sz="40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spaced</a:t>
            </a:r>
            <a:r>
              <a:rPr dirty="0" sz="40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Arial"/>
                <a:cs typeface="Arial"/>
              </a:rPr>
              <a:t>peaks</a:t>
            </a:r>
            <a:r>
              <a:rPr dirty="0" sz="40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troughs</a:t>
            </a:r>
            <a:r>
              <a:rPr dirty="0" sz="4000" spc="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5">
                <a:latin typeface="Arial MT"/>
                <a:cs typeface="Arial MT"/>
              </a:rPr>
              <a:t>which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have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consistent direction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and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approximately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same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magnitude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every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45">
                <a:latin typeface="Arial MT"/>
                <a:cs typeface="Arial MT"/>
              </a:rPr>
              <a:t>year,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relative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to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trend.</a:t>
            </a:r>
            <a:r>
              <a:rPr dirty="0" sz="4000" spc="-4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following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diagram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depicts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strongly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seasonal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series.</a:t>
            </a:r>
            <a:r>
              <a:rPr dirty="0" sz="4000" spc="-7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There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is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obvious</a:t>
            </a:r>
            <a:r>
              <a:rPr dirty="0" sz="4000" spc="1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large</a:t>
            </a:r>
            <a:r>
              <a:rPr dirty="0" sz="4000" spc="1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seasonal</a:t>
            </a:r>
            <a:r>
              <a:rPr dirty="0" sz="4000" spc="1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increase</a:t>
            </a:r>
            <a:r>
              <a:rPr dirty="0" sz="4000" spc="1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 spc="10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December</a:t>
            </a:r>
            <a:r>
              <a:rPr dirty="0" sz="4000" spc="15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retail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sales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New South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35">
                <a:latin typeface="Arial MT"/>
                <a:cs typeface="Arial MT"/>
              </a:rPr>
              <a:t>Wales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due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to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Christmas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shopping.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this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example,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magnitude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seasonal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increases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over </a:t>
            </a:r>
            <a:r>
              <a:rPr dirty="0" sz="4000">
                <a:latin typeface="Arial MT"/>
                <a:cs typeface="Arial MT"/>
              </a:rPr>
              <a:t>time,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as does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 trend.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080490" cy="7920355"/>
            <a:chOff x="0" y="0"/>
            <a:chExt cx="14080490" cy="7920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080236" cy="7920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3052" y="0"/>
              <a:ext cx="3377184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39411" y="7824215"/>
              <a:ext cx="4457700" cy="88900"/>
            </a:xfrm>
            <a:custGeom>
              <a:avLst/>
              <a:gdLst/>
              <a:ahLst/>
              <a:cxnLst/>
              <a:rect l="l" t="t" r="r" b="b"/>
              <a:pathLst>
                <a:path w="4457700" h="88900">
                  <a:moveTo>
                    <a:pt x="4457699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4457699" y="88391"/>
                  </a:lnTo>
                  <a:lnTo>
                    <a:pt x="4457699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824215"/>
              <a:ext cx="4439920" cy="88900"/>
            </a:xfrm>
            <a:custGeom>
              <a:avLst/>
              <a:gdLst/>
              <a:ahLst/>
              <a:cxnLst/>
              <a:rect l="l" t="t" r="r" b="b"/>
              <a:pathLst>
                <a:path w="4439920" h="88900">
                  <a:moveTo>
                    <a:pt x="443941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4439412" y="88391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97111" y="7824215"/>
              <a:ext cx="5183505" cy="96520"/>
            </a:xfrm>
            <a:custGeom>
              <a:avLst/>
              <a:gdLst/>
              <a:ahLst/>
              <a:cxnLst/>
              <a:rect l="l" t="t" r="r" b="b"/>
              <a:pathLst>
                <a:path w="5183505" h="96520">
                  <a:moveTo>
                    <a:pt x="5183123" y="0"/>
                  </a:moveTo>
                  <a:lnTo>
                    <a:pt x="0" y="0"/>
                  </a:lnTo>
                  <a:lnTo>
                    <a:pt x="0" y="96011"/>
                  </a:lnTo>
                  <a:lnTo>
                    <a:pt x="5183123" y="96011"/>
                  </a:lnTo>
                  <a:lnTo>
                    <a:pt x="51831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05793" y="901064"/>
            <a:ext cx="1932939" cy="535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50" spc="-180">
                <a:solidFill>
                  <a:srgbClr val="FFFFFF"/>
                </a:solidFill>
              </a:rPr>
              <a:t>B</a:t>
            </a:r>
            <a:r>
              <a:rPr dirty="0" sz="3350" spc="-170">
                <a:solidFill>
                  <a:srgbClr val="FFFFFF"/>
                </a:solidFill>
              </a:rPr>
              <a:t>I</a:t>
            </a:r>
            <a:r>
              <a:rPr dirty="0" sz="3350" spc="-180">
                <a:solidFill>
                  <a:srgbClr val="FFFFFF"/>
                </a:solidFill>
              </a:rPr>
              <a:t>T</a:t>
            </a:r>
            <a:r>
              <a:rPr dirty="0" sz="3350" spc="-5">
                <a:solidFill>
                  <a:srgbClr val="FFFFFF"/>
                </a:solidFill>
              </a:rPr>
              <a:t>S</a:t>
            </a:r>
            <a:r>
              <a:rPr dirty="0" sz="3350" spc="-365">
                <a:solidFill>
                  <a:srgbClr val="FFFFFF"/>
                </a:solidFill>
              </a:rPr>
              <a:t> </a:t>
            </a:r>
            <a:r>
              <a:rPr dirty="0" sz="3350" spc="-180" b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3350" spc="-175" b="0">
                <a:solidFill>
                  <a:srgbClr val="FFFFFF"/>
                </a:solidFill>
                <a:latin typeface="Arial MT"/>
                <a:cs typeface="Arial MT"/>
              </a:rPr>
              <a:t>il</a:t>
            </a:r>
            <a:r>
              <a:rPr dirty="0" sz="3350" spc="-180" b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3350" spc="-5" b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5276088"/>
            <a:ext cx="14080490" cy="2542540"/>
          </a:xfrm>
          <a:prstGeom prst="rect">
            <a:avLst/>
          </a:prstGeom>
          <a:solidFill>
            <a:srgbClr val="FFFFFF"/>
          </a:solidFill>
          <a:ln w="6096">
            <a:solidFill>
              <a:srgbClr val="5B9BD4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algn="ctr" marL="5044440" marR="5079365">
              <a:lnSpc>
                <a:spcPct val="109200"/>
              </a:lnSpc>
              <a:spcBef>
                <a:spcPts val="1295"/>
              </a:spcBef>
            </a:pPr>
            <a:r>
              <a:rPr dirty="0" sz="3700" spc="-5" b="1">
                <a:latin typeface="Calibri"/>
                <a:cs typeface="Calibri"/>
              </a:rPr>
              <a:t>Sessions 13, 14 &amp; 15 </a:t>
            </a:r>
            <a:r>
              <a:rPr dirty="0" sz="3700" spc="-825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Time</a:t>
            </a:r>
            <a:r>
              <a:rPr dirty="0" sz="3700" spc="-40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Series</a:t>
            </a:r>
            <a:r>
              <a:rPr dirty="0" sz="3700" spc="-10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Analysis</a:t>
            </a:r>
            <a:endParaRPr sz="3700">
              <a:latin typeface="Calibri"/>
              <a:cs typeface="Calibri"/>
            </a:endParaRPr>
          </a:p>
          <a:p>
            <a:pPr algn="ctr" marR="34290">
              <a:lnSpc>
                <a:spcPct val="100000"/>
              </a:lnSpc>
              <a:spcBef>
                <a:spcPts val="420"/>
              </a:spcBef>
            </a:pPr>
            <a:r>
              <a:rPr dirty="0" sz="3700" b="1">
                <a:latin typeface="Calibri"/>
                <a:cs typeface="Calibri"/>
              </a:rPr>
              <a:t>(26</a:t>
            </a:r>
            <a:r>
              <a:rPr dirty="0" baseline="24943" sz="3675" b="1">
                <a:latin typeface="Calibri"/>
                <a:cs typeface="Calibri"/>
              </a:rPr>
              <a:t>th</a:t>
            </a:r>
            <a:r>
              <a:rPr dirty="0" baseline="24943" sz="3675" spc="405" b="1">
                <a:latin typeface="Calibri"/>
                <a:cs typeface="Calibri"/>
              </a:rPr>
              <a:t> </a:t>
            </a:r>
            <a:r>
              <a:rPr dirty="0" sz="3700" spc="-10" b="1">
                <a:latin typeface="Calibri"/>
                <a:cs typeface="Calibri"/>
              </a:rPr>
              <a:t>August,</a:t>
            </a:r>
            <a:r>
              <a:rPr dirty="0" sz="3700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2nd &amp; 9th</a:t>
            </a:r>
            <a:r>
              <a:rPr dirty="0" sz="3700" spc="5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Sep</a:t>
            </a:r>
            <a:r>
              <a:rPr dirty="0" sz="3700" spc="10" b="1">
                <a:latin typeface="Calibri"/>
                <a:cs typeface="Calibri"/>
              </a:rPr>
              <a:t> </a:t>
            </a:r>
            <a:r>
              <a:rPr dirty="0" sz="3700" spc="-5" b="1">
                <a:latin typeface="Calibri"/>
                <a:cs typeface="Calibri"/>
              </a:rPr>
              <a:t>2023)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Seasonal</a:t>
            </a:r>
            <a:r>
              <a:rPr dirty="0" sz="3600" spc="-30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variation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724" y="2146575"/>
            <a:ext cx="10902268" cy="48494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9030" y="2675890"/>
            <a:ext cx="5078730" cy="2251710"/>
            <a:chOff x="8749030" y="2675890"/>
            <a:chExt cx="5078730" cy="2251710"/>
          </a:xfrm>
        </p:grpSpPr>
        <p:sp>
          <p:nvSpPr>
            <p:cNvPr id="3" name="object 3"/>
            <p:cNvSpPr/>
            <p:nvPr/>
          </p:nvSpPr>
          <p:spPr>
            <a:xfrm>
              <a:off x="8755380" y="2691384"/>
              <a:ext cx="5041900" cy="2194560"/>
            </a:xfrm>
            <a:custGeom>
              <a:avLst/>
              <a:gdLst/>
              <a:ahLst/>
              <a:cxnLst/>
              <a:rect l="l" t="t" r="r" b="b"/>
              <a:pathLst>
                <a:path w="5041900" h="2194560">
                  <a:moveTo>
                    <a:pt x="5041391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5041391" y="2194560"/>
                  </a:lnTo>
                  <a:lnTo>
                    <a:pt x="504139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755380" y="2691384"/>
              <a:ext cx="5041900" cy="2194560"/>
            </a:xfrm>
            <a:custGeom>
              <a:avLst/>
              <a:gdLst/>
              <a:ahLst/>
              <a:cxnLst/>
              <a:rect l="l" t="t" r="r" b="b"/>
              <a:pathLst>
                <a:path w="5041900" h="2194560">
                  <a:moveTo>
                    <a:pt x="0" y="2194560"/>
                  </a:moveTo>
                  <a:lnTo>
                    <a:pt x="5041391" y="2194560"/>
                  </a:lnTo>
                  <a:lnTo>
                    <a:pt x="5041391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63000" y="2682240"/>
              <a:ext cx="5058410" cy="2239010"/>
            </a:xfrm>
            <a:custGeom>
              <a:avLst/>
              <a:gdLst/>
              <a:ahLst/>
              <a:cxnLst/>
              <a:rect l="l" t="t" r="r" b="b"/>
              <a:pathLst>
                <a:path w="5058409" h="2239010">
                  <a:moveTo>
                    <a:pt x="2523744" y="15239"/>
                  </a:moveTo>
                  <a:lnTo>
                    <a:pt x="2523744" y="2223516"/>
                  </a:lnTo>
                </a:path>
                <a:path w="5058409" h="2239010">
                  <a:moveTo>
                    <a:pt x="2241804" y="15239"/>
                  </a:moveTo>
                  <a:lnTo>
                    <a:pt x="2241804" y="2223516"/>
                  </a:lnTo>
                </a:path>
                <a:path w="5058409" h="2239010">
                  <a:moveTo>
                    <a:pt x="1961388" y="15239"/>
                  </a:moveTo>
                  <a:lnTo>
                    <a:pt x="1961388" y="2223516"/>
                  </a:lnTo>
                </a:path>
                <a:path w="5058409" h="2239010">
                  <a:moveTo>
                    <a:pt x="1680972" y="2238756"/>
                  </a:moveTo>
                  <a:lnTo>
                    <a:pt x="1680972" y="0"/>
                  </a:lnTo>
                </a:path>
                <a:path w="5058409" h="2239010">
                  <a:moveTo>
                    <a:pt x="1399031" y="15239"/>
                  </a:moveTo>
                  <a:lnTo>
                    <a:pt x="1399031" y="2223516"/>
                  </a:lnTo>
                </a:path>
                <a:path w="5058409" h="2239010">
                  <a:moveTo>
                    <a:pt x="1115568" y="2238756"/>
                  </a:moveTo>
                  <a:lnTo>
                    <a:pt x="1115568" y="0"/>
                  </a:lnTo>
                </a:path>
                <a:path w="5058409" h="2239010">
                  <a:moveTo>
                    <a:pt x="835151" y="15239"/>
                  </a:moveTo>
                  <a:lnTo>
                    <a:pt x="835151" y="2223516"/>
                  </a:lnTo>
                </a:path>
                <a:path w="5058409" h="2239010">
                  <a:moveTo>
                    <a:pt x="554735" y="2238756"/>
                  </a:moveTo>
                  <a:lnTo>
                    <a:pt x="554735" y="0"/>
                  </a:lnTo>
                </a:path>
                <a:path w="5058409" h="2239010">
                  <a:moveTo>
                    <a:pt x="272796" y="15239"/>
                  </a:moveTo>
                  <a:lnTo>
                    <a:pt x="272796" y="2223516"/>
                  </a:lnTo>
                </a:path>
                <a:path w="5058409" h="2239010">
                  <a:moveTo>
                    <a:pt x="4773167" y="16763"/>
                  </a:moveTo>
                  <a:lnTo>
                    <a:pt x="4773167" y="2221992"/>
                  </a:lnTo>
                </a:path>
                <a:path w="5058409" h="2239010">
                  <a:moveTo>
                    <a:pt x="4492752" y="16763"/>
                  </a:moveTo>
                  <a:lnTo>
                    <a:pt x="4492752" y="2221992"/>
                  </a:lnTo>
                </a:path>
                <a:path w="5058409" h="2239010">
                  <a:moveTo>
                    <a:pt x="4210811" y="16763"/>
                  </a:moveTo>
                  <a:lnTo>
                    <a:pt x="4210811" y="2221992"/>
                  </a:lnTo>
                </a:path>
                <a:path w="5058409" h="2239010">
                  <a:moveTo>
                    <a:pt x="3930396" y="2237232"/>
                  </a:moveTo>
                  <a:lnTo>
                    <a:pt x="3930396" y="1524"/>
                  </a:lnTo>
                </a:path>
                <a:path w="5058409" h="2239010">
                  <a:moveTo>
                    <a:pt x="3646931" y="16763"/>
                  </a:moveTo>
                  <a:lnTo>
                    <a:pt x="3646931" y="2221992"/>
                  </a:lnTo>
                </a:path>
                <a:path w="5058409" h="2239010">
                  <a:moveTo>
                    <a:pt x="3368040" y="2237232"/>
                  </a:moveTo>
                  <a:lnTo>
                    <a:pt x="3368040" y="1524"/>
                  </a:lnTo>
                </a:path>
                <a:path w="5058409" h="2239010">
                  <a:moveTo>
                    <a:pt x="3084576" y="16763"/>
                  </a:moveTo>
                  <a:lnTo>
                    <a:pt x="3084576" y="2221992"/>
                  </a:lnTo>
                </a:path>
                <a:path w="5058409" h="2239010">
                  <a:moveTo>
                    <a:pt x="2804159" y="16763"/>
                  </a:moveTo>
                  <a:lnTo>
                    <a:pt x="2804159" y="2221992"/>
                  </a:lnTo>
                </a:path>
                <a:path w="5058409" h="2239010">
                  <a:moveTo>
                    <a:pt x="0" y="1117091"/>
                  </a:moveTo>
                  <a:lnTo>
                    <a:pt x="5056632" y="1117091"/>
                  </a:lnTo>
                </a:path>
                <a:path w="5058409" h="2239010">
                  <a:moveTo>
                    <a:pt x="0" y="894588"/>
                  </a:moveTo>
                  <a:lnTo>
                    <a:pt x="5058156" y="894588"/>
                  </a:lnTo>
                </a:path>
                <a:path w="5058409" h="2239010">
                  <a:moveTo>
                    <a:pt x="0" y="673608"/>
                  </a:moveTo>
                  <a:lnTo>
                    <a:pt x="5058156" y="673608"/>
                  </a:lnTo>
                </a:path>
                <a:path w="5058409" h="2239010">
                  <a:moveTo>
                    <a:pt x="0" y="451103"/>
                  </a:moveTo>
                  <a:lnTo>
                    <a:pt x="5058156" y="451103"/>
                  </a:lnTo>
                </a:path>
                <a:path w="5058409" h="2239010">
                  <a:moveTo>
                    <a:pt x="0" y="230124"/>
                  </a:moveTo>
                  <a:lnTo>
                    <a:pt x="5058156" y="230124"/>
                  </a:lnTo>
                </a:path>
                <a:path w="5058409" h="2239010">
                  <a:moveTo>
                    <a:pt x="0" y="2002536"/>
                  </a:moveTo>
                  <a:lnTo>
                    <a:pt x="5058156" y="2002536"/>
                  </a:lnTo>
                </a:path>
                <a:path w="5058409" h="2239010">
                  <a:moveTo>
                    <a:pt x="0" y="1780032"/>
                  </a:moveTo>
                  <a:lnTo>
                    <a:pt x="5058156" y="1780032"/>
                  </a:lnTo>
                </a:path>
                <a:path w="5058409" h="2239010">
                  <a:moveTo>
                    <a:pt x="0" y="1560576"/>
                  </a:moveTo>
                  <a:lnTo>
                    <a:pt x="5058156" y="1560576"/>
                  </a:lnTo>
                </a:path>
                <a:path w="5058409" h="2239010">
                  <a:moveTo>
                    <a:pt x="0" y="1336548"/>
                  </a:moveTo>
                  <a:lnTo>
                    <a:pt x="5058156" y="13365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40368" y="3224784"/>
              <a:ext cx="4469130" cy="1419225"/>
            </a:xfrm>
            <a:custGeom>
              <a:avLst/>
              <a:gdLst/>
              <a:ahLst/>
              <a:cxnLst/>
              <a:rect l="l" t="t" r="r" b="b"/>
              <a:pathLst>
                <a:path w="4469130" h="1419225">
                  <a:moveTo>
                    <a:pt x="4469130" y="0"/>
                  </a:moveTo>
                  <a:lnTo>
                    <a:pt x="4209795" y="30099"/>
                  </a:lnTo>
                  <a:lnTo>
                    <a:pt x="4292599" y="88900"/>
                  </a:lnTo>
                  <a:lnTo>
                    <a:pt x="3536950" y="742696"/>
                  </a:lnTo>
                  <a:lnTo>
                    <a:pt x="3006979" y="431673"/>
                  </a:lnTo>
                  <a:lnTo>
                    <a:pt x="2269235" y="1077595"/>
                  </a:lnTo>
                  <a:lnTo>
                    <a:pt x="1768475" y="742696"/>
                  </a:lnTo>
                  <a:lnTo>
                    <a:pt x="1184909" y="1263269"/>
                  </a:lnTo>
                  <a:lnTo>
                    <a:pt x="757935" y="922020"/>
                  </a:lnTo>
                  <a:lnTo>
                    <a:pt x="0" y="1277493"/>
                  </a:lnTo>
                  <a:lnTo>
                    <a:pt x="0" y="1396619"/>
                  </a:lnTo>
                  <a:lnTo>
                    <a:pt x="724407" y="1049020"/>
                  </a:lnTo>
                  <a:lnTo>
                    <a:pt x="1184909" y="1418717"/>
                  </a:lnTo>
                  <a:lnTo>
                    <a:pt x="1786381" y="891921"/>
                  </a:lnTo>
                  <a:lnTo>
                    <a:pt x="2273680" y="1218819"/>
                  </a:lnTo>
                  <a:lnTo>
                    <a:pt x="3033903" y="565023"/>
                  </a:lnTo>
                  <a:lnTo>
                    <a:pt x="3543554" y="877570"/>
                  </a:lnTo>
                  <a:lnTo>
                    <a:pt x="4375276" y="149225"/>
                  </a:lnTo>
                  <a:lnTo>
                    <a:pt x="4460239" y="207899"/>
                  </a:lnTo>
                  <a:lnTo>
                    <a:pt x="4469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41892" y="3191256"/>
              <a:ext cx="4472305" cy="1419225"/>
            </a:xfrm>
            <a:custGeom>
              <a:avLst/>
              <a:gdLst/>
              <a:ahLst/>
              <a:cxnLst/>
              <a:rect l="l" t="t" r="r" b="b"/>
              <a:pathLst>
                <a:path w="4472305" h="1419225">
                  <a:moveTo>
                    <a:pt x="4472177" y="0"/>
                  </a:moveTo>
                  <a:lnTo>
                    <a:pt x="4210558" y="30099"/>
                  </a:lnTo>
                  <a:lnTo>
                    <a:pt x="4295521" y="88900"/>
                  </a:lnTo>
                  <a:lnTo>
                    <a:pt x="3539743" y="742696"/>
                  </a:lnTo>
                  <a:lnTo>
                    <a:pt x="3009773" y="431673"/>
                  </a:lnTo>
                  <a:lnTo>
                    <a:pt x="2271903" y="1075944"/>
                  </a:lnTo>
                  <a:lnTo>
                    <a:pt x="1771014" y="742696"/>
                  </a:lnTo>
                  <a:lnTo>
                    <a:pt x="1187323" y="1263269"/>
                  </a:lnTo>
                  <a:lnTo>
                    <a:pt x="760222" y="922020"/>
                  </a:lnTo>
                  <a:lnTo>
                    <a:pt x="0" y="1277493"/>
                  </a:lnTo>
                  <a:lnTo>
                    <a:pt x="0" y="1396619"/>
                  </a:lnTo>
                  <a:lnTo>
                    <a:pt x="724534" y="1047369"/>
                  </a:lnTo>
                  <a:lnTo>
                    <a:pt x="1187323" y="1418844"/>
                  </a:lnTo>
                  <a:lnTo>
                    <a:pt x="1786635" y="891921"/>
                  </a:lnTo>
                  <a:lnTo>
                    <a:pt x="2276348" y="1218819"/>
                  </a:lnTo>
                  <a:lnTo>
                    <a:pt x="3034410" y="565023"/>
                  </a:lnTo>
                  <a:lnTo>
                    <a:pt x="3546475" y="876046"/>
                  </a:lnTo>
                  <a:lnTo>
                    <a:pt x="4376038" y="149225"/>
                  </a:lnTo>
                  <a:lnTo>
                    <a:pt x="4461002" y="207899"/>
                  </a:lnTo>
                  <a:lnTo>
                    <a:pt x="447217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18904" y="2849880"/>
              <a:ext cx="1979930" cy="554990"/>
            </a:xfrm>
            <a:custGeom>
              <a:avLst/>
              <a:gdLst/>
              <a:ahLst/>
              <a:cxnLst/>
              <a:rect l="l" t="t" r="r" b="b"/>
              <a:pathLst>
                <a:path w="1979929" h="554989">
                  <a:moveTo>
                    <a:pt x="1979676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79676" y="554736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2708148"/>
              <a:ext cx="2430779" cy="10119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4883" y="2284667"/>
            <a:ext cx="6626225" cy="339153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1255"/>
              </a:spcBef>
            </a:pPr>
            <a:r>
              <a:rPr dirty="0" sz="4800">
                <a:latin typeface="Arial MT"/>
                <a:cs typeface="Arial MT"/>
              </a:rPr>
              <a:t>down</a:t>
            </a:r>
            <a:r>
              <a:rPr dirty="0" sz="4800" spc="-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fluctuations</a:t>
            </a:r>
            <a:endParaRPr sz="4800">
              <a:latin typeface="Arial MT"/>
              <a:cs typeface="Arial MT"/>
            </a:endParaRPr>
          </a:p>
          <a:p>
            <a:pPr marL="408940" marR="1941195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Due</a:t>
            </a:r>
            <a:r>
              <a:rPr dirty="0" sz="4800" spc="-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20">
                <a:latin typeface="Arial MT"/>
                <a:cs typeface="Arial MT"/>
              </a:rPr>
              <a:t> </a:t>
            </a:r>
            <a:r>
              <a:rPr dirty="0" sz="4800" spc="-40">
                <a:latin typeface="Arial MT"/>
                <a:cs typeface="Arial MT"/>
              </a:rPr>
              <a:t>weather,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customs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etc.</a:t>
            </a:r>
            <a:endParaRPr sz="4800">
              <a:latin typeface="Arial MT"/>
              <a:cs typeface="Arial MT"/>
            </a:endParaRPr>
          </a:p>
          <a:p>
            <a:pPr marL="40894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>
                <a:latin typeface="Arial MT"/>
                <a:cs typeface="Arial MT"/>
              </a:rPr>
              <a:t>Occurs</a:t>
            </a:r>
            <a:r>
              <a:rPr dirty="0" sz="4800" spc="-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within</a:t>
            </a:r>
            <a:r>
              <a:rPr dirty="0" sz="4800" spc="-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year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994" y="5703947"/>
            <a:ext cx="961254" cy="24163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567161" y="5628208"/>
            <a:ext cx="99250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b="1">
                <a:latin typeface="Arial"/>
                <a:cs typeface="Arial"/>
              </a:rPr>
              <a:t>Mo.,</a:t>
            </a:r>
            <a:r>
              <a:rPr dirty="0" sz="1900" spc="-90" b="1">
                <a:latin typeface="Arial"/>
                <a:cs typeface="Arial"/>
              </a:rPr>
              <a:t> </a:t>
            </a:r>
            <a:r>
              <a:rPr dirty="0" sz="1900" spc="-25" b="1">
                <a:latin typeface="Arial"/>
                <a:cs typeface="Arial"/>
              </a:rPr>
              <a:t>Qtr.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2231" y="2884543"/>
            <a:ext cx="1452705" cy="3102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11161" y="2789377"/>
            <a:ext cx="14808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 spc="-10" b="1">
                <a:latin typeface="Arial"/>
                <a:cs typeface="Arial"/>
              </a:rPr>
              <a:t>e</a:t>
            </a:r>
            <a:r>
              <a:rPr dirty="0" sz="2400" b="1">
                <a:latin typeface="Arial"/>
                <a:cs typeface="Arial"/>
              </a:rPr>
              <a:t>s</a:t>
            </a:r>
            <a:r>
              <a:rPr dirty="0" sz="2400" spc="-10" b="1">
                <a:latin typeface="Arial"/>
                <a:cs typeface="Arial"/>
              </a:rPr>
              <a:t>p</a:t>
            </a: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-10" b="1">
                <a:latin typeface="Arial"/>
                <a:cs typeface="Arial"/>
              </a:rPr>
              <a:t>n</a:t>
            </a:r>
            <a:r>
              <a:rPr dirty="0" sz="2400" b="1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1768" y="2828366"/>
            <a:ext cx="1856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Summer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52076" y="3355594"/>
            <a:ext cx="2390140" cy="861694"/>
            <a:chOff x="9752076" y="3355594"/>
            <a:chExt cx="2390140" cy="86169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4952" y="3424428"/>
              <a:ext cx="320040" cy="7208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41457" y="3399790"/>
              <a:ext cx="222250" cy="603250"/>
            </a:xfrm>
            <a:custGeom>
              <a:avLst/>
              <a:gdLst/>
              <a:ahLst/>
              <a:cxnLst/>
              <a:rect l="l" t="t" r="r" b="b"/>
              <a:pathLst>
                <a:path w="222250" h="603250">
                  <a:moveTo>
                    <a:pt x="149356" y="499277"/>
                  </a:moveTo>
                  <a:lnTo>
                    <a:pt x="112902" y="510413"/>
                  </a:lnTo>
                  <a:lnTo>
                    <a:pt x="201041" y="602996"/>
                  </a:lnTo>
                  <a:lnTo>
                    <a:pt x="215429" y="517525"/>
                  </a:lnTo>
                  <a:lnTo>
                    <a:pt x="154940" y="517525"/>
                  </a:lnTo>
                  <a:lnTo>
                    <a:pt x="149356" y="499277"/>
                  </a:lnTo>
                  <a:close/>
                </a:path>
                <a:path w="222250" h="603250">
                  <a:moveTo>
                    <a:pt x="185813" y="488141"/>
                  </a:moveTo>
                  <a:lnTo>
                    <a:pt x="149356" y="499277"/>
                  </a:lnTo>
                  <a:lnTo>
                    <a:pt x="154940" y="517525"/>
                  </a:lnTo>
                  <a:lnTo>
                    <a:pt x="191389" y="506349"/>
                  </a:lnTo>
                  <a:lnTo>
                    <a:pt x="185813" y="488141"/>
                  </a:lnTo>
                  <a:close/>
                </a:path>
                <a:path w="222250" h="603250">
                  <a:moveTo>
                    <a:pt x="222250" y="477012"/>
                  </a:moveTo>
                  <a:lnTo>
                    <a:pt x="185813" y="488141"/>
                  </a:lnTo>
                  <a:lnTo>
                    <a:pt x="191389" y="506349"/>
                  </a:lnTo>
                  <a:lnTo>
                    <a:pt x="154940" y="517525"/>
                  </a:lnTo>
                  <a:lnTo>
                    <a:pt x="215429" y="517525"/>
                  </a:lnTo>
                  <a:lnTo>
                    <a:pt x="222250" y="477012"/>
                  </a:lnTo>
                  <a:close/>
                </a:path>
                <a:path w="222250" h="603250">
                  <a:moveTo>
                    <a:pt x="36322" y="0"/>
                  </a:moveTo>
                  <a:lnTo>
                    <a:pt x="0" y="11175"/>
                  </a:lnTo>
                  <a:lnTo>
                    <a:pt x="149356" y="499277"/>
                  </a:lnTo>
                  <a:lnTo>
                    <a:pt x="185813" y="488141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16640" y="3378708"/>
              <a:ext cx="925068" cy="4434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192256" y="3355594"/>
              <a:ext cx="807085" cy="336550"/>
            </a:xfrm>
            <a:custGeom>
              <a:avLst/>
              <a:gdLst/>
              <a:ahLst/>
              <a:cxnLst/>
              <a:rect l="l" t="t" r="r" b="b"/>
              <a:pathLst>
                <a:path w="807084" h="336550">
                  <a:moveTo>
                    <a:pt x="693403" y="301034"/>
                  </a:moveTo>
                  <a:lnTo>
                    <a:pt x="679830" y="336550"/>
                  </a:lnTo>
                  <a:lnTo>
                    <a:pt x="806958" y="324104"/>
                  </a:lnTo>
                  <a:lnTo>
                    <a:pt x="792060" y="307848"/>
                  </a:lnTo>
                  <a:lnTo>
                    <a:pt x="711200" y="307848"/>
                  </a:lnTo>
                  <a:lnTo>
                    <a:pt x="693403" y="301034"/>
                  </a:lnTo>
                  <a:close/>
                </a:path>
                <a:path w="807084" h="336550">
                  <a:moveTo>
                    <a:pt x="706992" y="265473"/>
                  </a:moveTo>
                  <a:lnTo>
                    <a:pt x="693403" y="301034"/>
                  </a:lnTo>
                  <a:lnTo>
                    <a:pt x="711200" y="307848"/>
                  </a:lnTo>
                  <a:lnTo>
                    <a:pt x="724789" y="272288"/>
                  </a:lnTo>
                  <a:lnTo>
                    <a:pt x="706992" y="265473"/>
                  </a:lnTo>
                  <a:close/>
                </a:path>
                <a:path w="807084" h="336550">
                  <a:moveTo>
                    <a:pt x="720598" y="229870"/>
                  </a:moveTo>
                  <a:lnTo>
                    <a:pt x="706992" y="265473"/>
                  </a:lnTo>
                  <a:lnTo>
                    <a:pt x="724789" y="272288"/>
                  </a:lnTo>
                  <a:lnTo>
                    <a:pt x="711200" y="307848"/>
                  </a:lnTo>
                  <a:lnTo>
                    <a:pt x="792060" y="307848"/>
                  </a:lnTo>
                  <a:lnTo>
                    <a:pt x="720598" y="229870"/>
                  </a:lnTo>
                  <a:close/>
                </a:path>
                <a:path w="807084" h="336550">
                  <a:moveTo>
                    <a:pt x="13716" y="0"/>
                  </a:moveTo>
                  <a:lnTo>
                    <a:pt x="0" y="35560"/>
                  </a:lnTo>
                  <a:lnTo>
                    <a:pt x="693403" y="301034"/>
                  </a:lnTo>
                  <a:lnTo>
                    <a:pt x="706992" y="265473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2076" y="3421380"/>
              <a:ext cx="473964" cy="7955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842754" y="3396742"/>
              <a:ext cx="356870" cy="678180"/>
            </a:xfrm>
            <a:custGeom>
              <a:avLst/>
              <a:gdLst/>
              <a:ahLst/>
              <a:cxnLst/>
              <a:rect l="l" t="t" r="r" b="b"/>
              <a:pathLst>
                <a:path w="356870" h="678179">
                  <a:moveTo>
                    <a:pt x="762" y="549910"/>
                  </a:moveTo>
                  <a:lnTo>
                    <a:pt x="0" y="677672"/>
                  </a:lnTo>
                  <a:lnTo>
                    <a:pt x="102743" y="601599"/>
                  </a:lnTo>
                  <a:lnTo>
                    <a:pt x="102241" y="601345"/>
                  </a:lnTo>
                  <a:lnTo>
                    <a:pt x="60071" y="601345"/>
                  </a:lnTo>
                  <a:lnTo>
                    <a:pt x="26162" y="584073"/>
                  </a:lnTo>
                  <a:lnTo>
                    <a:pt x="34761" y="567142"/>
                  </a:lnTo>
                  <a:lnTo>
                    <a:pt x="762" y="549910"/>
                  </a:lnTo>
                  <a:close/>
                </a:path>
                <a:path w="356870" h="678179">
                  <a:moveTo>
                    <a:pt x="34761" y="567142"/>
                  </a:moveTo>
                  <a:lnTo>
                    <a:pt x="26162" y="584073"/>
                  </a:lnTo>
                  <a:lnTo>
                    <a:pt x="60071" y="601345"/>
                  </a:lnTo>
                  <a:lnTo>
                    <a:pt x="68707" y="584348"/>
                  </a:lnTo>
                  <a:lnTo>
                    <a:pt x="34761" y="567142"/>
                  </a:lnTo>
                  <a:close/>
                </a:path>
                <a:path w="356870" h="678179">
                  <a:moveTo>
                    <a:pt x="68707" y="584348"/>
                  </a:moveTo>
                  <a:lnTo>
                    <a:pt x="60071" y="601345"/>
                  </a:lnTo>
                  <a:lnTo>
                    <a:pt x="102241" y="601345"/>
                  </a:lnTo>
                  <a:lnTo>
                    <a:pt x="68707" y="584348"/>
                  </a:lnTo>
                  <a:close/>
                </a:path>
                <a:path w="356870" h="678179">
                  <a:moveTo>
                    <a:pt x="322834" y="0"/>
                  </a:moveTo>
                  <a:lnTo>
                    <a:pt x="34761" y="567142"/>
                  </a:lnTo>
                  <a:lnTo>
                    <a:pt x="68707" y="584348"/>
                  </a:lnTo>
                  <a:lnTo>
                    <a:pt x="356870" y="17272"/>
                  </a:lnTo>
                  <a:lnTo>
                    <a:pt x="322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947142" y="3494913"/>
            <a:ext cx="1143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ECECE"/>
                </a:solidFill>
                <a:latin typeface="Arial MT"/>
                <a:cs typeface="Arial MT"/>
              </a:rPr>
              <a:t>©</a:t>
            </a:r>
            <a:r>
              <a:rPr dirty="0" sz="1000" spc="-40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CECECE"/>
                </a:solidFill>
                <a:latin typeface="Arial MT"/>
                <a:cs typeface="Arial MT"/>
              </a:rPr>
              <a:t>1984-1994</a:t>
            </a:r>
            <a:r>
              <a:rPr dirty="0" sz="1000" spc="-45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CECECE"/>
                </a:solidFill>
                <a:latin typeface="Arial MT"/>
                <a:cs typeface="Arial MT"/>
              </a:rPr>
              <a:t>T/Mak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23468" y="0"/>
            <a:ext cx="9657715" cy="2506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"/>
              <a:cs typeface="Arial"/>
            </a:endParaRPr>
          </a:p>
          <a:p>
            <a:pPr marL="600075" indent="-396875">
              <a:lnSpc>
                <a:spcPct val="100000"/>
              </a:lnSpc>
              <a:buChar char="•"/>
              <a:tabLst>
                <a:tab pos="600710" algn="l"/>
              </a:tabLst>
            </a:pPr>
            <a:r>
              <a:rPr dirty="0" sz="4800" spc="-5">
                <a:latin typeface="Arial MT"/>
                <a:cs typeface="Arial MT"/>
              </a:rPr>
              <a:t>Regular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pattern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5">
                <a:latin typeface="Arial MT"/>
                <a:cs typeface="Arial MT"/>
              </a:rPr>
              <a:t>up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&amp;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Seasonal</a:t>
            </a:r>
            <a:r>
              <a:rPr dirty="0" sz="3600" spc="-30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variation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950" y="1542079"/>
            <a:ext cx="12682946" cy="54334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368472"/>
            <a:ext cx="12994640" cy="3114040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64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Cyclical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67005" marR="17780">
              <a:lnSpc>
                <a:spcPct val="100000"/>
              </a:lnSpc>
              <a:spcBef>
                <a:spcPts val="2290"/>
              </a:spcBef>
            </a:pPr>
            <a:r>
              <a:rPr dirty="0" sz="4400">
                <a:latin typeface="Arial MT"/>
                <a:cs typeface="Arial MT"/>
              </a:rPr>
              <a:t>C</a:t>
            </a:r>
            <a:r>
              <a:rPr dirty="0" baseline="-21072" sz="4350">
                <a:latin typeface="Arial MT"/>
                <a:cs typeface="Arial MT"/>
              </a:rPr>
              <a:t>t</a:t>
            </a:r>
            <a:r>
              <a:rPr dirty="0" sz="4400">
                <a:latin typeface="Arial MT"/>
                <a:cs typeface="Arial MT"/>
              </a:rPr>
              <a:t>: </a:t>
            </a:r>
            <a:r>
              <a:rPr dirty="0" sz="4400" spc="-5">
                <a:latin typeface="Arial MT"/>
                <a:cs typeface="Arial MT"/>
              </a:rPr>
              <a:t>the </a:t>
            </a:r>
            <a:r>
              <a:rPr dirty="0" sz="4400">
                <a:latin typeface="Arial MT"/>
                <a:cs typeface="Arial MT"/>
              </a:rPr>
              <a:t>cyclical component at time </a:t>
            </a:r>
            <a:r>
              <a:rPr dirty="0" sz="4400" i="1">
                <a:latin typeface="Arial"/>
                <a:cs typeface="Arial"/>
              </a:rPr>
              <a:t>t</a:t>
            </a:r>
            <a:r>
              <a:rPr dirty="0" sz="4400">
                <a:latin typeface="Arial MT"/>
                <a:cs typeface="Arial MT"/>
              </a:rPr>
              <a:t>, which reflects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repeated but</a:t>
            </a:r>
            <a:r>
              <a:rPr dirty="0" sz="4400" spc="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non-periodic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fluctuations.</a:t>
            </a:r>
            <a:r>
              <a:rPr dirty="0" sz="4400" spc="-9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 duration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these fluctuations is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usually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 at least two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years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98638"/>
            <a:ext cx="12947650" cy="718439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Cyclical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 marR="294005">
              <a:lnSpc>
                <a:spcPct val="100000"/>
              </a:lnSpc>
              <a:spcBef>
                <a:spcPts val="1035"/>
              </a:spcBef>
            </a:pPr>
            <a:r>
              <a:rPr dirty="0" sz="4400">
                <a:latin typeface="Arial MT"/>
                <a:cs typeface="Arial MT"/>
              </a:rPr>
              <a:t>Cyclical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variations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also have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recurring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patterns but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with a longer and more </a:t>
            </a:r>
            <a:r>
              <a:rPr dirty="0" sz="4400" b="1">
                <a:latin typeface="Arial"/>
                <a:cs typeface="Arial"/>
              </a:rPr>
              <a:t>erratic time scale </a:t>
            </a:r>
            <a:r>
              <a:rPr dirty="0" sz="4400" spc="5" b="1">
                <a:latin typeface="Arial"/>
                <a:cs typeface="Arial"/>
              </a:rPr>
              <a:t> </a:t>
            </a:r>
            <a:r>
              <a:rPr dirty="0" sz="4400">
                <a:latin typeface="Arial MT"/>
                <a:cs typeface="Arial MT"/>
              </a:rPr>
              <a:t>compared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 Seasonal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variations.</a:t>
            </a:r>
            <a:endParaRPr sz="4400">
              <a:latin typeface="Arial MT"/>
              <a:cs typeface="Arial MT"/>
            </a:endParaRPr>
          </a:p>
          <a:p>
            <a:pPr marL="154305" marR="5080">
              <a:lnSpc>
                <a:spcPct val="100000"/>
              </a:lnSpc>
              <a:spcBef>
                <a:spcPts val="1325"/>
              </a:spcBef>
            </a:pPr>
            <a:r>
              <a:rPr dirty="0" sz="4400">
                <a:latin typeface="Arial MT"/>
                <a:cs typeface="Arial MT"/>
              </a:rPr>
              <a:t>The name is quite misleading because these cycles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can be far from regular and it is usually impossible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 predict just how long periods </a:t>
            </a:r>
            <a:r>
              <a:rPr dirty="0" sz="4400" spc="-5">
                <a:latin typeface="Arial MT"/>
                <a:cs typeface="Arial MT"/>
              </a:rPr>
              <a:t>of </a:t>
            </a:r>
            <a:r>
              <a:rPr dirty="0" sz="4400">
                <a:latin typeface="Arial MT"/>
                <a:cs typeface="Arial MT"/>
              </a:rPr>
              <a:t>expansion or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contraction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will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be.</a:t>
            </a:r>
            <a:endParaRPr sz="4400">
              <a:latin typeface="Arial MT"/>
              <a:cs typeface="Arial MT"/>
            </a:endParaRPr>
          </a:p>
          <a:p>
            <a:pPr marL="154305" marR="1562100">
              <a:lnSpc>
                <a:spcPct val="100000"/>
              </a:lnSpc>
              <a:spcBef>
                <a:spcPts val="1325"/>
              </a:spcBef>
            </a:pPr>
            <a:r>
              <a:rPr dirty="0" sz="4400">
                <a:latin typeface="Arial MT"/>
                <a:cs typeface="Arial MT"/>
              </a:rPr>
              <a:t>There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is no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guarantee of 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regularly</a:t>
            </a:r>
            <a:r>
              <a:rPr dirty="0" sz="4400" spc="1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returning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pattern.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368472"/>
            <a:ext cx="9625330" cy="5293995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Cyclical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290"/>
              </a:spcBef>
            </a:pPr>
            <a:r>
              <a:rPr dirty="0" sz="4400">
                <a:latin typeface="Arial MT"/>
                <a:cs typeface="Arial MT"/>
              </a:rPr>
              <a:t>Example</a:t>
            </a:r>
            <a:r>
              <a:rPr dirty="0" sz="4400" spc="-5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include:</a:t>
            </a:r>
            <a:endParaRPr sz="4400">
              <a:latin typeface="Arial MT"/>
              <a:cs typeface="Arial MT"/>
            </a:endParaRPr>
          </a:p>
          <a:p>
            <a:pPr marL="504825" indent="-351155">
              <a:lnSpc>
                <a:spcPct val="100000"/>
              </a:lnSpc>
              <a:spcBef>
                <a:spcPts val="1320"/>
              </a:spcBef>
              <a:buChar char="•"/>
              <a:tabLst>
                <a:tab pos="505459" algn="l"/>
              </a:tabLst>
            </a:pPr>
            <a:r>
              <a:rPr dirty="0" sz="4400">
                <a:latin typeface="Arial MT"/>
                <a:cs typeface="Arial MT"/>
              </a:rPr>
              <a:t>Floods</a:t>
            </a:r>
            <a:endParaRPr sz="4400">
              <a:latin typeface="Arial MT"/>
              <a:cs typeface="Arial MT"/>
            </a:endParaRPr>
          </a:p>
          <a:p>
            <a:pPr marL="504825" indent="-351155">
              <a:lnSpc>
                <a:spcPct val="100000"/>
              </a:lnSpc>
              <a:buChar char="•"/>
              <a:tabLst>
                <a:tab pos="505459" algn="l"/>
              </a:tabLst>
            </a:pPr>
            <a:r>
              <a:rPr dirty="0" sz="4400" spc="-45">
                <a:latin typeface="Arial MT"/>
                <a:cs typeface="Arial MT"/>
              </a:rPr>
              <a:t>Wars</a:t>
            </a:r>
            <a:endParaRPr sz="4400">
              <a:latin typeface="Arial MT"/>
              <a:cs typeface="Arial MT"/>
            </a:endParaRPr>
          </a:p>
          <a:p>
            <a:pPr marL="504825" indent="-351155">
              <a:lnSpc>
                <a:spcPct val="100000"/>
              </a:lnSpc>
              <a:buChar char="•"/>
              <a:tabLst>
                <a:tab pos="505459" algn="l"/>
              </a:tabLst>
            </a:pPr>
            <a:r>
              <a:rPr dirty="0" sz="4400">
                <a:latin typeface="Arial MT"/>
                <a:cs typeface="Arial MT"/>
              </a:rPr>
              <a:t>Changes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interest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rates</a:t>
            </a:r>
            <a:endParaRPr sz="4400">
              <a:latin typeface="Arial MT"/>
              <a:cs typeface="Arial MT"/>
            </a:endParaRPr>
          </a:p>
          <a:p>
            <a:pPr marL="504825" indent="-351155">
              <a:lnSpc>
                <a:spcPct val="100000"/>
              </a:lnSpc>
              <a:spcBef>
                <a:spcPts val="5"/>
              </a:spcBef>
              <a:buChar char="•"/>
              <a:tabLst>
                <a:tab pos="505459" algn="l"/>
              </a:tabLst>
            </a:pPr>
            <a:r>
              <a:rPr dirty="0" sz="4400">
                <a:latin typeface="Arial MT"/>
                <a:cs typeface="Arial MT"/>
              </a:rPr>
              <a:t>Economic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depressions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or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recessions</a:t>
            </a:r>
            <a:endParaRPr sz="4400">
              <a:latin typeface="Arial MT"/>
              <a:cs typeface="Arial MT"/>
            </a:endParaRPr>
          </a:p>
          <a:p>
            <a:pPr marL="504825" indent="-351155">
              <a:lnSpc>
                <a:spcPct val="100000"/>
              </a:lnSpc>
              <a:buChar char="•"/>
              <a:tabLst>
                <a:tab pos="505459" algn="l"/>
              </a:tabLst>
            </a:pPr>
            <a:r>
              <a:rPr dirty="0" sz="4400">
                <a:latin typeface="Arial MT"/>
                <a:cs typeface="Arial MT"/>
              </a:rPr>
              <a:t>Changes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consumer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spending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7935" y="2718816"/>
            <a:ext cx="0" cy="3785870"/>
          </a:xfrm>
          <a:custGeom>
            <a:avLst/>
            <a:gdLst/>
            <a:ahLst/>
            <a:cxnLst/>
            <a:rect l="l" t="t" r="r" b="b"/>
            <a:pathLst>
              <a:path w="0" h="3785870">
                <a:moveTo>
                  <a:pt x="0" y="0"/>
                </a:moveTo>
                <a:lnTo>
                  <a:pt x="0" y="3785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79607" y="2718816"/>
            <a:ext cx="0" cy="3785870"/>
          </a:xfrm>
          <a:custGeom>
            <a:avLst/>
            <a:gdLst/>
            <a:ahLst/>
            <a:cxnLst/>
            <a:rect l="l" t="t" r="r" b="b"/>
            <a:pathLst>
              <a:path w="0" h="3785870">
                <a:moveTo>
                  <a:pt x="0" y="0"/>
                </a:moveTo>
                <a:lnTo>
                  <a:pt x="0" y="3785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42804" y="2718816"/>
            <a:ext cx="0" cy="3785870"/>
          </a:xfrm>
          <a:custGeom>
            <a:avLst/>
            <a:gdLst/>
            <a:ahLst/>
            <a:cxnLst/>
            <a:rect l="l" t="t" r="r" b="b"/>
            <a:pathLst>
              <a:path w="0" h="3785870">
                <a:moveTo>
                  <a:pt x="0" y="0"/>
                </a:moveTo>
                <a:lnTo>
                  <a:pt x="0" y="3785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06000" y="2692908"/>
            <a:ext cx="0" cy="3839210"/>
          </a:xfrm>
          <a:custGeom>
            <a:avLst/>
            <a:gdLst/>
            <a:ahLst/>
            <a:cxnLst/>
            <a:rect l="l" t="t" r="r" b="b"/>
            <a:pathLst>
              <a:path w="0" h="3839209">
                <a:moveTo>
                  <a:pt x="0" y="383895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66147" y="2718816"/>
            <a:ext cx="0" cy="3785870"/>
          </a:xfrm>
          <a:custGeom>
            <a:avLst/>
            <a:gdLst/>
            <a:ahLst/>
            <a:cxnLst/>
            <a:rect l="l" t="t" r="r" b="b"/>
            <a:pathLst>
              <a:path w="0" h="3785870">
                <a:moveTo>
                  <a:pt x="0" y="0"/>
                </a:moveTo>
                <a:lnTo>
                  <a:pt x="0" y="3785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26295" y="2692908"/>
            <a:ext cx="0" cy="3839210"/>
          </a:xfrm>
          <a:custGeom>
            <a:avLst/>
            <a:gdLst/>
            <a:ahLst/>
            <a:cxnLst/>
            <a:rect l="l" t="t" r="r" b="b"/>
            <a:pathLst>
              <a:path w="0" h="3839209">
                <a:moveTo>
                  <a:pt x="0" y="383895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91016" y="2718816"/>
            <a:ext cx="0" cy="3785870"/>
          </a:xfrm>
          <a:custGeom>
            <a:avLst/>
            <a:gdLst/>
            <a:ahLst/>
            <a:cxnLst/>
            <a:rect l="l" t="t" r="r" b="b"/>
            <a:pathLst>
              <a:path w="0" h="3785870">
                <a:moveTo>
                  <a:pt x="0" y="0"/>
                </a:moveTo>
                <a:lnTo>
                  <a:pt x="0" y="3785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54211" y="2692908"/>
            <a:ext cx="0" cy="3839210"/>
          </a:xfrm>
          <a:custGeom>
            <a:avLst/>
            <a:gdLst/>
            <a:ahLst/>
            <a:cxnLst/>
            <a:rect l="l" t="t" r="r" b="b"/>
            <a:pathLst>
              <a:path w="0" h="3839209">
                <a:moveTo>
                  <a:pt x="0" y="383895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606528" y="2695956"/>
            <a:ext cx="0" cy="3832860"/>
          </a:xfrm>
          <a:custGeom>
            <a:avLst/>
            <a:gdLst/>
            <a:ahLst/>
            <a:cxnLst/>
            <a:rect l="l" t="t" r="r" b="b"/>
            <a:pathLst>
              <a:path w="0" h="3832859">
                <a:moveTo>
                  <a:pt x="0" y="383286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31395" y="2695956"/>
            <a:ext cx="0" cy="3832860"/>
          </a:xfrm>
          <a:custGeom>
            <a:avLst/>
            <a:gdLst/>
            <a:ahLst/>
            <a:cxnLst/>
            <a:rect l="l" t="t" r="r" b="b"/>
            <a:pathLst>
              <a:path w="0" h="3832859">
                <a:moveTo>
                  <a:pt x="0" y="383286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257031" y="3147060"/>
            <a:ext cx="5328285" cy="3093720"/>
            <a:chOff x="8257031" y="3147060"/>
            <a:chExt cx="5328285" cy="3093720"/>
          </a:xfrm>
        </p:grpSpPr>
        <p:sp>
          <p:nvSpPr>
            <p:cNvPr id="13" name="object 13"/>
            <p:cNvSpPr/>
            <p:nvPr/>
          </p:nvSpPr>
          <p:spPr>
            <a:xfrm>
              <a:off x="8257031" y="3218688"/>
              <a:ext cx="5322570" cy="3021965"/>
            </a:xfrm>
            <a:custGeom>
              <a:avLst/>
              <a:gdLst/>
              <a:ahLst/>
              <a:cxnLst/>
              <a:rect l="l" t="t" r="r" b="b"/>
              <a:pathLst>
                <a:path w="5322569" h="3021965">
                  <a:moveTo>
                    <a:pt x="5322189" y="0"/>
                  </a:moveTo>
                  <a:lnTo>
                    <a:pt x="5013325" y="64262"/>
                  </a:lnTo>
                  <a:lnTo>
                    <a:pt x="5111877" y="189229"/>
                  </a:lnTo>
                  <a:lnTo>
                    <a:pt x="4211955" y="1581912"/>
                  </a:lnTo>
                  <a:lnTo>
                    <a:pt x="3581019" y="919352"/>
                  </a:lnTo>
                  <a:lnTo>
                    <a:pt x="2702306" y="2295016"/>
                  </a:lnTo>
                  <a:lnTo>
                    <a:pt x="2106041" y="1581912"/>
                  </a:lnTo>
                  <a:lnTo>
                    <a:pt x="1411097" y="2690495"/>
                  </a:lnTo>
                  <a:lnTo>
                    <a:pt x="902589" y="1963801"/>
                  </a:lnTo>
                  <a:lnTo>
                    <a:pt x="0" y="2720975"/>
                  </a:lnTo>
                  <a:lnTo>
                    <a:pt x="0" y="2974466"/>
                  </a:lnTo>
                  <a:lnTo>
                    <a:pt x="862584" y="2234184"/>
                  </a:lnTo>
                  <a:lnTo>
                    <a:pt x="1411097" y="3021710"/>
                  </a:lnTo>
                  <a:lnTo>
                    <a:pt x="2127250" y="1899539"/>
                  </a:lnTo>
                  <a:lnTo>
                    <a:pt x="2707640" y="2595879"/>
                  </a:lnTo>
                  <a:lnTo>
                    <a:pt x="3612896" y="1203325"/>
                  </a:lnTo>
                  <a:lnTo>
                    <a:pt x="4219956" y="1869185"/>
                  </a:lnTo>
                  <a:lnTo>
                    <a:pt x="5210429" y="317753"/>
                  </a:lnTo>
                  <a:lnTo>
                    <a:pt x="5311521" y="442849"/>
                  </a:lnTo>
                  <a:lnTo>
                    <a:pt x="5322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60079" y="3147060"/>
              <a:ext cx="5325745" cy="3021965"/>
            </a:xfrm>
            <a:custGeom>
              <a:avLst/>
              <a:gdLst/>
              <a:ahLst/>
              <a:cxnLst/>
              <a:rect l="l" t="t" r="r" b="b"/>
              <a:pathLst>
                <a:path w="5325744" h="3021965">
                  <a:moveTo>
                    <a:pt x="5325237" y="0"/>
                  </a:moveTo>
                  <a:lnTo>
                    <a:pt x="5013706" y="64262"/>
                  </a:lnTo>
                  <a:lnTo>
                    <a:pt x="5114925" y="189229"/>
                  </a:lnTo>
                  <a:lnTo>
                    <a:pt x="4214876" y="1581911"/>
                  </a:lnTo>
                  <a:lnTo>
                    <a:pt x="3583940" y="919352"/>
                  </a:lnTo>
                  <a:lnTo>
                    <a:pt x="2705227" y="2291715"/>
                  </a:lnTo>
                  <a:lnTo>
                    <a:pt x="2108835" y="1581911"/>
                  </a:lnTo>
                  <a:lnTo>
                    <a:pt x="1413891" y="2690494"/>
                  </a:lnTo>
                  <a:lnTo>
                    <a:pt x="905255" y="1963800"/>
                  </a:lnTo>
                  <a:lnTo>
                    <a:pt x="0" y="2720974"/>
                  </a:lnTo>
                  <a:lnTo>
                    <a:pt x="0" y="2974466"/>
                  </a:lnTo>
                  <a:lnTo>
                    <a:pt x="862711" y="2230881"/>
                  </a:lnTo>
                  <a:lnTo>
                    <a:pt x="1413891" y="3021710"/>
                  </a:lnTo>
                  <a:lnTo>
                    <a:pt x="2127377" y="1899538"/>
                  </a:lnTo>
                  <a:lnTo>
                    <a:pt x="2710561" y="2595879"/>
                  </a:lnTo>
                  <a:lnTo>
                    <a:pt x="3613150" y="1203325"/>
                  </a:lnTo>
                  <a:lnTo>
                    <a:pt x="4222877" y="1865756"/>
                  </a:lnTo>
                  <a:lnTo>
                    <a:pt x="5210810" y="317753"/>
                  </a:lnTo>
                  <a:lnTo>
                    <a:pt x="5311902" y="442721"/>
                  </a:lnTo>
                  <a:lnTo>
                    <a:pt x="532523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81131" y="3488436"/>
              <a:ext cx="1420495" cy="554990"/>
            </a:xfrm>
            <a:custGeom>
              <a:avLst/>
              <a:gdLst/>
              <a:ahLst/>
              <a:cxnLst/>
              <a:rect l="l" t="t" r="r" b="b"/>
              <a:pathLst>
                <a:path w="1420495" h="554989">
                  <a:moveTo>
                    <a:pt x="1420368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420368" y="554736"/>
                  </a:lnTo>
                  <a:lnTo>
                    <a:pt x="142036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71459" y="2703576"/>
          <a:ext cx="6073140" cy="377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/>
                <a:gridCol w="5405120"/>
                <a:gridCol w="311785"/>
              </a:tblGrid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50570">
                        <a:lnSpc>
                          <a:spcPts val="2785"/>
                        </a:lnSpc>
                        <a:spcBef>
                          <a:spcPts val="110"/>
                        </a:spcBef>
                      </a:pPr>
                      <a:r>
                        <a:rPr dirty="0" sz="3600" spc="-5" b="1">
                          <a:solidFill>
                            <a:srgbClr val="E7E6E6"/>
                          </a:solidFill>
                          <a:latin typeface="Arial"/>
                          <a:cs typeface="Arial"/>
                        </a:rPr>
                        <a:t>Cycle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65887" y="1180871"/>
            <a:ext cx="5641340" cy="62166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555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Cyclical:</a:t>
            </a:r>
            <a:endParaRPr sz="4800">
              <a:latin typeface="Arial"/>
              <a:cs typeface="Arial"/>
            </a:endParaRPr>
          </a:p>
          <a:p>
            <a:pPr marL="408940" marR="38100" indent="-39624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dirty="0" sz="4000" spc="-5" b="1">
                <a:latin typeface="Arial"/>
                <a:cs typeface="Arial"/>
              </a:rPr>
              <a:t>Repeating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up</a:t>
            </a:r>
            <a:r>
              <a:rPr dirty="0" sz="4000" spc="-2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&amp;</a:t>
            </a:r>
            <a:r>
              <a:rPr dirty="0" sz="4000" spc="-3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down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movements</a:t>
            </a:r>
            <a:r>
              <a:rPr dirty="0" sz="4000" spc="3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above </a:t>
            </a:r>
            <a:r>
              <a:rPr dirty="0" sz="4000" spc="-5" b="1">
                <a:latin typeface="Arial"/>
                <a:cs typeface="Arial"/>
              </a:rPr>
              <a:t> trend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line</a:t>
            </a:r>
            <a:endParaRPr sz="4000">
              <a:latin typeface="Arial"/>
              <a:cs typeface="Arial"/>
            </a:endParaRPr>
          </a:p>
          <a:p>
            <a:pPr marL="408940" marR="5080" indent="-39624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dirty="0" sz="4000" spc="-5" b="1">
                <a:latin typeface="Arial"/>
                <a:cs typeface="Arial"/>
              </a:rPr>
              <a:t>Due</a:t>
            </a:r>
            <a:r>
              <a:rPr dirty="0" sz="4000" spc="-2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to</a:t>
            </a:r>
            <a:r>
              <a:rPr dirty="0" sz="4000" spc="-2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interactions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of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factors</a:t>
            </a:r>
            <a:r>
              <a:rPr dirty="0" sz="4000" spc="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influencing 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economy</a:t>
            </a:r>
            <a:endParaRPr sz="4000">
              <a:latin typeface="Arial"/>
              <a:cs typeface="Arial"/>
            </a:endParaRPr>
          </a:p>
          <a:p>
            <a:pPr marL="408940" marR="789940" indent="-39624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dirty="0" sz="4000" spc="-5" b="1">
                <a:latin typeface="Arial"/>
                <a:cs typeface="Arial"/>
              </a:rPr>
              <a:t>Usually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2-10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years </a:t>
            </a:r>
            <a:r>
              <a:rPr dirty="0" sz="4000" spc="-110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duration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749" y="6845424"/>
            <a:ext cx="1400265" cy="24163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141966" y="6769404"/>
            <a:ext cx="14312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b="1">
                <a:latin typeface="Arial"/>
                <a:cs typeface="Arial"/>
              </a:rPr>
              <a:t>Mo.,</a:t>
            </a:r>
            <a:r>
              <a:rPr dirty="0" sz="1900" spc="-60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Qtr.,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spc="-35" b="1">
                <a:latin typeface="Arial"/>
                <a:cs typeface="Arial"/>
              </a:rPr>
              <a:t>Yr.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8458" y="3582539"/>
            <a:ext cx="1160093" cy="25075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24370" y="3506851"/>
            <a:ext cx="118173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b="1">
                <a:latin typeface="Arial"/>
                <a:cs typeface="Arial"/>
              </a:rPr>
              <a:t>Re</a:t>
            </a:r>
            <a:r>
              <a:rPr dirty="0" sz="1900" spc="-10" b="1">
                <a:latin typeface="Arial"/>
                <a:cs typeface="Arial"/>
              </a:rPr>
              <a:t>s</a:t>
            </a:r>
            <a:r>
              <a:rPr dirty="0" sz="1900" b="1">
                <a:latin typeface="Arial"/>
                <a:cs typeface="Arial"/>
              </a:rPr>
              <a:t>pon</a:t>
            </a:r>
            <a:r>
              <a:rPr dirty="0" sz="1900" spc="-10" b="1">
                <a:latin typeface="Arial"/>
                <a:cs typeface="Arial"/>
              </a:rPr>
              <a:t>s</a:t>
            </a:r>
            <a:r>
              <a:rPr dirty="0" sz="1900" b="1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5428" y="4094988"/>
            <a:ext cx="391668" cy="486156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994904" y="3950208"/>
            <a:ext cx="5823585" cy="2318385"/>
            <a:chOff x="7994904" y="3950208"/>
            <a:chExt cx="5823585" cy="2318385"/>
          </a:xfrm>
        </p:grpSpPr>
        <p:sp>
          <p:nvSpPr>
            <p:cNvPr id="24" name="object 24"/>
            <p:cNvSpPr/>
            <p:nvPr/>
          </p:nvSpPr>
          <p:spPr>
            <a:xfrm>
              <a:off x="10581894" y="4520946"/>
              <a:ext cx="955675" cy="774065"/>
            </a:xfrm>
            <a:custGeom>
              <a:avLst/>
              <a:gdLst/>
              <a:ahLst/>
              <a:cxnLst/>
              <a:rect l="l" t="t" r="r" b="b"/>
              <a:pathLst>
                <a:path w="955675" h="774064">
                  <a:moveTo>
                    <a:pt x="0" y="378333"/>
                  </a:moveTo>
                  <a:lnTo>
                    <a:pt x="374903" y="773811"/>
                  </a:lnTo>
                  <a:lnTo>
                    <a:pt x="955421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402060" y="4070858"/>
              <a:ext cx="254635" cy="349885"/>
            </a:xfrm>
            <a:custGeom>
              <a:avLst/>
              <a:gdLst/>
              <a:ahLst/>
              <a:cxnLst/>
              <a:rect l="l" t="t" r="r" b="b"/>
              <a:pathLst>
                <a:path w="254634" h="349885">
                  <a:moveTo>
                    <a:pt x="160018" y="253662"/>
                  </a:moveTo>
                  <a:lnTo>
                    <a:pt x="123825" y="279019"/>
                  </a:lnTo>
                  <a:lnTo>
                    <a:pt x="254254" y="349504"/>
                  </a:lnTo>
                  <a:lnTo>
                    <a:pt x="242669" y="271780"/>
                  </a:lnTo>
                  <a:lnTo>
                    <a:pt x="172720" y="271780"/>
                  </a:lnTo>
                  <a:lnTo>
                    <a:pt x="160018" y="253662"/>
                  </a:lnTo>
                  <a:close/>
                </a:path>
                <a:path w="254634" h="349885">
                  <a:moveTo>
                    <a:pt x="196227" y="228294"/>
                  </a:moveTo>
                  <a:lnTo>
                    <a:pt x="160018" y="253662"/>
                  </a:lnTo>
                  <a:lnTo>
                    <a:pt x="172720" y="271780"/>
                  </a:lnTo>
                  <a:lnTo>
                    <a:pt x="208915" y="246380"/>
                  </a:lnTo>
                  <a:lnTo>
                    <a:pt x="196227" y="228294"/>
                  </a:lnTo>
                  <a:close/>
                </a:path>
                <a:path w="254634" h="349885">
                  <a:moveTo>
                    <a:pt x="232410" y="202946"/>
                  </a:moveTo>
                  <a:lnTo>
                    <a:pt x="196227" y="228294"/>
                  </a:lnTo>
                  <a:lnTo>
                    <a:pt x="208915" y="246380"/>
                  </a:lnTo>
                  <a:lnTo>
                    <a:pt x="172720" y="271780"/>
                  </a:lnTo>
                  <a:lnTo>
                    <a:pt x="242669" y="271780"/>
                  </a:lnTo>
                  <a:lnTo>
                    <a:pt x="232410" y="202946"/>
                  </a:lnTo>
                  <a:close/>
                </a:path>
                <a:path w="254634" h="349885">
                  <a:moveTo>
                    <a:pt x="36068" y="0"/>
                  </a:moveTo>
                  <a:lnTo>
                    <a:pt x="0" y="25400"/>
                  </a:lnTo>
                  <a:lnTo>
                    <a:pt x="160018" y="253662"/>
                  </a:lnTo>
                  <a:lnTo>
                    <a:pt x="196227" y="228294"/>
                  </a:lnTo>
                  <a:lnTo>
                    <a:pt x="3606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10906" y="3966210"/>
              <a:ext cx="5791200" cy="2286000"/>
            </a:xfrm>
            <a:custGeom>
              <a:avLst/>
              <a:gdLst/>
              <a:ahLst/>
              <a:cxnLst/>
              <a:rect l="l" t="t" r="r" b="b"/>
              <a:pathLst>
                <a:path w="5791200" h="2286000">
                  <a:moveTo>
                    <a:pt x="0" y="2285999"/>
                  </a:moveTo>
                  <a:lnTo>
                    <a:pt x="5791200" y="0"/>
                  </a:lnTo>
                </a:path>
              </a:pathLst>
            </a:custGeom>
            <a:ln w="320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59441" y="4041648"/>
              <a:ext cx="1544320" cy="726440"/>
            </a:xfrm>
            <a:custGeom>
              <a:avLst/>
              <a:gdLst/>
              <a:ahLst/>
              <a:cxnLst/>
              <a:rect l="l" t="t" r="r" b="b"/>
              <a:pathLst>
                <a:path w="1544320" h="726439">
                  <a:moveTo>
                    <a:pt x="1543938" y="41020"/>
                  </a:moveTo>
                  <a:lnTo>
                    <a:pt x="1520952" y="12445"/>
                  </a:lnTo>
                  <a:lnTo>
                    <a:pt x="1482343" y="0"/>
                  </a:lnTo>
                  <a:lnTo>
                    <a:pt x="1433067" y="2285"/>
                  </a:lnTo>
                  <a:lnTo>
                    <a:pt x="1379219" y="17525"/>
                  </a:lnTo>
                  <a:lnTo>
                    <a:pt x="850518" y="248157"/>
                  </a:lnTo>
                  <a:lnTo>
                    <a:pt x="796798" y="263397"/>
                  </a:lnTo>
                  <a:lnTo>
                    <a:pt x="747776" y="266953"/>
                  </a:lnTo>
                  <a:lnTo>
                    <a:pt x="709167" y="254507"/>
                  </a:lnTo>
                  <a:lnTo>
                    <a:pt x="686180" y="225932"/>
                  </a:lnTo>
                  <a:lnTo>
                    <a:pt x="690499" y="265049"/>
                  </a:lnTo>
                  <a:lnTo>
                    <a:pt x="679703" y="303149"/>
                  </a:lnTo>
                  <a:lnTo>
                    <a:pt x="645922" y="336041"/>
                  </a:lnTo>
                  <a:lnTo>
                    <a:pt x="596518" y="367029"/>
                  </a:lnTo>
                  <a:lnTo>
                    <a:pt x="92709" y="585342"/>
                  </a:lnTo>
                  <a:lnTo>
                    <a:pt x="44576" y="615822"/>
                  </a:lnTo>
                  <a:lnTo>
                    <a:pt x="17017" y="647064"/>
                  </a:lnTo>
                  <a:lnTo>
                    <a:pt x="0" y="686942"/>
                  </a:lnTo>
                  <a:lnTo>
                    <a:pt x="4317" y="725931"/>
                  </a:lnTo>
                </a:path>
              </a:pathLst>
            </a:custGeom>
            <a:ln w="4445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23468" y="605485"/>
            <a:ext cx="90544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Cyclical</a:t>
            </a:r>
            <a:r>
              <a:rPr dirty="0" sz="3600" spc="-35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variation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1182624"/>
            <a:ext cx="14080490" cy="6311265"/>
            <a:chOff x="0" y="1182624"/>
            <a:chExt cx="14080490" cy="6311265"/>
          </a:xfrm>
        </p:grpSpPr>
        <p:sp>
          <p:nvSpPr>
            <p:cNvPr id="4" name="object 4"/>
            <p:cNvSpPr/>
            <p:nvPr/>
          </p:nvSpPr>
          <p:spPr>
            <a:xfrm>
              <a:off x="0" y="1200912"/>
              <a:ext cx="14080490" cy="20320"/>
            </a:xfrm>
            <a:custGeom>
              <a:avLst/>
              <a:gdLst/>
              <a:ahLst/>
              <a:cxnLst/>
              <a:rect l="l" t="t" r="r" b="b"/>
              <a:pathLst>
                <a:path w="14080490" h="20319">
                  <a:moveTo>
                    <a:pt x="0" y="0"/>
                  </a:moveTo>
                  <a:lnTo>
                    <a:pt x="0" y="19812"/>
                  </a:lnTo>
                  <a:lnTo>
                    <a:pt x="14080235" y="19812"/>
                  </a:lnTo>
                  <a:lnTo>
                    <a:pt x="14080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1182624"/>
              <a:ext cx="13347192" cy="6310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468" y="525101"/>
            <a:ext cx="13067665" cy="22713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Cyclical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25095" marR="5080">
              <a:lnSpc>
                <a:spcPts val="3890"/>
              </a:lnSpc>
              <a:spcBef>
                <a:spcPts val="1120"/>
              </a:spcBef>
            </a:pPr>
            <a:r>
              <a:rPr dirty="0" sz="3600">
                <a:latin typeface="Arial MT"/>
                <a:cs typeface="Arial MT"/>
              </a:rPr>
              <a:t>This chart </a:t>
            </a:r>
            <a:r>
              <a:rPr dirty="0" sz="3600" spc="-5">
                <a:latin typeface="Arial MT"/>
                <a:cs typeface="Arial MT"/>
              </a:rPr>
              <a:t>represents an economic </a:t>
            </a:r>
            <a:r>
              <a:rPr dirty="0" sz="3600">
                <a:latin typeface="Arial MT"/>
                <a:cs typeface="Arial MT"/>
              </a:rPr>
              <a:t>cycle, </a:t>
            </a:r>
            <a:r>
              <a:rPr dirty="0" sz="3600" spc="-5">
                <a:latin typeface="Arial MT"/>
                <a:cs typeface="Arial MT"/>
              </a:rPr>
              <a:t>but we </a:t>
            </a:r>
            <a:r>
              <a:rPr dirty="0" sz="3600">
                <a:latin typeface="Arial MT"/>
                <a:cs typeface="Arial MT"/>
              </a:rPr>
              <a:t>know </a:t>
            </a:r>
            <a:r>
              <a:rPr dirty="0" sz="3600" spc="-5">
                <a:latin typeface="Arial MT"/>
                <a:cs typeface="Arial MT"/>
              </a:rPr>
              <a:t>it doesn’t </a:t>
            </a:r>
            <a:r>
              <a:rPr dirty="0" sz="3600" spc="-99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always </a:t>
            </a:r>
            <a:r>
              <a:rPr dirty="0" sz="3600" spc="-5">
                <a:latin typeface="Arial MT"/>
                <a:cs typeface="Arial MT"/>
              </a:rPr>
              <a:t>go like </a:t>
            </a:r>
            <a:r>
              <a:rPr dirty="0" sz="3600">
                <a:latin typeface="Arial MT"/>
                <a:cs typeface="Arial MT"/>
              </a:rPr>
              <a:t>this. The </a:t>
            </a:r>
            <a:r>
              <a:rPr dirty="0" sz="3600" spc="-5">
                <a:latin typeface="Arial MT"/>
                <a:cs typeface="Arial MT"/>
              </a:rPr>
              <a:t>timing and length </a:t>
            </a:r>
            <a:r>
              <a:rPr dirty="0" sz="3600">
                <a:latin typeface="Arial MT"/>
                <a:cs typeface="Arial MT"/>
              </a:rPr>
              <a:t>of </a:t>
            </a:r>
            <a:r>
              <a:rPr dirty="0" sz="3600" spc="-5">
                <a:latin typeface="Arial MT"/>
                <a:cs typeface="Arial MT"/>
              </a:rPr>
              <a:t>each phase is </a:t>
            </a:r>
            <a:r>
              <a:rPr dirty="0" sz="3600">
                <a:latin typeface="Arial MT"/>
                <a:cs typeface="Arial MT"/>
              </a:rPr>
              <a:t>not </a:t>
            </a:r>
            <a:r>
              <a:rPr dirty="0" sz="3600" spc="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predictable.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6" y="2889504"/>
            <a:ext cx="12031979" cy="44455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402081"/>
            <a:ext cx="11725275" cy="4707890"/>
          </a:xfrm>
          <a:prstGeom prst="rect">
            <a:avLst/>
          </a:prstGeom>
        </p:spPr>
        <p:txBody>
          <a:bodyPr wrap="square" lIns="0" tIns="2165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5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Irregular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67005" marR="17780">
              <a:lnSpc>
                <a:spcPct val="100000"/>
              </a:lnSpc>
              <a:spcBef>
                <a:spcPts val="2135"/>
              </a:spcBef>
              <a:tabLst>
                <a:tab pos="959485" algn="l"/>
              </a:tabLst>
            </a:pPr>
            <a:r>
              <a:rPr dirty="0" sz="4800" spc="-5">
                <a:latin typeface="Arial MT"/>
                <a:cs typeface="Arial MT"/>
              </a:rPr>
              <a:t>I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r>
              <a:rPr dirty="0" sz="4800" spc="-5">
                <a:latin typeface="Arial MT"/>
                <a:cs typeface="Arial MT"/>
              </a:rPr>
              <a:t>:	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irregular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component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(or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"noise") at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time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 i="1">
                <a:latin typeface="Arial"/>
                <a:cs typeface="Arial"/>
              </a:rPr>
              <a:t>t</a:t>
            </a:r>
            <a:r>
              <a:rPr dirty="0" sz="4800" spc="-5">
                <a:latin typeface="Arial MT"/>
                <a:cs typeface="Arial MT"/>
              </a:rPr>
              <a:t>,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which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describes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random,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irregular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influences.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It </a:t>
            </a:r>
            <a:r>
              <a:rPr dirty="0" sz="4800" spc="-5">
                <a:latin typeface="Arial MT"/>
                <a:cs typeface="Arial MT"/>
              </a:rPr>
              <a:t>represents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residuals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or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remainder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time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series </a:t>
            </a:r>
            <a:r>
              <a:rPr dirty="0" sz="4800">
                <a:latin typeface="Arial MT"/>
                <a:cs typeface="Arial MT"/>
              </a:rPr>
              <a:t>after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-5">
                <a:latin typeface="Arial MT"/>
                <a:cs typeface="Arial MT"/>
              </a:rPr>
              <a:t> other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components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have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been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removed.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19572"/>
            <a:ext cx="14080490" cy="2200910"/>
            <a:chOff x="0" y="5719572"/>
            <a:chExt cx="14080490" cy="2200910"/>
          </a:xfrm>
        </p:grpSpPr>
        <p:sp>
          <p:nvSpPr>
            <p:cNvPr id="3" name="object 3"/>
            <p:cNvSpPr/>
            <p:nvPr/>
          </p:nvSpPr>
          <p:spPr>
            <a:xfrm>
              <a:off x="2598420" y="5719572"/>
              <a:ext cx="11482070" cy="563880"/>
            </a:xfrm>
            <a:custGeom>
              <a:avLst/>
              <a:gdLst/>
              <a:ahLst/>
              <a:cxnLst/>
              <a:rect l="l" t="t" r="r" b="b"/>
              <a:pathLst>
                <a:path w="11482069" h="563879">
                  <a:moveTo>
                    <a:pt x="11481816" y="0"/>
                  </a:moveTo>
                  <a:lnTo>
                    <a:pt x="0" y="334898"/>
                  </a:lnTo>
                  <a:lnTo>
                    <a:pt x="11481816" y="563879"/>
                  </a:lnTo>
                  <a:lnTo>
                    <a:pt x="11481816" y="0"/>
                  </a:lnTo>
                  <a:close/>
                </a:path>
              </a:pathLst>
            </a:custGeom>
            <a:solidFill>
              <a:srgbClr val="A9C5E9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53" y="6048756"/>
              <a:ext cx="13907135" cy="911860"/>
            </a:xfrm>
            <a:custGeom>
              <a:avLst/>
              <a:gdLst/>
              <a:ahLst/>
              <a:cxnLst/>
              <a:rect l="l" t="t" r="r" b="b"/>
              <a:pathLst>
                <a:path w="13907135" h="911859">
                  <a:moveTo>
                    <a:pt x="13906982" y="0"/>
                  </a:moveTo>
                  <a:lnTo>
                    <a:pt x="0" y="0"/>
                  </a:lnTo>
                  <a:lnTo>
                    <a:pt x="13906982" y="911352"/>
                  </a:lnTo>
                  <a:lnTo>
                    <a:pt x="13906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5774434"/>
              <a:ext cx="14080234" cy="21457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5562"/>
              <a:ext cx="14080235" cy="9242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1668" y="435864"/>
            <a:ext cx="12725400" cy="2062480"/>
            <a:chOff x="391668" y="435864"/>
            <a:chExt cx="12725400" cy="2062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68" y="630936"/>
              <a:ext cx="12352020" cy="1688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26568" y="435864"/>
              <a:ext cx="45720" cy="2044064"/>
            </a:xfrm>
            <a:custGeom>
              <a:avLst/>
              <a:gdLst/>
              <a:ahLst/>
              <a:cxnLst/>
              <a:rect l="l" t="t" r="r" b="b"/>
              <a:pathLst>
                <a:path w="45720" h="2044064">
                  <a:moveTo>
                    <a:pt x="22859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0" y="2020824"/>
                  </a:lnTo>
                  <a:lnTo>
                    <a:pt x="1803" y="2029700"/>
                  </a:lnTo>
                  <a:lnTo>
                    <a:pt x="6715" y="2036968"/>
                  </a:lnTo>
                  <a:lnTo>
                    <a:pt x="13983" y="2041880"/>
                  </a:lnTo>
                  <a:lnTo>
                    <a:pt x="22859" y="2043684"/>
                  </a:lnTo>
                  <a:lnTo>
                    <a:pt x="31736" y="2041880"/>
                  </a:lnTo>
                  <a:lnTo>
                    <a:pt x="39004" y="2036968"/>
                  </a:lnTo>
                  <a:lnTo>
                    <a:pt x="43916" y="2029700"/>
                  </a:lnTo>
                  <a:lnTo>
                    <a:pt x="45720" y="2020824"/>
                  </a:lnTo>
                  <a:lnTo>
                    <a:pt x="45720" y="22860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1668" y="618744"/>
              <a:ext cx="12725400" cy="45720"/>
            </a:xfrm>
            <a:custGeom>
              <a:avLst/>
              <a:gdLst/>
              <a:ahLst/>
              <a:cxnLst/>
              <a:rect l="l" t="t" r="r" b="b"/>
              <a:pathLst>
                <a:path w="12725400" h="45720">
                  <a:moveTo>
                    <a:pt x="12702540" y="0"/>
                  </a:moveTo>
                  <a:lnTo>
                    <a:pt x="22860" y="0"/>
                  </a:lnTo>
                  <a:lnTo>
                    <a:pt x="13962" y="1803"/>
                  </a:lnTo>
                  <a:lnTo>
                    <a:pt x="6696" y="6715"/>
                  </a:lnTo>
                  <a:lnTo>
                    <a:pt x="1796" y="13983"/>
                  </a:lnTo>
                  <a:lnTo>
                    <a:pt x="0" y="22859"/>
                  </a:lnTo>
                  <a:lnTo>
                    <a:pt x="1796" y="31736"/>
                  </a:lnTo>
                  <a:lnTo>
                    <a:pt x="6696" y="39004"/>
                  </a:lnTo>
                  <a:lnTo>
                    <a:pt x="13962" y="43916"/>
                  </a:lnTo>
                  <a:lnTo>
                    <a:pt x="22860" y="45719"/>
                  </a:lnTo>
                  <a:lnTo>
                    <a:pt x="12702540" y="45719"/>
                  </a:lnTo>
                  <a:lnTo>
                    <a:pt x="12711416" y="43916"/>
                  </a:lnTo>
                  <a:lnTo>
                    <a:pt x="12718684" y="39004"/>
                  </a:lnTo>
                  <a:lnTo>
                    <a:pt x="12723596" y="31736"/>
                  </a:lnTo>
                  <a:lnTo>
                    <a:pt x="12725399" y="22859"/>
                  </a:lnTo>
                  <a:lnTo>
                    <a:pt x="12723596" y="13983"/>
                  </a:lnTo>
                  <a:lnTo>
                    <a:pt x="12718684" y="6715"/>
                  </a:lnTo>
                  <a:lnTo>
                    <a:pt x="12711416" y="1803"/>
                  </a:lnTo>
                  <a:lnTo>
                    <a:pt x="12702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1668" y="454151"/>
              <a:ext cx="12725400" cy="2044064"/>
            </a:xfrm>
            <a:custGeom>
              <a:avLst/>
              <a:gdLst/>
              <a:ahLst/>
              <a:cxnLst/>
              <a:rect l="l" t="t" r="r" b="b"/>
              <a:pathLst>
                <a:path w="12725399" h="2044064">
                  <a:moveTo>
                    <a:pt x="12725387" y="1833372"/>
                  </a:moveTo>
                  <a:lnTo>
                    <a:pt x="12723584" y="1824507"/>
                  </a:lnTo>
                  <a:lnTo>
                    <a:pt x="12718682" y="1817230"/>
                  </a:lnTo>
                  <a:lnTo>
                    <a:pt x="12711405" y="1812328"/>
                  </a:lnTo>
                  <a:lnTo>
                    <a:pt x="12702540" y="1810512"/>
                  </a:lnTo>
                  <a:lnTo>
                    <a:pt x="245364" y="1810512"/>
                  </a:lnTo>
                  <a:lnTo>
                    <a:pt x="245364" y="22860"/>
                  </a:lnTo>
                  <a:lnTo>
                    <a:pt x="243560" y="13995"/>
                  </a:lnTo>
                  <a:lnTo>
                    <a:pt x="238658" y="6718"/>
                  </a:lnTo>
                  <a:lnTo>
                    <a:pt x="231394" y="1816"/>
                  </a:lnTo>
                  <a:lnTo>
                    <a:pt x="222504" y="0"/>
                  </a:lnTo>
                  <a:lnTo>
                    <a:pt x="213601" y="1816"/>
                  </a:lnTo>
                  <a:lnTo>
                    <a:pt x="206336" y="6718"/>
                  </a:lnTo>
                  <a:lnTo>
                    <a:pt x="201434" y="13995"/>
                  </a:lnTo>
                  <a:lnTo>
                    <a:pt x="199644" y="22860"/>
                  </a:lnTo>
                  <a:lnTo>
                    <a:pt x="199644" y="1810512"/>
                  </a:lnTo>
                  <a:lnTo>
                    <a:pt x="22860" y="1810512"/>
                  </a:lnTo>
                  <a:lnTo>
                    <a:pt x="13957" y="1812328"/>
                  </a:lnTo>
                  <a:lnTo>
                    <a:pt x="6692" y="1817230"/>
                  </a:lnTo>
                  <a:lnTo>
                    <a:pt x="1790" y="1824507"/>
                  </a:lnTo>
                  <a:lnTo>
                    <a:pt x="0" y="1833372"/>
                  </a:lnTo>
                  <a:lnTo>
                    <a:pt x="1790" y="1842249"/>
                  </a:lnTo>
                  <a:lnTo>
                    <a:pt x="6692" y="1849526"/>
                  </a:lnTo>
                  <a:lnTo>
                    <a:pt x="13957" y="1854428"/>
                  </a:lnTo>
                  <a:lnTo>
                    <a:pt x="22860" y="1856232"/>
                  </a:lnTo>
                  <a:lnTo>
                    <a:pt x="199644" y="1856232"/>
                  </a:lnTo>
                  <a:lnTo>
                    <a:pt x="199644" y="2020824"/>
                  </a:lnTo>
                  <a:lnTo>
                    <a:pt x="201434" y="2029701"/>
                  </a:lnTo>
                  <a:lnTo>
                    <a:pt x="206336" y="2036978"/>
                  </a:lnTo>
                  <a:lnTo>
                    <a:pt x="213601" y="2041880"/>
                  </a:lnTo>
                  <a:lnTo>
                    <a:pt x="222504" y="2043684"/>
                  </a:lnTo>
                  <a:lnTo>
                    <a:pt x="231394" y="2041880"/>
                  </a:lnTo>
                  <a:lnTo>
                    <a:pt x="238658" y="2036978"/>
                  </a:lnTo>
                  <a:lnTo>
                    <a:pt x="243560" y="2029701"/>
                  </a:lnTo>
                  <a:lnTo>
                    <a:pt x="245364" y="2020824"/>
                  </a:lnTo>
                  <a:lnTo>
                    <a:pt x="245364" y="1856232"/>
                  </a:lnTo>
                  <a:lnTo>
                    <a:pt x="12702540" y="1856232"/>
                  </a:lnTo>
                  <a:lnTo>
                    <a:pt x="12711405" y="1854428"/>
                  </a:lnTo>
                  <a:lnTo>
                    <a:pt x="12718682" y="1849526"/>
                  </a:lnTo>
                  <a:lnTo>
                    <a:pt x="12723584" y="1842249"/>
                  </a:lnTo>
                  <a:lnTo>
                    <a:pt x="12725387" y="1833372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7031" y="870661"/>
            <a:ext cx="1228979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105"/>
              </a:spcBef>
            </a:pPr>
            <a:r>
              <a:rPr dirty="0" sz="8000" spc="-40">
                <a:solidFill>
                  <a:srgbClr val="FFFFFF"/>
                </a:solidFill>
              </a:rPr>
              <a:t>Time</a:t>
            </a:r>
            <a:r>
              <a:rPr dirty="0" sz="8000" spc="-35">
                <a:solidFill>
                  <a:srgbClr val="FFFFFF"/>
                </a:solidFill>
              </a:rPr>
              <a:t> </a:t>
            </a:r>
            <a:r>
              <a:rPr dirty="0" sz="8000">
                <a:solidFill>
                  <a:srgbClr val="FFFFFF"/>
                </a:solidFill>
              </a:rPr>
              <a:t>Series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368472"/>
            <a:ext cx="12820650" cy="6299835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Irregular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 marR="507365">
              <a:lnSpc>
                <a:spcPct val="100000"/>
              </a:lnSpc>
              <a:spcBef>
                <a:spcPts val="2290"/>
              </a:spcBef>
            </a:pPr>
            <a:r>
              <a:rPr dirty="0" sz="4400">
                <a:latin typeface="Arial MT"/>
                <a:cs typeface="Arial MT"/>
              </a:rPr>
              <a:t>An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irregular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(or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random)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variation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 time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series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occurs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over varying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(usually </a:t>
            </a:r>
            <a:r>
              <a:rPr dirty="0" sz="4400" spc="-5">
                <a:latin typeface="Arial MT"/>
                <a:cs typeface="Arial MT"/>
              </a:rPr>
              <a:t>short)</a:t>
            </a:r>
            <a:r>
              <a:rPr dirty="0" sz="4400">
                <a:latin typeface="Arial MT"/>
                <a:cs typeface="Arial MT"/>
              </a:rPr>
              <a:t> periods.</a:t>
            </a:r>
            <a:endParaRPr sz="4400">
              <a:latin typeface="Arial MT"/>
              <a:cs typeface="Arial MT"/>
            </a:endParaRPr>
          </a:p>
          <a:p>
            <a:pPr marL="154305">
              <a:lnSpc>
                <a:spcPct val="100000"/>
              </a:lnSpc>
              <a:spcBef>
                <a:spcPts val="1320"/>
              </a:spcBef>
            </a:pPr>
            <a:r>
              <a:rPr dirty="0" sz="4400">
                <a:latin typeface="Arial MT"/>
                <a:cs typeface="Arial MT"/>
              </a:rPr>
              <a:t>It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follows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no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pattern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and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is by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nature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unpredictable.</a:t>
            </a:r>
            <a:endParaRPr sz="4400">
              <a:latin typeface="Arial MT"/>
              <a:cs typeface="Arial MT"/>
            </a:endParaRPr>
          </a:p>
          <a:p>
            <a:pPr marL="154305" marR="878840">
              <a:lnSpc>
                <a:spcPct val="100000"/>
              </a:lnSpc>
              <a:spcBef>
                <a:spcPts val="1320"/>
              </a:spcBef>
            </a:pPr>
            <a:r>
              <a:rPr dirty="0" sz="4400">
                <a:latin typeface="Arial MT"/>
                <a:cs typeface="Arial MT"/>
              </a:rPr>
              <a:t>It usually occurs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randomly </a:t>
            </a:r>
            <a:r>
              <a:rPr dirty="0" sz="4400" spc="-5">
                <a:latin typeface="Arial MT"/>
                <a:cs typeface="Arial MT"/>
              </a:rPr>
              <a:t>and</a:t>
            </a:r>
            <a:r>
              <a:rPr dirty="0" sz="4400">
                <a:latin typeface="Arial MT"/>
                <a:cs typeface="Arial MT"/>
              </a:rPr>
              <a:t> may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be linked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events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that also </a:t>
            </a:r>
            <a:r>
              <a:rPr dirty="0" sz="4400" spc="-5">
                <a:latin typeface="Arial MT"/>
                <a:cs typeface="Arial MT"/>
              </a:rPr>
              <a:t>occur </a:t>
            </a:r>
            <a:r>
              <a:rPr dirty="0" sz="4400" spc="-35">
                <a:latin typeface="Arial MT"/>
                <a:cs typeface="Arial MT"/>
              </a:rPr>
              <a:t>randomly.</a:t>
            </a:r>
            <a:endParaRPr sz="4400">
              <a:latin typeface="Arial MT"/>
              <a:cs typeface="Arial MT"/>
            </a:endParaRPr>
          </a:p>
          <a:p>
            <a:pPr marL="154305" marR="3143885">
              <a:lnSpc>
                <a:spcPct val="100000"/>
              </a:lnSpc>
              <a:spcBef>
                <a:spcPts val="1325"/>
              </a:spcBef>
            </a:pPr>
            <a:r>
              <a:rPr dirty="0" sz="4400">
                <a:latin typeface="Arial MT"/>
                <a:cs typeface="Arial MT"/>
              </a:rPr>
              <a:t>Irregular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variation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cannot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be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explained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 spc="-20">
                <a:latin typeface="Arial MT"/>
                <a:cs typeface="Arial MT"/>
              </a:rPr>
              <a:t>mathematically.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86355"/>
            <a:ext cx="12959715" cy="6922134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40"/>
              </a:spcBef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 Series</a:t>
            </a:r>
            <a:r>
              <a:rPr dirty="0" sz="3600" spc="1250" b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3600" spc="12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Irregular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algn="just" marL="154305" marR="5080">
              <a:lnSpc>
                <a:spcPct val="100000"/>
              </a:lnSpc>
              <a:spcBef>
                <a:spcPts val="1035"/>
              </a:spcBef>
            </a:pPr>
            <a:r>
              <a:rPr dirty="0" sz="4000" spc="-5">
                <a:latin typeface="Arial MT"/>
                <a:cs typeface="Arial MT"/>
              </a:rPr>
              <a:t>If the variation cannot be accounted for by secular trend, </a:t>
            </a:r>
            <a:r>
              <a:rPr dirty="0" sz="4000" spc="-11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season or </a:t>
            </a:r>
            <a:r>
              <a:rPr dirty="0" sz="4000">
                <a:latin typeface="Arial MT"/>
                <a:cs typeface="Arial MT"/>
              </a:rPr>
              <a:t>cyclical </a:t>
            </a:r>
            <a:r>
              <a:rPr dirty="0" sz="4000" spc="-5">
                <a:latin typeface="Arial MT"/>
                <a:cs typeface="Arial MT"/>
              </a:rPr>
              <a:t>variation, then it is usually </a:t>
            </a:r>
            <a:r>
              <a:rPr dirty="0" sz="4000">
                <a:latin typeface="Arial MT"/>
                <a:cs typeface="Arial MT"/>
              </a:rPr>
              <a:t>attributed </a:t>
            </a:r>
            <a:r>
              <a:rPr dirty="0" sz="4000" spc="-5">
                <a:latin typeface="Arial MT"/>
                <a:cs typeface="Arial MT"/>
              </a:rPr>
              <a:t>to </a:t>
            </a:r>
            <a:r>
              <a:rPr dirty="0" sz="4000" spc="-11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irregular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variation.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Example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include: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</a:pPr>
            <a:r>
              <a:rPr dirty="0" sz="4000">
                <a:latin typeface="Arial MT"/>
                <a:cs typeface="Arial MT"/>
              </a:rPr>
              <a:t>–Sudden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changes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interest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rates</a:t>
            </a:r>
            <a:endParaRPr sz="400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  <a:spcBef>
                <a:spcPts val="5"/>
              </a:spcBef>
            </a:pPr>
            <a:r>
              <a:rPr dirty="0" sz="4000">
                <a:latin typeface="Arial MT"/>
                <a:cs typeface="Arial MT"/>
              </a:rPr>
              <a:t>–Collapse</a:t>
            </a:r>
            <a:r>
              <a:rPr dirty="0" sz="4000" spc="-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</a:t>
            </a:r>
            <a:r>
              <a:rPr dirty="0" sz="4000" spc="-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companies</a:t>
            </a:r>
            <a:endParaRPr sz="400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</a:pPr>
            <a:r>
              <a:rPr dirty="0" sz="4000">
                <a:latin typeface="Arial MT"/>
                <a:cs typeface="Arial MT"/>
              </a:rPr>
              <a:t>–Natural</a:t>
            </a:r>
            <a:r>
              <a:rPr dirty="0" sz="4000" spc="-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disasters</a:t>
            </a:r>
            <a:endParaRPr sz="400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</a:pPr>
            <a:r>
              <a:rPr dirty="0" sz="4000">
                <a:latin typeface="Arial MT"/>
                <a:cs typeface="Arial MT"/>
              </a:rPr>
              <a:t>–Sudden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shift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 in</a:t>
            </a:r>
            <a:r>
              <a:rPr dirty="0" sz="4000" spc="-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government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policy</a:t>
            </a:r>
            <a:endParaRPr sz="400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</a:pPr>
            <a:r>
              <a:rPr dirty="0" sz="4000" spc="-5">
                <a:latin typeface="Arial MT"/>
                <a:cs typeface="Arial MT"/>
              </a:rPr>
              <a:t>–Dramatic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changes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to the stock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market</a:t>
            </a:r>
            <a:endParaRPr sz="4000">
              <a:latin typeface="Arial MT"/>
              <a:cs typeface="Arial MT"/>
            </a:endParaRPr>
          </a:p>
          <a:p>
            <a:pPr marL="611505">
              <a:lnSpc>
                <a:spcPct val="100000"/>
              </a:lnSpc>
            </a:pPr>
            <a:r>
              <a:rPr dirty="0" sz="4000" spc="-10">
                <a:latin typeface="Arial MT"/>
                <a:cs typeface="Arial MT"/>
              </a:rPr>
              <a:t>–Effect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Middle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East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unrest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on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petrol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prices.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Irregular</a:t>
            </a:r>
            <a:r>
              <a:rPr dirty="0" sz="3600" spc="-35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variation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1182624"/>
            <a:ext cx="14080490" cy="6152515"/>
            <a:chOff x="0" y="1182624"/>
            <a:chExt cx="14080490" cy="6152515"/>
          </a:xfrm>
        </p:grpSpPr>
        <p:sp>
          <p:nvSpPr>
            <p:cNvPr id="4" name="object 4"/>
            <p:cNvSpPr/>
            <p:nvPr/>
          </p:nvSpPr>
          <p:spPr>
            <a:xfrm>
              <a:off x="0" y="1200912"/>
              <a:ext cx="14080490" cy="20320"/>
            </a:xfrm>
            <a:custGeom>
              <a:avLst/>
              <a:gdLst/>
              <a:ahLst/>
              <a:cxnLst/>
              <a:rect l="l" t="t" r="r" b="b"/>
              <a:pathLst>
                <a:path w="14080490" h="20319">
                  <a:moveTo>
                    <a:pt x="0" y="0"/>
                  </a:moveTo>
                  <a:lnTo>
                    <a:pt x="0" y="19812"/>
                  </a:lnTo>
                  <a:lnTo>
                    <a:pt x="14080235" y="19812"/>
                  </a:lnTo>
                  <a:lnTo>
                    <a:pt x="14080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6" y="1182624"/>
              <a:ext cx="13348716" cy="6152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13947" y="1690116"/>
            <a:ext cx="2834640" cy="3063240"/>
            <a:chOff x="11013947" y="1690116"/>
            <a:chExt cx="2834640" cy="3063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8623" y="1764792"/>
              <a:ext cx="2759964" cy="29885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20043" y="1696212"/>
              <a:ext cx="2745105" cy="2973705"/>
            </a:xfrm>
            <a:custGeom>
              <a:avLst/>
              <a:gdLst/>
              <a:ahLst/>
              <a:cxnLst/>
              <a:rect l="l" t="t" r="r" b="b"/>
              <a:pathLst>
                <a:path w="2745105" h="2973704">
                  <a:moveTo>
                    <a:pt x="2744596" y="0"/>
                  </a:moveTo>
                  <a:lnTo>
                    <a:pt x="1771523" y="0"/>
                  </a:lnTo>
                  <a:lnTo>
                    <a:pt x="914400" y="914400"/>
                  </a:lnTo>
                  <a:lnTo>
                    <a:pt x="1255649" y="914400"/>
                  </a:lnTo>
                  <a:lnTo>
                    <a:pt x="685800" y="1600073"/>
                  </a:lnTo>
                  <a:lnTo>
                    <a:pt x="914400" y="1600073"/>
                  </a:lnTo>
                  <a:lnTo>
                    <a:pt x="0" y="2973197"/>
                  </a:lnTo>
                  <a:lnTo>
                    <a:pt x="27445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20043" y="1696212"/>
              <a:ext cx="2745105" cy="2973705"/>
            </a:xfrm>
            <a:custGeom>
              <a:avLst/>
              <a:gdLst/>
              <a:ahLst/>
              <a:cxnLst/>
              <a:rect l="l" t="t" r="r" b="b"/>
              <a:pathLst>
                <a:path w="2745105" h="2973704">
                  <a:moveTo>
                    <a:pt x="0" y="2973197"/>
                  </a:moveTo>
                  <a:lnTo>
                    <a:pt x="914400" y="1600073"/>
                  </a:lnTo>
                  <a:lnTo>
                    <a:pt x="685800" y="1600073"/>
                  </a:lnTo>
                  <a:lnTo>
                    <a:pt x="1255649" y="914400"/>
                  </a:lnTo>
                  <a:lnTo>
                    <a:pt x="914400" y="914400"/>
                  </a:lnTo>
                  <a:lnTo>
                    <a:pt x="1771523" y="0"/>
                  </a:lnTo>
                  <a:lnTo>
                    <a:pt x="2744596" y="0"/>
                  </a:lnTo>
                  <a:lnTo>
                    <a:pt x="0" y="297319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0768" y="447332"/>
            <a:ext cx="10841355" cy="669544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45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664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Irregular:</a:t>
            </a:r>
            <a:endParaRPr sz="4800">
              <a:latin typeface="Arial"/>
              <a:cs typeface="Arial"/>
            </a:endParaRPr>
          </a:p>
          <a:p>
            <a:pPr marL="761365" indent="-396875">
              <a:lnSpc>
                <a:spcPct val="100000"/>
              </a:lnSpc>
              <a:spcBef>
                <a:spcPts val="305"/>
              </a:spcBef>
              <a:buChar char="•"/>
              <a:tabLst>
                <a:tab pos="761365" algn="l"/>
                <a:tab pos="762000" algn="l"/>
              </a:tabLst>
            </a:pPr>
            <a:r>
              <a:rPr dirty="0" sz="3800">
                <a:latin typeface="Arial MT"/>
                <a:cs typeface="Arial MT"/>
              </a:rPr>
              <a:t>Erratic,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unsystematic,</a:t>
            </a:r>
            <a:r>
              <a:rPr dirty="0" sz="3800" spc="-5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‘residual’</a:t>
            </a:r>
            <a:r>
              <a:rPr dirty="0" sz="3800" spc="-13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fluctuations</a:t>
            </a:r>
            <a:endParaRPr sz="3800">
              <a:latin typeface="Arial MT"/>
              <a:cs typeface="Arial MT"/>
            </a:endParaRPr>
          </a:p>
          <a:p>
            <a:pPr marL="761365" marR="259079" indent="-396240">
              <a:lnSpc>
                <a:spcPct val="100000"/>
              </a:lnSpc>
              <a:spcBef>
                <a:spcPts val="910"/>
              </a:spcBef>
              <a:buChar char="•"/>
              <a:tabLst>
                <a:tab pos="761365" algn="l"/>
                <a:tab pos="762000" algn="l"/>
              </a:tabLst>
            </a:pPr>
            <a:r>
              <a:rPr dirty="0" sz="3800">
                <a:latin typeface="Arial MT"/>
                <a:cs typeface="Arial MT"/>
              </a:rPr>
              <a:t>Due</a:t>
            </a:r>
            <a:r>
              <a:rPr dirty="0" sz="3800">
                <a:latin typeface="Arial MT"/>
                <a:cs typeface="Arial MT"/>
              </a:rPr>
              <a:t> </a:t>
            </a:r>
            <a:r>
              <a:rPr dirty="0" sz="3800" spc="-15">
                <a:latin typeface="Arial MT"/>
                <a:cs typeface="Arial MT"/>
              </a:rPr>
              <a:t>t</a:t>
            </a:r>
            <a:r>
              <a:rPr dirty="0" sz="3800">
                <a:latin typeface="Arial MT"/>
                <a:cs typeface="Arial MT"/>
              </a:rPr>
              <a:t>o</a:t>
            </a:r>
            <a:r>
              <a:rPr dirty="0" sz="3800" spc="-2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rand</a:t>
            </a:r>
            <a:r>
              <a:rPr dirty="0" sz="3800" spc="-15">
                <a:latin typeface="Arial MT"/>
                <a:cs typeface="Arial MT"/>
              </a:rPr>
              <a:t>o</a:t>
            </a:r>
            <a:r>
              <a:rPr dirty="0" sz="3800" spc="5">
                <a:latin typeface="Arial MT"/>
                <a:cs typeface="Arial MT"/>
              </a:rPr>
              <a:t>m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variat</a:t>
            </a:r>
            <a:r>
              <a:rPr dirty="0" sz="3800" spc="-15">
                <a:latin typeface="Arial MT"/>
                <a:cs typeface="Arial MT"/>
              </a:rPr>
              <a:t>i</a:t>
            </a:r>
            <a:r>
              <a:rPr dirty="0" sz="3800">
                <a:latin typeface="Arial MT"/>
                <a:cs typeface="Arial MT"/>
              </a:rPr>
              <a:t>on</a:t>
            </a:r>
            <a:r>
              <a:rPr dirty="0" sz="3800">
                <a:latin typeface="Arial MT"/>
                <a:cs typeface="Arial MT"/>
              </a:rPr>
              <a:t> </a:t>
            </a:r>
            <a:r>
              <a:rPr dirty="0" sz="3800" spc="-20">
                <a:latin typeface="Arial MT"/>
                <a:cs typeface="Arial MT"/>
              </a:rPr>
              <a:t>o</a:t>
            </a:r>
            <a:r>
              <a:rPr dirty="0" sz="3800">
                <a:latin typeface="Arial MT"/>
                <a:cs typeface="Arial MT"/>
              </a:rPr>
              <a:t>r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u</a:t>
            </a:r>
            <a:r>
              <a:rPr dirty="0" sz="3800" spc="-1390">
                <a:latin typeface="Arial MT"/>
                <a:cs typeface="Arial MT"/>
              </a:rPr>
              <a:t>n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©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baseline="-11111" sz="1500" spc="-277">
                <a:solidFill>
                  <a:srgbClr val="CECECE"/>
                </a:solidFill>
                <a:latin typeface="Arial MT"/>
                <a:cs typeface="Arial MT"/>
              </a:rPr>
              <a:t>1</a:t>
            </a:r>
            <a:r>
              <a:rPr dirty="0" sz="3800" spc="-890">
                <a:latin typeface="Arial MT"/>
                <a:cs typeface="Arial MT"/>
              </a:rPr>
              <a:t>f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9</a:t>
            </a:r>
            <a:r>
              <a:rPr dirty="0" baseline="-11111" sz="1500" spc="-345">
                <a:solidFill>
                  <a:srgbClr val="CECECE"/>
                </a:solidFill>
                <a:latin typeface="Arial MT"/>
                <a:cs typeface="Arial MT"/>
              </a:rPr>
              <a:t>8</a:t>
            </a:r>
            <a:r>
              <a:rPr dirty="0" sz="3800" spc="-1905">
                <a:latin typeface="Arial MT"/>
                <a:cs typeface="Arial MT"/>
              </a:rPr>
              <a:t>o</a:t>
            </a:r>
            <a:r>
              <a:rPr dirty="0" baseline="-11111" sz="1500" spc="-15">
                <a:solidFill>
                  <a:srgbClr val="CECECE"/>
                </a:solidFill>
                <a:latin typeface="Arial MT"/>
                <a:cs typeface="Arial MT"/>
              </a:rPr>
              <a:t>4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-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1</a:t>
            </a:r>
            <a:r>
              <a:rPr dirty="0" baseline="-11111" sz="1500" spc="-179">
                <a:solidFill>
                  <a:srgbClr val="CECECE"/>
                </a:solidFill>
                <a:latin typeface="Arial MT"/>
                <a:cs typeface="Arial MT"/>
              </a:rPr>
              <a:t>9</a:t>
            </a:r>
            <a:r>
              <a:rPr dirty="0" sz="3800" spc="-1165">
                <a:latin typeface="Arial MT"/>
                <a:cs typeface="Arial MT"/>
              </a:rPr>
              <a:t>r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9</a:t>
            </a:r>
            <a:r>
              <a:rPr dirty="0" baseline="-11111" sz="1500" spc="67">
                <a:solidFill>
                  <a:srgbClr val="CECECE"/>
                </a:solidFill>
                <a:latin typeface="Arial MT"/>
                <a:cs typeface="Arial MT"/>
              </a:rPr>
              <a:t>4</a:t>
            </a:r>
            <a:r>
              <a:rPr dirty="0" sz="3800" spc="-1910">
                <a:latin typeface="Arial MT"/>
                <a:cs typeface="Arial MT"/>
              </a:rPr>
              <a:t>e</a:t>
            </a:r>
            <a:r>
              <a:rPr dirty="0" baseline="-11111" sz="1500" spc="7">
                <a:solidFill>
                  <a:srgbClr val="CECECE"/>
                </a:solidFill>
                <a:latin typeface="Arial MT"/>
                <a:cs typeface="Arial MT"/>
              </a:rPr>
              <a:t>T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/M</a:t>
            </a:r>
            <a:r>
              <a:rPr dirty="0" baseline="-11111" sz="1500" spc="-569">
                <a:solidFill>
                  <a:srgbClr val="CECECE"/>
                </a:solidFill>
                <a:latin typeface="Arial MT"/>
                <a:cs typeface="Arial MT"/>
              </a:rPr>
              <a:t>a</a:t>
            </a:r>
            <a:r>
              <a:rPr dirty="0" sz="3800" spc="-1535">
                <a:latin typeface="Arial MT"/>
                <a:cs typeface="Arial MT"/>
              </a:rPr>
              <a:t>s</a:t>
            </a:r>
            <a:r>
              <a:rPr dirty="0" baseline="-11111" sz="1500" spc="15">
                <a:solidFill>
                  <a:srgbClr val="CECECE"/>
                </a:solidFill>
                <a:latin typeface="Arial MT"/>
                <a:cs typeface="Arial MT"/>
              </a:rPr>
              <a:t>k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er</a:t>
            </a:r>
            <a:r>
              <a:rPr dirty="0" baseline="-11111" sz="1500" spc="-225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sz="3800" spc="-1995">
                <a:latin typeface="Arial MT"/>
                <a:cs typeface="Arial MT"/>
              </a:rPr>
              <a:t>e</a:t>
            </a:r>
            <a:r>
              <a:rPr dirty="0" baseline="-11111" sz="1500" spc="-7">
                <a:solidFill>
                  <a:srgbClr val="CECECE"/>
                </a:solidFill>
                <a:latin typeface="Arial MT"/>
                <a:cs typeface="Arial MT"/>
              </a:rPr>
              <a:t>Co.</a:t>
            </a:r>
            <a:r>
              <a:rPr dirty="0" baseline="-11111" sz="1500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baseline="-11111" sz="1500" spc="-172">
                <a:solidFill>
                  <a:srgbClr val="CECECE"/>
                </a:solidFill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en</a:t>
            </a:r>
            <a:r>
              <a:rPr dirty="0" sz="3800" spc="-3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events  </a:t>
            </a:r>
            <a:r>
              <a:rPr dirty="0" sz="3800">
                <a:latin typeface="Arial MT"/>
                <a:cs typeface="Arial MT"/>
              </a:rPr>
              <a:t>like</a:t>
            </a:r>
            <a:r>
              <a:rPr dirty="0" sz="3800" spc="-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Union strike,</a:t>
            </a:r>
            <a:r>
              <a:rPr dirty="0" sz="3800" spc="-40">
                <a:latin typeface="Arial MT"/>
                <a:cs typeface="Arial MT"/>
              </a:rPr>
              <a:t> </a:t>
            </a:r>
            <a:r>
              <a:rPr dirty="0" sz="3800" spc="-50">
                <a:latin typeface="Arial MT"/>
                <a:cs typeface="Arial MT"/>
              </a:rPr>
              <a:t>War</a:t>
            </a:r>
            <a:endParaRPr sz="3800">
              <a:latin typeface="Arial MT"/>
              <a:cs typeface="Arial MT"/>
            </a:endParaRPr>
          </a:p>
          <a:p>
            <a:pPr marL="761365" indent="-396875">
              <a:lnSpc>
                <a:spcPct val="100000"/>
              </a:lnSpc>
              <a:spcBef>
                <a:spcPts val="915"/>
              </a:spcBef>
              <a:buChar char="•"/>
              <a:tabLst>
                <a:tab pos="761365" algn="l"/>
                <a:tab pos="762000" algn="l"/>
              </a:tabLst>
            </a:pPr>
            <a:r>
              <a:rPr dirty="0" sz="3800" spc="-5">
                <a:latin typeface="Arial MT"/>
                <a:cs typeface="Arial MT"/>
              </a:rPr>
              <a:t>Short</a:t>
            </a:r>
            <a:r>
              <a:rPr dirty="0" sz="3800" spc="-2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duration</a:t>
            </a:r>
            <a:r>
              <a:rPr dirty="0" sz="3800" spc="-3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&amp;</a:t>
            </a:r>
            <a:r>
              <a:rPr dirty="0" sz="3800" spc="-10">
                <a:latin typeface="Arial MT"/>
                <a:cs typeface="Arial MT"/>
              </a:rPr>
              <a:t> </a:t>
            </a:r>
            <a:r>
              <a:rPr dirty="0" sz="3800" spc="-5">
                <a:latin typeface="Arial MT"/>
                <a:cs typeface="Arial MT"/>
              </a:rPr>
              <a:t>nonrepeating</a:t>
            </a:r>
            <a:endParaRPr sz="3800">
              <a:latin typeface="Arial MT"/>
              <a:cs typeface="Arial MT"/>
            </a:endParaRPr>
          </a:p>
          <a:p>
            <a:pPr marL="761365" marR="17780" indent="-396240">
              <a:lnSpc>
                <a:spcPct val="100000"/>
              </a:lnSpc>
              <a:spcBef>
                <a:spcPts val="915"/>
              </a:spcBef>
              <a:buChar char="•"/>
              <a:tabLst>
                <a:tab pos="761365" algn="l"/>
                <a:tab pos="762000" algn="l"/>
              </a:tabLst>
            </a:pPr>
            <a:r>
              <a:rPr dirty="0" sz="3800">
                <a:latin typeface="Arial MT"/>
                <a:cs typeface="Arial MT"/>
              </a:rPr>
              <a:t>Rapid</a:t>
            </a:r>
            <a:r>
              <a:rPr dirty="0" sz="3800" spc="-1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changes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or </a:t>
            </a:r>
            <a:r>
              <a:rPr dirty="0" sz="3800" spc="-10">
                <a:latin typeface="Arial MT"/>
                <a:cs typeface="Arial MT"/>
              </a:rPr>
              <a:t>bleeps</a:t>
            </a:r>
            <a:r>
              <a:rPr dirty="0" sz="3800" spc="-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in</a:t>
            </a:r>
            <a:r>
              <a:rPr dirty="0" sz="3800" spc="-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the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data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caused</a:t>
            </a:r>
            <a:r>
              <a:rPr dirty="0" sz="3800" spc="-2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by </a:t>
            </a:r>
            <a:r>
              <a:rPr dirty="0" sz="3800" spc="-104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short term </a:t>
            </a:r>
            <a:r>
              <a:rPr dirty="0" sz="3800" spc="-5">
                <a:latin typeface="Arial MT"/>
                <a:cs typeface="Arial MT"/>
              </a:rPr>
              <a:t>unanticipated and </a:t>
            </a:r>
            <a:r>
              <a:rPr dirty="0" sz="3800">
                <a:latin typeface="Arial MT"/>
                <a:cs typeface="Arial MT"/>
              </a:rPr>
              <a:t>non-recurring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factors. Irregular fluctuations can happen as </a:t>
            </a:r>
            <a:r>
              <a:rPr dirty="0" sz="3800" spc="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often</a:t>
            </a:r>
            <a:r>
              <a:rPr dirty="0" sz="3800" spc="-30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as </a:t>
            </a:r>
            <a:r>
              <a:rPr dirty="0" sz="3800" spc="-5">
                <a:latin typeface="Arial MT"/>
                <a:cs typeface="Arial MT"/>
              </a:rPr>
              <a:t>day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to</a:t>
            </a:r>
            <a:r>
              <a:rPr dirty="0" sz="3800" spc="-25">
                <a:latin typeface="Arial MT"/>
                <a:cs typeface="Arial MT"/>
              </a:rPr>
              <a:t> </a:t>
            </a:r>
            <a:r>
              <a:rPr dirty="0" sz="3800">
                <a:latin typeface="Arial MT"/>
                <a:cs typeface="Arial MT"/>
              </a:rPr>
              <a:t>day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86355"/>
            <a:ext cx="12886055" cy="631253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Irregular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endParaRPr sz="3600">
              <a:latin typeface="Arial"/>
              <a:cs typeface="Arial"/>
            </a:endParaRPr>
          </a:p>
          <a:p>
            <a:pPr marL="154305" marR="5080">
              <a:lnSpc>
                <a:spcPct val="100000"/>
              </a:lnSpc>
              <a:spcBef>
                <a:spcPts val="1035"/>
              </a:spcBef>
            </a:pPr>
            <a:r>
              <a:rPr dirty="0" sz="4000" spc="-5">
                <a:latin typeface="Arial MT"/>
                <a:cs typeface="Arial MT"/>
              </a:rPr>
              <a:t>The irregular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results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from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short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term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fluctuations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series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which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are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neither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systematic 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nor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predictable.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 highly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irregular</a:t>
            </a:r>
            <a:r>
              <a:rPr dirty="0" sz="4000" spc="4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series,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these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fluctuations </a:t>
            </a:r>
            <a:r>
              <a:rPr dirty="0" sz="4000">
                <a:latin typeface="Arial MT"/>
                <a:cs typeface="Arial MT"/>
              </a:rPr>
              <a:t>can </a:t>
            </a:r>
            <a:r>
              <a:rPr dirty="0" sz="4000" spc="-5">
                <a:latin typeface="Arial MT"/>
                <a:cs typeface="Arial MT"/>
              </a:rPr>
              <a:t>dominate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movements,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which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will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mask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trend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and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30">
                <a:latin typeface="Arial MT"/>
                <a:cs typeface="Arial MT"/>
              </a:rPr>
              <a:t>seasonality.</a:t>
            </a:r>
            <a:r>
              <a:rPr dirty="0" sz="4000" spc="-4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 graph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above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highly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irregular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time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series.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Arial MT"/>
              <a:cs typeface="Arial MT"/>
            </a:endParaRPr>
          </a:p>
          <a:p>
            <a:pPr marL="154305" marR="2080260">
              <a:lnSpc>
                <a:spcPct val="100000"/>
              </a:lnSpc>
            </a:pP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http:</a:t>
            </a:r>
            <a:r>
              <a:rPr dirty="0" u="heavy" sz="40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/</a:t>
            </a: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/ww</a:t>
            </a:r>
            <a:r>
              <a:rPr dirty="0" u="heavy" sz="4000" spc="-2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.you</a:t>
            </a:r>
            <a:r>
              <a:rPr dirty="0" u="heavy" sz="4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t</a:t>
            </a: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ube.com/watch?v=ca0</a:t>
            </a:r>
            <a:r>
              <a:rPr dirty="0" u="heavy" sz="4000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r</a:t>
            </a: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D</a:t>
            </a:r>
            <a:r>
              <a:rPr dirty="0" u="heavy" sz="4000" spc="-7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dirty="0" u="heavy" sz="4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o7IpI </a:t>
            </a:r>
            <a:r>
              <a:rPr dirty="0" sz="4000" spc="-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good</a:t>
            </a:r>
            <a:r>
              <a:rPr dirty="0" sz="4000" spc="-10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you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tube video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Irregular</a:t>
            </a:r>
            <a:r>
              <a:rPr dirty="0" sz="3600" spc="-35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variation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98" y="1495044"/>
            <a:ext cx="12664205" cy="542282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402081"/>
            <a:ext cx="13072744" cy="6648450"/>
          </a:xfrm>
          <a:prstGeom prst="rect">
            <a:avLst/>
          </a:prstGeom>
        </p:spPr>
        <p:txBody>
          <a:bodyPr wrap="square" lIns="0" tIns="2165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5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Time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 marL="167005" marR="925830">
              <a:lnSpc>
                <a:spcPct val="100000"/>
              </a:lnSpc>
              <a:spcBef>
                <a:spcPts val="2135"/>
              </a:spcBef>
            </a:pPr>
            <a:r>
              <a:rPr dirty="0" sz="4800">
                <a:latin typeface="Arial MT"/>
                <a:cs typeface="Arial MT"/>
              </a:rPr>
              <a:t>Hence a time series using an additive </a:t>
            </a:r>
            <a:r>
              <a:rPr dirty="0" sz="4800" spc="-5">
                <a:latin typeface="Arial MT"/>
                <a:cs typeface="Arial MT"/>
              </a:rPr>
              <a:t>model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can be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thought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as:</a:t>
            </a:r>
            <a:endParaRPr sz="4800">
              <a:latin typeface="Arial MT"/>
              <a:cs typeface="Arial MT"/>
            </a:endParaRPr>
          </a:p>
          <a:p>
            <a:pPr marL="167005">
              <a:lnSpc>
                <a:spcPct val="100000"/>
              </a:lnSpc>
              <a:spcBef>
                <a:spcPts val="2885"/>
              </a:spcBef>
              <a:tabLst>
                <a:tab pos="1924050" algn="l"/>
              </a:tabLst>
            </a:pPr>
            <a:r>
              <a:rPr dirty="0" sz="4800" spc="-5">
                <a:latin typeface="Arial MT"/>
                <a:cs typeface="Arial MT"/>
              </a:rPr>
              <a:t>y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r>
              <a:rPr dirty="0" baseline="-20833" sz="4800" spc="6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=</a:t>
            </a:r>
            <a:r>
              <a:rPr dirty="0" sz="4800" spc="-8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</a:t>
            </a:r>
            <a:r>
              <a:rPr dirty="0" baseline="-20833" sz="4800" spc="-7">
                <a:latin typeface="Arial MT"/>
                <a:cs typeface="Arial MT"/>
              </a:rPr>
              <a:t>t	</a:t>
            </a:r>
            <a:r>
              <a:rPr dirty="0" sz="4800">
                <a:latin typeface="Arial MT"/>
                <a:cs typeface="Arial MT"/>
              </a:rPr>
              <a:t>+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</a:t>
            </a:r>
            <a:r>
              <a:rPr dirty="0" baseline="-20833" sz="4800">
                <a:latin typeface="Arial MT"/>
                <a:cs typeface="Arial MT"/>
              </a:rPr>
              <a:t>t</a:t>
            </a:r>
            <a:r>
              <a:rPr dirty="0" baseline="-20833" sz="4800" spc="637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+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</a:t>
            </a:r>
            <a:r>
              <a:rPr dirty="0" baseline="-20833" sz="4800">
                <a:latin typeface="Arial MT"/>
                <a:cs typeface="Arial MT"/>
              </a:rPr>
              <a:t>t</a:t>
            </a:r>
            <a:r>
              <a:rPr dirty="0" baseline="-20833" sz="4800" spc="64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+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endParaRPr baseline="-20833" sz="4800">
              <a:latin typeface="Arial MT"/>
              <a:cs typeface="Arial MT"/>
            </a:endParaRPr>
          </a:p>
          <a:p>
            <a:pPr marL="167005" marR="1774825">
              <a:lnSpc>
                <a:spcPct val="100000"/>
              </a:lnSpc>
              <a:spcBef>
                <a:spcPts val="3754"/>
              </a:spcBef>
            </a:pPr>
            <a:r>
              <a:rPr dirty="0" sz="4800">
                <a:latin typeface="Arial MT"/>
                <a:cs typeface="Arial MT"/>
              </a:rPr>
              <a:t>Where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as 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multiplicative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model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can be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thought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as:</a:t>
            </a:r>
            <a:endParaRPr sz="4800">
              <a:latin typeface="Arial MT"/>
              <a:cs typeface="Arial MT"/>
            </a:endParaRPr>
          </a:p>
          <a:p>
            <a:pPr marL="167005">
              <a:lnSpc>
                <a:spcPct val="100000"/>
              </a:lnSpc>
              <a:spcBef>
                <a:spcPts val="2885"/>
              </a:spcBef>
              <a:tabLst>
                <a:tab pos="1924050" algn="l"/>
              </a:tabLst>
            </a:pPr>
            <a:r>
              <a:rPr dirty="0" sz="4800" spc="-5">
                <a:latin typeface="Arial MT"/>
                <a:cs typeface="Arial MT"/>
              </a:rPr>
              <a:t>y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r>
              <a:rPr dirty="0" baseline="-20833" sz="4800" spc="652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=</a:t>
            </a:r>
            <a:r>
              <a:rPr dirty="0" sz="4800" spc="-8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</a:t>
            </a:r>
            <a:r>
              <a:rPr dirty="0" baseline="-20833" sz="4800" spc="-7">
                <a:latin typeface="Arial MT"/>
                <a:cs typeface="Arial MT"/>
              </a:rPr>
              <a:t>t	</a:t>
            </a:r>
            <a:r>
              <a:rPr dirty="0" sz="4800">
                <a:latin typeface="Arial MT"/>
                <a:cs typeface="Arial MT"/>
              </a:rPr>
              <a:t>x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</a:t>
            </a:r>
            <a:r>
              <a:rPr dirty="0" baseline="-20833" sz="4800">
                <a:latin typeface="Arial MT"/>
                <a:cs typeface="Arial MT"/>
              </a:rPr>
              <a:t>t</a:t>
            </a:r>
            <a:r>
              <a:rPr dirty="0" baseline="-20833" sz="4800" spc="64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x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</a:t>
            </a:r>
            <a:r>
              <a:rPr dirty="0" baseline="-20833" sz="4800" spc="-7">
                <a:latin typeface="Arial MT"/>
                <a:cs typeface="Arial MT"/>
              </a:rPr>
              <a:t>t</a:t>
            </a:r>
            <a:r>
              <a:rPr dirty="0" baseline="-20833" sz="4800" spc="637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x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</a:t>
            </a:r>
            <a:r>
              <a:rPr dirty="0" baseline="-20833" sz="4800">
                <a:latin typeface="Arial MT"/>
                <a:cs typeface="Arial MT"/>
              </a:rPr>
              <a:t>t</a:t>
            </a:r>
            <a:endParaRPr baseline="-20833"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289857"/>
            <a:ext cx="12890500" cy="6067425"/>
          </a:xfrm>
          <a:prstGeom prst="rect">
            <a:avLst/>
          </a:prstGeom>
        </p:spPr>
        <p:txBody>
          <a:bodyPr wrap="square" lIns="0" tIns="328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8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  <a:p>
            <a:pPr marL="154305" marR="5080">
              <a:lnSpc>
                <a:spcPct val="100000"/>
              </a:lnSpc>
              <a:spcBef>
                <a:spcPts val="3315"/>
              </a:spcBef>
            </a:pP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 additive</a:t>
            </a:r>
            <a:r>
              <a:rPr dirty="0" sz="48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r>
              <a:rPr dirty="0" sz="4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would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dirty="0" sz="48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dirty="0" sz="4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4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variations</a:t>
            </a:r>
            <a:r>
              <a:rPr dirty="0" sz="48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around</a:t>
            </a:r>
            <a:r>
              <a:rPr dirty="0" sz="48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48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trend</a:t>
            </a:r>
            <a:r>
              <a:rPr dirty="0" sz="4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do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4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vary</a:t>
            </a:r>
            <a:r>
              <a:rPr dirty="0" sz="4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4800" spc="-13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level</a:t>
            </a:r>
            <a:r>
              <a:rPr dirty="0" sz="4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of the</a:t>
            </a:r>
            <a:r>
              <a:rPr dirty="0" sz="48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time series</a:t>
            </a:r>
            <a:r>
              <a:rPr dirty="0" sz="480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  <a:p>
            <a:pPr marL="154305" marR="43815">
              <a:lnSpc>
                <a:spcPct val="100000"/>
              </a:lnSpc>
              <a:spcBef>
                <a:spcPts val="2885"/>
              </a:spcBef>
            </a:pP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Multiplicative</a:t>
            </a:r>
            <a:r>
              <a:rPr dirty="0" sz="4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4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would</a:t>
            </a:r>
            <a:r>
              <a:rPr dirty="0" sz="4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dirty="0" sz="4800" spc="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appropriate</a:t>
            </a:r>
            <a:r>
              <a:rPr dirty="0" sz="48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4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dirty="0" sz="4800" spc="-13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trend</a:t>
            </a:r>
            <a:r>
              <a:rPr dirty="0" sz="4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 proportional</a:t>
            </a:r>
            <a:r>
              <a:rPr dirty="0" sz="48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4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level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4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0000FF"/>
                </a:solidFill>
                <a:latin typeface="Arial MT"/>
                <a:cs typeface="Arial MT"/>
              </a:rPr>
              <a:t>time </a:t>
            </a:r>
            <a:r>
              <a:rPr dirty="0" sz="4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0000FF"/>
                </a:solidFill>
                <a:latin typeface="Arial MT"/>
                <a:cs typeface="Arial MT"/>
              </a:rPr>
              <a:t>series</a:t>
            </a:r>
            <a:r>
              <a:rPr dirty="0" sz="4800" spc="-5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32007"/>
            <a:ext cx="13047344" cy="7037705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Decomposition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Time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 marL="154305" marR="90170">
              <a:lnSpc>
                <a:spcPct val="100000"/>
              </a:lnSpc>
              <a:spcBef>
                <a:spcPts val="1515"/>
              </a:spcBef>
            </a:pPr>
            <a:r>
              <a:rPr dirty="0" sz="4000" spc="-5">
                <a:latin typeface="Arial MT"/>
                <a:cs typeface="Arial MT"/>
              </a:rPr>
              <a:t>Sometimes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trend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and</a:t>
            </a:r>
            <a:r>
              <a:rPr dirty="0" sz="4000">
                <a:latin typeface="Arial MT"/>
                <a:cs typeface="Arial MT"/>
              </a:rPr>
              <a:t> cyclical</a:t>
            </a:r>
            <a:r>
              <a:rPr dirty="0" sz="4000" spc="-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components</a:t>
            </a:r>
            <a:r>
              <a:rPr dirty="0" sz="4000" spc="4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are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grouped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into one,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called the </a:t>
            </a:r>
            <a:r>
              <a:rPr dirty="0" sz="4000">
                <a:latin typeface="Arial MT"/>
                <a:cs typeface="Arial MT"/>
              </a:rPr>
              <a:t>trend-cycle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component.</a:t>
            </a:r>
            <a:r>
              <a:rPr dirty="0" sz="4000" spc="-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trend-cycle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can just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be referred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to as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"trend"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component,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even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though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it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may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contain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cyclical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25">
                <a:latin typeface="Arial MT"/>
                <a:cs typeface="Arial MT"/>
              </a:rPr>
              <a:t>behaviour.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 example,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 seasonal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decomposition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time</a:t>
            </a:r>
            <a:r>
              <a:rPr dirty="0" sz="4000">
                <a:latin typeface="Arial MT"/>
                <a:cs typeface="Arial MT"/>
              </a:rPr>
              <a:t> series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plot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decomposes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time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series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into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seasonal,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trend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and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irregular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components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using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loess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and </a:t>
            </a:r>
            <a:r>
              <a:rPr dirty="0" sz="4000">
                <a:latin typeface="Arial MT"/>
                <a:cs typeface="Arial MT"/>
              </a:rPr>
              <a:t>plots </a:t>
            </a:r>
            <a:r>
              <a:rPr dirty="0" sz="4000" spc="-5">
                <a:latin typeface="Arial MT"/>
                <a:cs typeface="Arial MT"/>
              </a:rPr>
              <a:t>the </a:t>
            </a:r>
            <a:r>
              <a:rPr dirty="0" sz="4000" spc="-11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components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30">
                <a:latin typeface="Arial MT"/>
                <a:cs typeface="Arial MT"/>
              </a:rPr>
              <a:t>separately,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whereby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cyclical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(if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present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data)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included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in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"trend"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component</a:t>
            </a:r>
            <a:r>
              <a:rPr dirty="0" sz="4000" spc="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plot.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44313"/>
            <a:ext cx="12416790" cy="54737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535305" marR="5080">
              <a:lnSpc>
                <a:spcPct val="110000"/>
              </a:lnSpc>
              <a:spcBef>
                <a:spcPts val="65"/>
              </a:spcBef>
            </a:pPr>
            <a:r>
              <a:rPr dirty="0" sz="4800" spc="-5" b="1">
                <a:latin typeface="Arial"/>
                <a:cs typeface="Arial"/>
              </a:rPr>
              <a:t>Forecasting</a:t>
            </a:r>
            <a:r>
              <a:rPr dirty="0" sz="4800" spc="60" b="1">
                <a:latin typeface="Arial"/>
                <a:cs typeface="Arial"/>
              </a:rPr>
              <a:t> </a:t>
            </a:r>
            <a:r>
              <a:rPr dirty="0" sz="4800">
                <a:latin typeface="Arial MT"/>
                <a:cs typeface="Arial MT"/>
              </a:rPr>
              <a:t>is 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process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making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predictions</a:t>
            </a:r>
            <a:r>
              <a:rPr dirty="0" sz="4800" spc="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4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4800" spc="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5">
                <a:latin typeface="Arial MT"/>
                <a:cs typeface="Arial MT"/>
              </a:rPr>
              <a:t>based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past </a:t>
            </a:r>
            <a:r>
              <a:rPr dirty="0" sz="4800" b="1">
                <a:solidFill>
                  <a:srgbClr val="FF0000"/>
                </a:solidFill>
                <a:latin typeface="Arial"/>
                <a:cs typeface="Arial"/>
              </a:rPr>
              <a:t> and</a:t>
            </a:r>
            <a:r>
              <a:rPr dirty="0" sz="4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present</a:t>
            </a:r>
            <a:r>
              <a:rPr dirty="0" sz="48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dirty="0" sz="4800" spc="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>
                <a:latin typeface="Arial MT"/>
                <a:cs typeface="Arial MT"/>
              </a:rPr>
              <a:t>and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most</a:t>
            </a:r>
            <a:r>
              <a:rPr dirty="0" sz="4800" spc="-5">
                <a:latin typeface="Arial MT"/>
                <a:cs typeface="Arial MT"/>
              </a:rPr>
              <a:t> commonly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analysis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trends.</a:t>
            </a:r>
            <a:r>
              <a:rPr dirty="0" sz="4800" spc="-2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</a:t>
            </a:r>
            <a:r>
              <a:rPr dirty="0" sz="4800" spc="-26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commonplace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example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might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be </a:t>
            </a:r>
            <a:r>
              <a:rPr dirty="0" sz="4800" spc="-5">
                <a:latin typeface="Arial MT"/>
                <a:cs typeface="Arial MT"/>
              </a:rPr>
              <a:t>estimation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some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variable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interest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at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some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specified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future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date.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468" y="395014"/>
            <a:ext cx="12963525" cy="6543040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3600">
              <a:latin typeface="Arial"/>
              <a:cs typeface="Arial"/>
            </a:endParaRPr>
          </a:p>
          <a:p>
            <a:pPr marL="177800" marR="157480">
              <a:lnSpc>
                <a:spcPct val="100000"/>
              </a:lnSpc>
              <a:spcBef>
                <a:spcPts val="2030"/>
              </a:spcBef>
            </a:pPr>
            <a:r>
              <a:rPr dirty="0" sz="4400">
                <a:latin typeface="Arial MT"/>
                <a:cs typeface="Arial MT"/>
              </a:rPr>
              <a:t>A time series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is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defined as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 set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 observations </a:t>
            </a:r>
            <a:r>
              <a:rPr dirty="0" sz="4400" spc="-5">
                <a:latin typeface="Arial MT"/>
                <a:cs typeface="Arial MT"/>
              </a:rPr>
              <a:t>on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 variable </a:t>
            </a:r>
            <a:r>
              <a:rPr dirty="0" sz="4400" spc="-5">
                <a:latin typeface="Arial MT"/>
                <a:cs typeface="Arial MT"/>
              </a:rPr>
              <a:t>generated </a:t>
            </a:r>
            <a:r>
              <a:rPr dirty="0" sz="4400">
                <a:latin typeface="Arial MT"/>
                <a:cs typeface="Arial MT"/>
              </a:rPr>
              <a:t>sequentially in time. </a:t>
            </a:r>
            <a:r>
              <a:rPr dirty="0" sz="4400" spc="-5">
                <a:latin typeface="Arial MT"/>
                <a:cs typeface="Arial MT"/>
              </a:rPr>
              <a:t>The </a:t>
            </a:r>
            <a:r>
              <a:rPr dirty="0" sz="4400">
                <a:latin typeface="Arial MT"/>
                <a:cs typeface="Arial MT"/>
              </a:rPr>
              <a:t> measurement of the variable may be made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continuously or at discrete (equally spaced)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intervals.</a:t>
            </a:r>
            <a:endParaRPr sz="4400">
              <a:latin typeface="Arial MT"/>
              <a:cs typeface="Arial MT"/>
            </a:endParaRPr>
          </a:p>
          <a:p>
            <a:pPr marL="177800" marR="5080">
              <a:lnSpc>
                <a:spcPct val="100000"/>
              </a:lnSpc>
              <a:spcBef>
                <a:spcPts val="1065"/>
              </a:spcBef>
            </a:pPr>
            <a:r>
              <a:rPr dirty="0" sz="4400">
                <a:latin typeface="Arial MT"/>
                <a:cs typeface="Arial MT"/>
              </a:rPr>
              <a:t>Often a variable continuous in time is measured at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regular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intervals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and this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produces 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discrete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series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data.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05" y="933931"/>
            <a:ext cx="11764010" cy="631888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4800" spc="-5">
                <a:latin typeface="Arial MT"/>
                <a:cs typeface="Arial MT"/>
              </a:rPr>
              <a:t>Forecasting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</a:t>
            </a:r>
            <a:r>
              <a:rPr dirty="0" sz="4800" spc="-5">
                <a:latin typeface="Arial MT"/>
                <a:cs typeface="Arial MT"/>
              </a:rPr>
              <a:t>required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 many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situations:</a:t>
            </a:r>
            <a:endParaRPr sz="4800">
              <a:latin typeface="Arial MT"/>
              <a:cs typeface="Arial MT"/>
            </a:endParaRPr>
          </a:p>
          <a:p>
            <a:pPr marL="861060" marR="5080" indent="-848994">
              <a:lnSpc>
                <a:spcPct val="110000"/>
              </a:lnSpc>
              <a:spcBef>
                <a:spcPts val="5"/>
              </a:spcBef>
              <a:buFont typeface="Arial MT"/>
              <a:buAutoNum type="alphaLcParenBoth"/>
              <a:tabLst>
                <a:tab pos="927100" algn="l"/>
              </a:tabLst>
            </a:pPr>
            <a:r>
              <a:rPr dirty="0"/>
              <a:t>	</a:t>
            </a:r>
            <a:r>
              <a:rPr dirty="0" sz="4800" spc="-5">
                <a:latin typeface="Arial MT"/>
                <a:cs typeface="Arial MT"/>
              </a:rPr>
              <a:t>deciding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whether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build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another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power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generation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plant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next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five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years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future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demand</a:t>
            </a:r>
            <a:endParaRPr sz="4800">
              <a:latin typeface="Arial MT"/>
              <a:cs typeface="Arial MT"/>
            </a:endParaRPr>
          </a:p>
          <a:p>
            <a:pPr marL="861060" marR="250190" indent="-848994">
              <a:lnSpc>
                <a:spcPct val="110000"/>
              </a:lnSpc>
              <a:buFont typeface="Arial MT"/>
              <a:buAutoNum type="alphaLcParenBoth"/>
              <a:tabLst>
                <a:tab pos="927735" algn="l"/>
              </a:tabLst>
            </a:pPr>
            <a:r>
              <a:rPr dirty="0"/>
              <a:t>	</a:t>
            </a:r>
            <a:r>
              <a:rPr dirty="0" sz="4800" spc="-5">
                <a:latin typeface="Arial MT"/>
                <a:cs typeface="Arial MT"/>
              </a:rPr>
              <a:t>scheduling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staff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 a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call </a:t>
            </a:r>
            <a:r>
              <a:rPr dirty="0" sz="4800" spc="-5">
                <a:latin typeface="Arial MT"/>
                <a:cs typeface="Arial MT"/>
              </a:rPr>
              <a:t>centre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next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week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call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volumes</a:t>
            </a:r>
            <a:endParaRPr sz="4800">
              <a:latin typeface="Arial MT"/>
              <a:cs typeface="Arial MT"/>
            </a:endParaRPr>
          </a:p>
          <a:p>
            <a:pPr marL="622300" marR="114300" indent="-610235">
              <a:lnSpc>
                <a:spcPts val="5190"/>
              </a:lnSpc>
              <a:spcBef>
                <a:spcPts val="1220"/>
              </a:spcBef>
              <a:buAutoNum type="alphaLcParenBoth"/>
              <a:tabLst>
                <a:tab pos="893444" algn="l"/>
              </a:tabLst>
            </a:pPr>
            <a:r>
              <a:rPr dirty="0" sz="4800" spc="-5">
                <a:latin typeface="Arial MT"/>
                <a:cs typeface="Arial MT"/>
              </a:rPr>
              <a:t>stocking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inventory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stock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requirements.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5485"/>
            <a:ext cx="95992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Applications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605485"/>
            <a:ext cx="12229465" cy="694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Applications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can be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several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years</a:t>
            </a:r>
            <a:endParaRPr sz="4800">
              <a:latin typeface="Arial MT"/>
              <a:cs typeface="Arial MT"/>
            </a:endParaRPr>
          </a:p>
          <a:p>
            <a:pPr marL="352425">
              <a:lnSpc>
                <a:spcPct val="100000"/>
              </a:lnSpc>
              <a:spcBef>
                <a:spcPts val="580"/>
              </a:spcBef>
            </a:pPr>
            <a:r>
              <a:rPr dirty="0" sz="4800" spc="-5">
                <a:latin typeface="Arial MT"/>
                <a:cs typeface="Arial MT"/>
              </a:rPr>
              <a:t>in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advance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4800" spc="-5">
                <a:latin typeface="Arial MT"/>
                <a:cs typeface="Arial MT"/>
              </a:rPr>
              <a:t>Example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– in case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capital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investments</a:t>
            </a:r>
            <a:endParaRPr sz="4800">
              <a:latin typeface="Arial MT"/>
              <a:cs typeface="Arial MT"/>
            </a:endParaRPr>
          </a:p>
          <a:p>
            <a:pPr marL="408940" marR="1661795" indent="-408940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only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>
                <a:latin typeface="Arial MT"/>
                <a:cs typeface="Arial MT"/>
              </a:rPr>
              <a:t> few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minutes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beforehand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Example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telecommunication</a:t>
            </a:r>
            <a:r>
              <a:rPr dirty="0" sz="4800" spc="6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routing</a:t>
            </a:r>
            <a:endParaRPr sz="4800">
              <a:latin typeface="Arial MT"/>
              <a:cs typeface="Arial MT"/>
            </a:endParaRPr>
          </a:p>
          <a:p>
            <a:pPr marL="12700" marR="5080">
              <a:lnSpc>
                <a:spcPct val="110000"/>
              </a:lnSpc>
            </a:pPr>
            <a:r>
              <a:rPr dirty="0" sz="4800" spc="-5">
                <a:latin typeface="Arial MT"/>
                <a:cs typeface="Arial MT"/>
              </a:rPr>
              <a:t>Whatever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circumstances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</a:t>
            </a:r>
            <a:r>
              <a:rPr dirty="0" sz="4800">
                <a:latin typeface="Arial MT"/>
                <a:cs typeface="Arial MT"/>
              </a:rPr>
              <a:t> time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horizons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involved,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forecasting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an</a:t>
            </a:r>
            <a:r>
              <a:rPr dirty="0" sz="4800" spc="-5">
                <a:latin typeface="Arial MT"/>
                <a:cs typeface="Arial MT"/>
              </a:rPr>
              <a:t> important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aid to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15">
                <a:latin typeface="Arial MT"/>
                <a:cs typeface="Arial MT"/>
              </a:rPr>
              <a:t>effective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15">
                <a:latin typeface="Arial MT"/>
                <a:cs typeface="Arial MT"/>
              </a:rPr>
              <a:t>efficient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planning.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46599"/>
            <a:ext cx="12385040" cy="45167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779145" marR="654685" indent="-396240">
              <a:lnSpc>
                <a:spcPct val="100000"/>
              </a:lnSpc>
              <a:spcBef>
                <a:spcPts val="620"/>
              </a:spcBef>
              <a:buChar char="•"/>
              <a:tabLst>
                <a:tab pos="779780" algn="l"/>
              </a:tabLst>
            </a:pPr>
            <a:r>
              <a:rPr dirty="0" sz="4800">
                <a:latin typeface="Arial MT"/>
                <a:cs typeface="Arial MT"/>
              </a:rPr>
              <a:t>Some</a:t>
            </a:r>
            <a:r>
              <a:rPr dirty="0" sz="4800" spc="-5">
                <a:latin typeface="Arial MT"/>
                <a:cs typeface="Arial MT"/>
              </a:rPr>
              <a:t> things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 </a:t>
            </a:r>
            <a:r>
              <a:rPr dirty="0" sz="4800" spc="-5">
                <a:latin typeface="Arial MT"/>
                <a:cs typeface="Arial MT"/>
              </a:rPr>
              <a:t>easier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 </a:t>
            </a:r>
            <a:r>
              <a:rPr dirty="0" sz="4800" spc="-5">
                <a:latin typeface="Arial MT"/>
                <a:cs typeface="Arial MT"/>
              </a:rPr>
              <a:t>forecast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than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others.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time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sunrise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tomorrow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morning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can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be </a:t>
            </a:r>
            <a:r>
              <a:rPr dirty="0" sz="4800" spc="-5">
                <a:latin typeface="Arial MT"/>
                <a:cs typeface="Arial MT"/>
              </a:rPr>
              <a:t>forecast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40">
                <a:latin typeface="Arial MT"/>
                <a:cs typeface="Arial MT"/>
              </a:rPr>
              <a:t>precisely.</a:t>
            </a:r>
            <a:endParaRPr sz="4800">
              <a:latin typeface="Arial MT"/>
              <a:cs typeface="Arial MT"/>
            </a:endParaRPr>
          </a:p>
          <a:p>
            <a:pPr marL="779145" marR="5080" indent="-396240">
              <a:lnSpc>
                <a:spcPct val="100000"/>
              </a:lnSpc>
              <a:spcBef>
                <a:spcPts val="1160"/>
              </a:spcBef>
              <a:buChar char="•"/>
              <a:tabLst>
                <a:tab pos="779780" algn="l"/>
              </a:tabLst>
            </a:pPr>
            <a:r>
              <a:rPr dirty="0" sz="4800">
                <a:latin typeface="Arial MT"/>
                <a:cs typeface="Arial MT"/>
              </a:rPr>
              <a:t>On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other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hand,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15">
                <a:latin typeface="Arial MT"/>
                <a:cs typeface="Arial MT"/>
              </a:rPr>
              <a:t>tomorrow’s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iPhone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sale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cannot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be </a:t>
            </a:r>
            <a:r>
              <a:rPr dirty="0" sz="4800" spc="-5">
                <a:latin typeface="Arial MT"/>
                <a:cs typeface="Arial MT"/>
              </a:rPr>
              <a:t>forecast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with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any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45">
                <a:latin typeface="Arial MT"/>
                <a:cs typeface="Arial MT"/>
              </a:rPr>
              <a:t>accuracy.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46599"/>
            <a:ext cx="12172950" cy="588010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779145" marR="55880" indent="-396240">
              <a:lnSpc>
                <a:spcPct val="100000"/>
              </a:lnSpc>
              <a:spcBef>
                <a:spcPts val="620"/>
              </a:spcBef>
              <a:buChar char="•"/>
              <a:tabLst>
                <a:tab pos="779780" algn="l"/>
              </a:tabLst>
            </a:pP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predictability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event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or a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quantity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depends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several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factors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including:</a:t>
            </a:r>
            <a:endParaRPr sz="4800">
              <a:latin typeface="Arial MT"/>
              <a:cs typeface="Arial MT"/>
            </a:endParaRPr>
          </a:p>
          <a:p>
            <a:pPr marL="1240790" marR="1245870" indent="-329565">
              <a:lnSpc>
                <a:spcPct val="100000"/>
              </a:lnSpc>
              <a:spcBef>
                <a:spcPts val="1040"/>
              </a:spcBef>
            </a:pPr>
            <a:r>
              <a:rPr dirty="0" sz="4350" spc="35">
                <a:latin typeface="Arial MT"/>
                <a:cs typeface="Arial MT"/>
              </a:rPr>
              <a:t>–how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well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15">
                <a:latin typeface="Arial MT"/>
                <a:cs typeface="Arial MT"/>
              </a:rPr>
              <a:t>we</a:t>
            </a:r>
            <a:r>
              <a:rPr dirty="0" sz="4350" spc="-5">
                <a:latin typeface="Arial MT"/>
                <a:cs typeface="Arial MT"/>
              </a:rPr>
              <a:t> understand</a:t>
            </a:r>
            <a:r>
              <a:rPr dirty="0" sz="4350" spc="-3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the</a:t>
            </a:r>
            <a:r>
              <a:rPr dirty="0" sz="4350" spc="-3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factors</a:t>
            </a:r>
            <a:r>
              <a:rPr dirty="0" sz="4350" spc="-2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that </a:t>
            </a:r>
            <a:r>
              <a:rPr dirty="0" sz="4350" spc="-119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contribute</a:t>
            </a:r>
            <a:r>
              <a:rPr dirty="0" sz="4350" spc="-3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to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it;</a:t>
            </a:r>
            <a:endParaRPr sz="4350">
              <a:latin typeface="Arial MT"/>
              <a:cs typeface="Arial MT"/>
            </a:endParaRPr>
          </a:p>
          <a:p>
            <a:pPr marL="911860">
              <a:lnSpc>
                <a:spcPct val="100000"/>
              </a:lnSpc>
              <a:spcBef>
                <a:spcPts val="1025"/>
              </a:spcBef>
            </a:pPr>
            <a:r>
              <a:rPr dirty="0" sz="4350" spc="35">
                <a:latin typeface="Arial MT"/>
                <a:cs typeface="Arial MT"/>
              </a:rPr>
              <a:t>–how</a:t>
            </a:r>
            <a:r>
              <a:rPr dirty="0" sz="4350" spc="-2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much</a:t>
            </a:r>
            <a:r>
              <a:rPr dirty="0" sz="4350" spc="-2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data</a:t>
            </a:r>
            <a:r>
              <a:rPr dirty="0" sz="4350" spc="-3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is</a:t>
            </a:r>
            <a:r>
              <a:rPr dirty="0" sz="4350" spc="-10">
                <a:latin typeface="Arial MT"/>
                <a:cs typeface="Arial MT"/>
              </a:rPr>
              <a:t> available;</a:t>
            </a:r>
            <a:endParaRPr sz="4350">
              <a:latin typeface="Arial MT"/>
              <a:cs typeface="Arial MT"/>
            </a:endParaRPr>
          </a:p>
          <a:p>
            <a:pPr marL="1240790" marR="5080" indent="-329565">
              <a:lnSpc>
                <a:spcPts val="5210"/>
              </a:lnSpc>
              <a:spcBef>
                <a:spcPts val="1125"/>
              </a:spcBef>
            </a:pPr>
            <a:r>
              <a:rPr dirty="0" sz="4350" spc="15">
                <a:latin typeface="Arial MT"/>
                <a:cs typeface="Arial MT"/>
              </a:rPr>
              <a:t>–whether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the</a:t>
            </a:r>
            <a:r>
              <a:rPr dirty="0" sz="4350" spc="-1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forecasts</a:t>
            </a:r>
            <a:r>
              <a:rPr dirty="0" sz="4350" spc="-4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can </a:t>
            </a:r>
            <a:r>
              <a:rPr dirty="0" sz="4350" spc="-20">
                <a:latin typeface="Arial MT"/>
                <a:cs typeface="Arial MT"/>
              </a:rPr>
              <a:t>affect</a:t>
            </a:r>
            <a:r>
              <a:rPr dirty="0" sz="4350" spc="-4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the</a:t>
            </a:r>
            <a:r>
              <a:rPr dirty="0" sz="4350" spc="-3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thing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we </a:t>
            </a:r>
            <a:r>
              <a:rPr dirty="0" sz="4350" spc="-119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are</a:t>
            </a:r>
            <a:r>
              <a:rPr dirty="0" sz="4350" spc="-1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trying</a:t>
            </a:r>
            <a:r>
              <a:rPr dirty="0" sz="4350" spc="-35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to</a:t>
            </a:r>
            <a:r>
              <a:rPr dirty="0" sz="4350" spc="-20">
                <a:latin typeface="Arial MT"/>
                <a:cs typeface="Arial MT"/>
              </a:rPr>
              <a:t> </a:t>
            </a:r>
            <a:r>
              <a:rPr dirty="0" sz="4350" spc="-5">
                <a:latin typeface="Arial MT"/>
                <a:cs typeface="Arial MT"/>
              </a:rPr>
              <a:t>forecast.</a:t>
            </a:r>
            <a:endParaRPr sz="4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46599"/>
            <a:ext cx="12628880" cy="671195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Applications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779145" marR="5080" indent="-396240">
              <a:lnSpc>
                <a:spcPct val="100000"/>
              </a:lnSpc>
              <a:spcBef>
                <a:spcPts val="620"/>
              </a:spcBef>
              <a:buChar char="•"/>
              <a:tabLst>
                <a:tab pos="779780" algn="l"/>
              </a:tabLst>
            </a:pP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electricity </a:t>
            </a:r>
            <a:r>
              <a:rPr dirty="0" sz="4800" spc="-5">
                <a:latin typeface="Arial MT"/>
                <a:cs typeface="Arial MT"/>
              </a:rPr>
              <a:t>demand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can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be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highly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accurate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because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all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three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conditions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usually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satisfied.</a:t>
            </a:r>
            <a:endParaRPr sz="4800">
              <a:latin typeface="Arial MT"/>
              <a:cs typeface="Arial MT"/>
            </a:endParaRPr>
          </a:p>
          <a:p>
            <a:pPr marL="779145" marR="274955" indent="-396240">
              <a:lnSpc>
                <a:spcPct val="100000"/>
              </a:lnSpc>
              <a:spcBef>
                <a:spcPts val="1160"/>
              </a:spcBef>
              <a:buChar char="•"/>
              <a:tabLst>
                <a:tab pos="779780" algn="l"/>
              </a:tabLst>
            </a:pPr>
            <a:r>
              <a:rPr dirty="0" sz="4800" spc="-5">
                <a:latin typeface="Arial MT"/>
                <a:cs typeface="Arial MT"/>
              </a:rPr>
              <a:t>forecasting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currency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exchange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rates,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only </a:t>
            </a:r>
            <a:r>
              <a:rPr dirty="0" sz="4800">
                <a:latin typeface="Arial MT"/>
                <a:cs typeface="Arial MT"/>
              </a:rPr>
              <a:t> one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the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conditions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</a:t>
            </a:r>
            <a:r>
              <a:rPr dirty="0" sz="4800" spc="-5">
                <a:latin typeface="Arial MT"/>
                <a:cs typeface="Arial MT"/>
              </a:rPr>
              <a:t>satisfied: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there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plenty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available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data.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35">
                <a:latin typeface="Arial MT"/>
                <a:cs typeface="Arial MT"/>
              </a:rPr>
              <a:t>However,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we have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limited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understanding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factors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that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affect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exchange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rates.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69053"/>
            <a:ext cx="12845415" cy="469773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Forecasting,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Planning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Goals</a:t>
            </a:r>
            <a:endParaRPr sz="36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1435"/>
              </a:spcBef>
            </a:pPr>
            <a:r>
              <a:rPr dirty="0" sz="4800" spc="-5" b="1" i="1">
                <a:latin typeface="Arial"/>
                <a:cs typeface="Arial"/>
              </a:rPr>
              <a:t>Forecasting:</a:t>
            </a:r>
            <a:endParaRPr sz="4800">
              <a:latin typeface="Arial"/>
              <a:cs typeface="Arial"/>
            </a:endParaRPr>
          </a:p>
          <a:p>
            <a:pPr algn="just" marL="382905" marR="5080">
              <a:lnSpc>
                <a:spcPct val="100000"/>
              </a:lnSpc>
              <a:spcBef>
                <a:spcPts val="1155"/>
              </a:spcBef>
            </a:pPr>
            <a:r>
              <a:rPr dirty="0" sz="4800" spc="-5">
                <a:latin typeface="Arial MT"/>
                <a:cs typeface="Arial MT"/>
              </a:rPr>
              <a:t>is about predicting </a:t>
            </a:r>
            <a:r>
              <a:rPr dirty="0" sz="4800">
                <a:latin typeface="Arial MT"/>
                <a:cs typeface="Arial MT"/>
              </a:rPr>
              <a:t>the future </a:t>
            </a:r>
            <a:r>
              <a:rPr dirty="0" sz="4800" spc="-5">
                <a:latin typeface="Arial MT"/>
                <a:cs typeface="Arial MT"/>
              </a:rPr>
              <a:t>as accurately as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possible, </a:t>
            </a:r>
            <a:r>
              <a:rPr dirty="0" sz="4800">
                <a:latin typeface="Arial MT"/>
                <a:cs typeface="Arial MT"/>
              </a:rPr>
              <a:t>given all of the </a:t>
            </a:r>
            <a:r>
              <a:rPr dirty="0" sz="4800" spc="-5">
                <a:latin typeface="Arial MT"/>
                <a:cs typeface="Arial MT"/>
              </a:rPr>
              <a:t>information available,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including historical data and knowledge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5">
                <a:latin typeface="Arial MT"/>
                <a:cs typeface="Arial MT"/>
              </a:rPr>
              <a:t>any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future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events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that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might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impact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-5">
                <a:latin typeface="Arial MT"/>
                <a:cs typeface="Arial MT"/>
              </a:rPr>
              <a:t>forecasts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605485"/>
            <a:ext cx="12770485" cy="438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Forecasting,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Planning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Goals</a:t>
            </a:r>
            <a:endParaRPr sz="36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20"/>
              </a:spcBef>
            </a:pPr>
            <a:r>
              <a:rPr dirty="0" sz="4800" spc="-5" b="1" i="1">
                <a:latin typeface="Arial"/>
                <a:cs typeface="Arial"/>
              </a:rPr>
              <a:t>Planning:</a:t>
            </a:r>
            <a:endParaRPr sz="4800">
              <a:latin typeface="Arial"/>
              <a:cs typeface="Arial"/>
            </a:endParaRPr>
          </a:p>
          <a:p>
            <a:pPr marL="382905" marR="5080">
              <a:lnSpc>
                <a:spcPct val="100000"/>
              </a:lnSpc>
              <a:spcBef>
                <a:spcPts val="1155"/>
              </a:spcBef>
            </a:pPr>
            <a:r>
              <a:rPr dirty="0" sz="4800" spc="-5">
                <a:latin typeface="Arial MT"/>
                <a:cs typeface="Arial MT"/>
              </a:rPr>
              <a:t>is</a:t>
            </a:r>
            <a:r>
              <a:rPr dirty="0" sz="4800" spc="10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 spc="1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response</a:t>
            </a:r>
            <a:r>
              <a:rPr dirty="0" sz="4800" spc="17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1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goals.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Planning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involves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determining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appropriate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actions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make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your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match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your </a:t>
            </a:r>
            <a:r>
              <a:rPr dirty="0" sz="4800" spc="-5">
                <a:latin typeface="Arial MT"/>
                <a:cs typeface="Arial MT"/>
              </a:rPr>
              <a:t>goals.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605485"/>
            <a:ext cx="12776200" cy="584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Forecasting,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Planning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Goals</a:t>
            </a:r>
            <a:endParaRPr sz="36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20"/>
              </a:spcBef>
            </a:pPr>
            <a:r>
              <a:rPr dirty="0" sz="4800" spc="-5" b="1" i="1">
                <a:latin typeface="Arial"/>
                <a:cs typeface="Arial"/>
              </a:rPr>
              <a:t>Goals:</a:t>
            </a:r>
            <a:endParaRPr sz="4800">
              <a:latin typeface="Arial"/>
              <a:cs typeface="Arial"/>
            </a:endParaRPr>
          </a:p>
          <a:p>
            <a:pPr marL="382905" marR="5080">
              <a:lnSpc>
                <a:spcPct val="100000"/>
              </a:lnSpc>
              <a:spcBef>
                <a:spcPts val="1155"/>
              </a:spcBef>
            </a:pP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what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you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would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like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 </a:t>
            </a:r>
            <a:r>
              <a:rPr dirty="0" sz="4800" spc="-5">
                <a:latin typeface="Arial MT"/>
                <a:cs typeface="Arial MT"/>
              </a:rPr>
              <a:t>have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happen.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Goals</a:t>
            </a:r>
            <a:r>
              <a:rPr dirty="0" sz="4800" spc="1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should</a:t>
            </a:r>
            <a:r>
              <a:rPr dirty="0" sz="4800" spc="1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be</a:t>
            </a:r>
            <a:r>
              <a:rPr dirty="0" sz="4800" spc="10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linked</a:t>
            </a:r>
            <a:r>
              <a:rPr dirty="0" sz="4800" spc="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1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and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plans,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but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this </a:t>
            </a:r>
            <a:r>
              <a:rPr dirty="0" sz="4800" spc="-5">
                <a:latin typeface="Arial MT"/>
                <a:cs typeface="Arial MT"/>
              </a:rPr>
              <a:t>does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not </a:t>
            </a:r>
            <a:r>
              <a:rPr dirty="0" sz="4800" spc="-5">
                <a:latin typeface="Arial MT"/>
                <a:cs typeface="Arial MT"/>
              </a:rPr>
              <a:t>always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0">
                <a:latin typeface="Arial MT"/>
                <a:cs typeface="Arial MT"/>
              </a:rPr>
              <a:t>occur.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-180">
                <a:latin typeface="Arial MT"/>
                <a:cs typeface="Arial MT"/>
              </a:rPr>
              <a:t>Too 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often,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goals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set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without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any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plan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how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achieve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them,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no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 </a:t>
            </a:r>
            <a:r>
              <a:rPr dirty="0" sz="4800" spc="-5">
                <a:latin typeface="Arial MT"/>
                <a:cs typeface="Arial MT"/>
              </a:rPr>
              <a:t>whether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they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realistic.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05" y="866765"/>
            <a:ext cx="12203430" cy="5733415"/>
          </a:xfrm>
          <a:prstGeom prst="rect">
            <a:avLst/>
          </a:prstGeom>
        </p:spPr>
        <p:txBody>
          <a:bodyPr wrap="square" lIns="0" tIns="306070" rIns="0" bIns="0" rtlCol="0" vert="horz">
            <a:spAutoFit/>
          </a:bodyPr>
          <a:lstStyle/>
          <a:p>
            <a:pPr algn="ctr" marL="744220">
              <a:lnSpc>
                <a:spcPct val="100000"/>
              </a:lnSpc>
              <a:spcBef>
                <a:spcPts val="241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Short-term</a:t>
            </a:r>
            <a:r>
              <a:rPr dirty="0" sz="4800" spc="-1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2880"/>
              </a:spcBef>
            </a:pPr>
            <a:r>
              <a:rPr dirty="0" sz="4800" spc="-5">
                <a:latin typeface="Arial MT"/>
                <a:cs typeface="Arial MT"/>
              </a:rPr>
              <a:t>Short-term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generally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involve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some </a:t>
            </a:r>
            <a:r>
              <a:rPr dirty="0" sz="4800">
                <a:latin typeface="Arial MT"/>
                <a:cs typeface="Arial MT"/>
              </a:rPr>
              <a:t> form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5">
                <a:latin typeface="Arial MT"/>
                <a:cs typeface="Arial MT"/>
              </a:rPr>
              <a:t> scheduling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which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may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include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example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-5">
                <a:latin typeface="Arial MT"/>
                <a:cs typeface="Arial MT"/>
              </a:rPr>
              <a:t>year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 </a:t>
            </a:r>
            <a:r>
              <a:rPr dirty="0" sz="4800" spc="-5">
                <a:latin typeface="Arial MT"/>
                <a:cs typeface="Arial MT"/>
              </a:rPr>
              <a:t>planning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purposes.</a:t>
            </a:r>
            <a:endParaRPr sz="4800">
              <a:latin typeface="Arial MT"/>
              <a:cs typeface="Arial MT"/>
            </a:endParaRPr>
          </a:p>
          <a:p>
            <a:pPr marL="12700" marR="584200">
              <a:lnSpc>
                <a:spcPts val="5180"/>
              </a:lnSpc>
              <a:spcBef>
                <a:spcPts val="2965"/>
              </a:spcBef>
            </a:pP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cyclical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seasonal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factors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more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important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 these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situations.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5485"/>
            <a:ext cx="75393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05" y="866765"/>
            <a:ext cx="12684760" cy="5733415"/>
          </a:xfrm>
          <a:prstGeom prst="rect">
            <a:avLst/>
          </a:prstGeom>
        </p:spPr>
        <p:txBody>
          <a:bodyPr wrap="square" lIns="0" tIns="306070" rIns="0" bIns="0" rtlCol="0" vert="horz">
            <a:spAutoFit/>
          </a:bodyPr>
          <a:lstStyle/>
          <a:p>
            <a:pPr algn="ctr" marL="262890">
              <a:lnSpc>
                <a:spcPct val="100000"/>
              </a:lnSpc>
              <a:spcBef>
                <a:spcPts val="241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Short-term</a:t>
            </a:r>
            <a:r>
              <a:rPr dirty="0" sz="4800" spc="-1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  <a:p>
            <a:pPr marL="12700" marR="721995">
              <a:lnSpc>
                <a:spcPts val="5180"/>
              </a:lnSpc>
              <a:spcBef>
                <a:spcPts val="2960"/>
              </a:spcBef>
            </a:pPr>
            <a:r>
              <a:rPr dirty="0" sz="4800" spc="-5">
                <a:latin typeface="Arial MT"/>
                <a:cs typeface="Arial MT"/>
              </a:rPr>
              <a:t>Such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usually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prepared</a:t>
            </a:r>
            <a:r>
              <a:rPr dirty="0" sz="4800" spc="6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every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6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months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or on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 more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frequent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basis.</a:t>
            </a:r>
            <a:endParaRPr sz="48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  <a:spcBef>
                <a:spcPts val="2810"/>
              </a:spcBef>
            </a:pPr>
            <a:r>
              <a:rPr dirty="0" sz="4800" spc="-5">
                <a:latin typeface="Arial MT"/>
                <a:cs typeface="Arial MT"/>
              </a:rPr>
              <a:t>These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needed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scheduling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personnel,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production</a:t>
            </a:r>
            <a:r>
              <a:rPr dirty="0" sz="4800" spc="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and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transportation.</a:t>
            </a:r>
            <a:r>
              <a:rPr dirty="0" sz="4800" spc="-2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As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part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scheduling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process,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demand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often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also</a:t>
            </a:r>
            <a:r>
              <a:rPr dirty="0" sz="4800" spc="-5">
                <a:latin typeface="Arial MT"/>
                <a:cs typeface="Arial MT"/>
              </a:rPr>
              <a:t> required.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5485"/>
            <a:ext cx="75393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768" y="395014"/>
            <a:ext cx="12215495" cy="6275070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6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3600">
              <a:latin typeface="Arial"/>
              <a:cs typeface="Arial"/>
            </a:endParaRPr>
          </a:p>
          <a:p>
            <a:pPr marL="190500" marR="17780">
              <a:lnSpc>
                <a:spcPct val="100000"/>
              </a:lnSpc>
              <a:spcBef>
                <a:spcPts val="2030"/>
              </a:spcBef>
              <a:tabLst>
                <a:tab pos="5633085" algn="l"/>
              </a:tabLst>
            </a:pPr>
            <a:r>
              <a:rPr dirty="0" sz="4400">
                <a:latin typeface="Arial MT"/>
                <a:cs typeface="Arial MT"/>
              </a:rPr>
              <a:t>Time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series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may be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represented as a set of data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(Y</a:t>
            </a:r>
            <a:r>
              <a:rPr dirty="0" baseline="-21072" sz="4350">
                <a:latin typeface="Arial MT"/>
                <a:cs typeface="Arial MT"/>
              </a:rPr>
              <a:t>1</a:t>
            </a:r>
            <a:r>
              <a:rPr dirty="0" sz="4400">
                <a:latin typeface="Arial MT"/>
                <a:cs typeface="Arial MT"/>
              </a:rPr>
              <a:t>, </a:t>
            </a:r>
            <a:r>
              <a:rPr dirty="0" sz="4400" spc="5">
                <a:latin typeface="Arial MT"/>
                <a:cs typeface="Arial MT"/>
              </a:rPr>
              <a:t>Y</a:t>
            </a:r>
            <a:r>
              <a:rPr dirty="0" baseline="-21072" sz="4350" spc="7">
                <a:latin typeface="Arial MT"/>
                <a:cs typeface="Arial MT"/>
              </a:rPr>
              <a:t>2</a:t>
            </a:r>
            <a:r>
              <a:rPr dirty="0" sz="4400" spc="5">
                <a:latin typeface="Arial MT"/>
                <a:cs typeface="Arial MT"/>
              </a:rPr>
              <a:t>, </a:t>
            </a:r>
            <a:r>
              <a:rPr dirty="0" sz="4400" spc="10">
                <a:latin typeface="Arial MT"/>
                <a:cs typeface="Arial MT"/>
              </a:rPr>
              <a:t>Y</a:t>
            </a:r>
            <a:r>
              <a:rPr dirty="0" baseline="-21072" sz="4350" spc="15">
                <a:latin typeface="Arial MT"/>
                <a:cs typeface="Arial MT"/>
              </a:rPr>
              <a:t>3</a:t>
            </a:r>
            <a:r>
              <a:rPr dirty="0" sz="4400" spc="10">
                <a:latin typeface="Arial MT"/>
                <a:cs typeface="Arial MT"/>
              </a:rPr>
              <a:t>,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…,</a:t>
            </a:r>
            <a:r>
              <a:rPr dirty="0" sz="4400" spc="5">
                <a:latin typeface="Arial MT"/>
                <a:cs typeface="Arial MT"/>
              </a:rPr>
              <a:t> Y</a:t>
            </a:r>
            <a:r>
              <a:rPr dirty="0" baseline="-21072" sz="4350" spc="7">
                <a:latin typeface="Arial MT"/>
                <a:cs typeface="Arial MT"/>
              </a:rPr>
              <a:t>n</a:t>
            </a:r>
            <a:r>
              <a:rPr dirty="0" sz="4400" spc="5">
                <a:latin typeface="Arial MT"/>
                <a:cs typeface="Arial MT"/>
              </a:rPr>
              <a:t>),</a:t>
            </a:r>
            <a:r>
              <a:rPr dirty="0" sz="4400">
                <a:latin typeface="Arial MT"/>
                <a:cs typeface="Arial MT"/>
              </a:rPr>
              <a:t> </a:t>
            </a:r>
            <a:r>
              <a:rPr dirty="0" sz="4400" spc="5">
                <a:latin typeface="Arial MT"/>
                <a:cs typeface="Arial MT"/>
              </a:rPr>
              <a:t>Y</a:t>
            </a:r>
            <a:r>
              <a:rPr dirty="0" baseline="-21072" sz="4350" spc="7">
                <a:latin typeface="Arial MT"/>
                <a:cs typeface="Arial MT"/>
              </a:rPr>
              <a:t>t	</a:t>
            </a:r>
            <a:r>
              <a:rPr dirty="0" sz="4400">
                <a:latin typeface="Arial MT"/>
                <a:cs typeface="Arial MT"/>
              </a:rPr>
              <a:t>denoting the value of the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variable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Y at time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t.</a:t>
            </a:r>
            <a:endParaRPr sz="440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  <a:spcBef>
                <a:spcPts val="1060"/>
              </a:spcBef>
            </a:pPr>
            <a:r>
              <a:rPr dirty="0" sz="4400">
                <a:latin typeface="Arial MT"/>
                <a:cs typeface="Arial MT"/>
              </a:rPr>
              <a:t>Example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continuous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variable:</a:t>
            </a:r>
            <a:endParaRPr sz="440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  <a:spcBef>
                <a:spcPts val="1060"/>
              </a:spcBef>
            </a:pPr>
            <a:r>
              <a:rPr dirty="0" sz="4400">
                <a:latin typeface="Arial MT"/>
                <a:cs typeface="Arial MT"/>
              </a:rPr>
              <a:t>-Temperature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on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chemical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reactor</a:t>
            </a:r>
            <a:endParaRPr sz="4400">
              <a:latin typeface="Arial MT"/>
              <a:cs typeface="Arial MT"/>
            </a:endParaRPr>
          </a:p>
          <a:p>
            <a:pPr marL="532130" indent="-342265">
              <a:lnSpc>
                <a:spcPct val="100000"/>
              </a:lnSpc>
              <a:spcBef>
                <a:spcPts val="1055"/>
              </a:spcBef>
              <a:buChar char="-"/>
              <a:tabLst>
                <a:tab pos="532765" algn="l"/>
              </a:tabLst>
            </a:pPr>
            <a:r>
              <a:rPr dirty="0" sz="4400">
                <a:latin typeface="Arial MT"/>
                <a:cs typeface="Arial MT"/>
              </a:rPr>
              <a:t>Level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tide</a:t>
            </a:r>
            <a:r>
              <a:rPr dirty="0" sz="4400" spc="-5">
                <a:latin typeface="Arial MT"/>
                <a:cs typeface="Arial MT"/>
              </a:rPr>
              <a:t> at </a:t>
            </a:r>
            <a:r>
              <a:rPr dirty="0" sz="4400">
                <a:latin typeface="Arial MT"/>
                <a:cs typeface="Arial MT"/>
              </a:rPr>
              <a:t>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particular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site</a:t>
            </a:r>
            <a:endParaRPr sz="4400">
              <a:latin typeface="Arial MT"/>
              <a:cs typeface="Arial MT"/>
            </a:endParaRPr>
          </a:p>
          <a:p>
            <a:pPr marL="532130" indent="-342265">
              <a:lnSpc>
                <a:spcPct val="100000"/>
              </a:lnSpc>
              <a:spcBef>
                <a:spcPts val="1060"/>
              </a:spcBef>
              <a:buChar char="-"/>
              <a:tabLst>
                <a:tab pos="532765" algn="l"/>
              </a:tabLst>
            </a:pPr>
            <a:r>
              <a:rPr dirty="0" sz="4400">
                <a:latin typeface="Arial MT"/>
                <a:cs typeface="Arial MT"/>
              </a:rPr>
              <a:t>Amplitude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electrical</a:t>
            </a:r>
            <a:r>
              <a:rPr dirty="0" sz="4400" spc="-4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signal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05" y="2108454"/>
            <a:ext cx="12570460" cy="507428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-5">
                <a:latin typeface="Arial MT"/>
                <a:cs typeface="Arial MT"/>
              </a:rPr>
              <a:t>Medium-term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generally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prepared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5">
                <a:latin typeface="Arial MT"/>
                <a:cs typeface="Arial MT"/>
              </a:rPr>
              <a:t> planning,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scheduling,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budgeting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and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resource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requirements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purposes.</a:t>
            </a:r>
            <a:endParaRPr sz="4800">
              <a:latin typeface="Arial MT"/>
              <a:cs typeface="Arial MT"/>
            </a:endParaRPr>
          </a:p>
          <a:p>
            <a:pPr marL="12700" marR="476884">
              <a:lnSpc>
                <a:spcPct val="90000"/>
              </a:lnSpc>
              <a:spcBef>
                <a:spcPts val="2815"/>
              </a:spcBef>
            </a:pPr>
            <a:r>
              <a:rPr dirty="0" sz="4800" spc="-5">
                <a:latin typeface="Arial MT"/>
                <a:cs typeface="Arial MT"/>
              </a:rPr>
              <a:t>Medium-term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needed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determine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future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resource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requirements,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order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 </a:t>
            </a:r>
            <a:r>
              <a:rPr dirty="0" sz="4800" spc="-5">
                <a:latin typeface="Arial MT"/>
                <a:cs typeface="Arial MT"/>
              </a:rPr>
              <a:t>purchase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raw </a:t>
            </a:r>
            <a:r>
              <a:rPr dirty="0" sz="4800" spc="-5">
                <a:latin typeface="Arial MT"/>
                <a:cs typeface="Arial MT"/>
              </a:rPr>
              <a:t>materials,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hire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personnel,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buy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machinery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equipment.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4520"/>
            <a:ext cx="2584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777" y="605485"/>
            <a:ext cx="6901180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>
              <a:lnSpc>
                <a:spcPts val="4040"/>
              </a:lnSpc>
              <a:spcBef>
                <a:spcPts val="100"/>
              </a:spcBef>
            </a:pP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5480"/>
              </a:lnSpc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Medium-term</a:t>
            </a:r>
            <a:r>
              <a:rPr dirty="0" sz="4800" spc="-1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705" y="958792"/>
            <a:ext cx="11830685" cy="4707890"/>
          </a:xfrm>
          <a:prstGeom prst="rect">
            <a:avLst/>
          </a:prstGeom>
        </p:spPr>
        <p:txBody>
          <a:bodyPr wrap="square" lIns="0" tIns="304800" rIns="0" bIns="0" rtlCol="0" vert="horz">
            <a:spAutoFit/>
          </a:bodyPr>
          <a:lstStyle/>
          <a:p>
            <a:pPr algn="ctr" marL="280035">
              <a:lnSpc>
                <a:spcPct val="100000"/>
              </a:lnSpc>
              <a:spcBef>
                <a:spcPts val="240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Medium-term</a:t>
            </a:r>
            <a:r>
              <a:rPr dirty="0" sz="4800" spc="1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2880"/>
              </a:spcBef>
            </a:pP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trend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45">
                <a:latin typeface="Arial MT"/>
                <a:cs typeface="Arial MT"/>
              </a:rPr>
              <a:t>factor,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as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well as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cyclical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component,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plays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>
                <a:latin typeface="Arial MT"/>
                <a:cs typeface="Arial MT"/>
              </a:rPr>
              <a:t> key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role</a:t>
            </a:r>
            <a:r>
              <a:rPr dirty="0" sz="4800">
                <a:latin typeface="Arial MT"/>
                <a:cs typeface="Arial MT"/>
              </a:rPr>
              <a:t> in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medium-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term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forecast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as</a:t>
            </a:r>
            <a:r>
              <a:rPr dirty="0" sz="4800">
                <a:latin typeface="Arial MT"/>
                <a:cs typeface="Arial MT"/>
              </a:rPr>
              <a:t> 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year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year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variations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15">
                <a:latin typeface="Arial MT"/>
                <a:cs typeface="Arial MT"/>
              </a:rPr>
              <a:t>traffic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growth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important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element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planning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process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5485"/>
            <a:ext cx="75393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3468" y="0"/>
            <a:ext cx="965771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68" y="0"/>
            <a:ext cx="12825730" cy="7219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  <a:p>
            <a:pPr algn="ctr" marL="43180">
              <a:lnSpc>
                <a:spcPct val="100000"/>
              </a:lnSpc>
              <a:spcBef>
                <a:spcPts val="2340"/>
              </a:spcBef>
            </a:pPr>
            <a:r>
              <a:rPr dirty="0" sz="4500" spc="-5" b="1">
                <a:solidFill>
                  <a:srgbClr val="0033CC"/>
                </a:solidFill>
                <a:latin typeface="Arial"/>
                <a:cs typeface="Arial"/>
              </a:rPr>
              <a:t>Long-term</a:t>
            </a:r>
            <a:r>
              <a:rPr dirty="0" sz="4500" spc="-3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500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5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2700"/>
              </a:spcBef>
            </a:pPr>
            <a:r>
              <a:rPr dirty="0" sz="4500">
                <a:latin typeface="Arial MT"/>
                <a:cs typeface="Arial MT"/>
              </a:rPr>
              <a:t>Long-term</a:t>
            </a:r>
            <a:r>
              <a:rPr dirty="0" sz="4500" spc="-4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forecasts</a:t>
            </a:r>
            <a:r>
              <a:rPr dirty="0" sz="4500" spc="-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are</a:t>
            </a:r>
            <a:r>
              <a:rPr dirty="0" sz="4500" spc="-5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used</a:t>
            </a:r>
            <a:r>
              <a:rPr dirty="0" sz="4500" spc="-3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mostly</a:t>
            </a:r>
            <a:r>
              <a:rPr dirty="0" sz="4500" spc="-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in</a:t>
            </a:r>
            <a:r>
              <a:rPr dirty="0" sz="4500" spc="-2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connection </a:t>
            </a:r>
            <a:r>
              <a:rPr dirty="0" sz="4500" spc="-1235">
                <a:latin typeface="Arial MT"/>
                <a:cs typeface="Arial MT"/>
              </a:rPr>
              <a:t> </a:t>
            </a:r>
            <a:r>
              <a:rPr dirty="0" sz="4500" spc="-5">
                <a:latin typeface="Arial MT"/>
                <a:cs typeface="Arial MT"/>
              </a:rPr>
              <a:t>with </a:t>
            </a:r>
            <a:r>
              <a:rPr dirty="0" sz="4500">
                <a:latin typeface="Arial MT"/>
                <a:cs typeface="Arial MT"/>
              </a:rPr>
              <a:t>strategic </a:t>
            </a:r>
            <a:r>
              <a:rPr dirty="0" sz="4500" spc="-5">
                <a:latin typeface="Arial MT"/>
                <a:cs typeface="Arial MT"/>
              </a:rPr>
              <a:t>planning </a:t>
            </a:r>
            <a:r>
              <a:rPr dirty="0" sz="4500">
                <a:latin typeface="Arial MT"/>
                <a:cs typeface="Arial MT"/>
              </a:rPr>
              <a:t>to determine the </a:t>
            </a:r>
            <a:r>
              <a:rPr dirty="0" sz="4500" spc="-5">
                <a:latin typeface="Arial MT"/>
                <a:cs typeface="Arial MT"/>
              </a:rPr>
              <a:t>level and </a:t>
            </a:r>
            <a:r>
              <a:rPr dirty="0" sz="4500">
                <a:latin typeface="Arial MT"/>
                <a:cs typeface="Arial MT"/>
              </a:rPr>
              <a:t> direction of capital expenditures and to decide on </a:t>
            </a:r>
            <a:r>
              <a:rPr dirty="0" sz="4500" spc="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ways</a:t>
            </a:r>
            <a:r>
              <a:rPr dirty="0" sz="4500" spc="-30">
                <a:latin typeface="Arial MT"/>
                <a:cs typeface="Arial MT"/>
              </a:rPr>
              <a:t> </a:t>
            </a:r>
            <a:r>
              <a:rPr dirty="0" sz="4500" spc="-5">
                <a:latin typeface="Arial MT"/>
                <a:cs typeface="Arial MT"/>
              </a:rPr>
              <a:t>in</a:t>
            </a:r>
            <a:r>
              <a:rPr dirty="0" sz="4500">
                <a:latin typeface="Arial MT"/>
                <a:cs typeface="Arial MT"/>
              </a:rPr>
              <a:t> </a:t>
            </a:r>
            <a:r>
              <a:rPr dirty="0" sz="4500" spc="-5">
                <a:latin typeface="Arial MT"/>
                <a:cs typeface="Arial MT"/>
              </a:rPr>
              <a:t>which</a:t>
            </a:r>
            <a:r>
              <a:rPr dirty="0" sz="4500">
                <a:latin typeface="Arial MT"/>
                <a:cs typeface="Arial MT"/>
              </a:rPr>
              <a:t> goals</a:t>
            </a:r>
            <a:r>
              <a:rPr dirty="0" sz="4500" spc="-30">
                <a:latin typeface="Arial MT"/>
                <a:cs typeface="Arial MT"/>
              </a:rPr>
              <a:t> </a:t>
            </a:r>
            <a:r>
              <a:rPr dirty="0" sz="4500" spc="-5">
                <a:latin typeface="Arial MT"/>
                <a:cs typeface="Arial MT"/>
              </a:rPr>
              <a:t>can</a:t>
            </a:r>
            <a:r>
              <a:rPr dirty="0" sz="4500" spc="-15">
                <a:latin typeface="Arial MT"/>
                <a:cs typeface="Arial MT"/>
              </a:rPr>
              <a:t> </a:t>
            </a:r>
            <a:r>
              <a:rPr dirty="0" sz="4500" spc="-5">
                <a:latin typeface="Arial MT"/>
                <a:cs typeface="Arial MT"/>
              </a:rPr>
              <a:t>be</a:t>
            </a:r>
            <a:r>
              <a:rPr dirty="0" sz="4500">
                <a:latin typeface="Arial MT"/>
                <a:cs typeface="Arial MT"/>
              </a:rPr>
              <a:t> accomplished.</a:t>
            </a:r>
            <a:endParaRPr sz="4500">
              <a:latin typeface="Arial MT"/>
              <a:cs typeface="Arial MT"/>
            </a:endParaRPr>
          </a:p>
          <a:p>
            <a:pPr marL="12700" marR="357505">
              <a:lnSpc>
                <a:spcPct val="90000"/>
              </a:lnSpc>
              <a:spcBef>
                <a:spcPts val="2700"/>
              </a:spcBef>
            </a:pPr>
            <a:r>
              <a:rPr dirty="0" sz="4500">
                <a:latin typeface="Arial MT"/>
                <a:cs typeface="Arial MT"/>
              </a:rPr>
              <a:t>The</a:t>
            </a:r>
            <a:r>
              <a:rPr dirty="0" sz="4500" spc="-1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trend</a:t>
            </a:r>
            <a:r>
              <a:rPr dirty="0" sz="4500" spc="-4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element</a:t>
            </a:r>
            <a:r>
              <a:rPr dirty="0" sz="4500" spc="-1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generally</a:t>
            </a:r>
            <a:r>
              <a:rPr dirty="0" sz="4500" spc="-4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dominates</a:t>
            </a:r>
            <a:r>
              <a:rPr dirty="0" sz="4500" spc="-5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long</a:t>
            </a:r>
            <a:r>
              <a:rPr dirty="0" sz="4500" spc="-1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term </a:t>
            </a:r>
            <a:r>
              <a:rPr dirty="0" sz="4500" spc="-123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situations </a:t>
            </a:r>
            <a:r>
              <a:rPr dirty="0" sz="4500" spc="-5">
                <a:latin typeface="Arial MT"/>
                <a:cs typeface="Arial MT"/>
              </a:rPr>
              <a:t>and </a:t>
            </a:r>
            <a:r>
              <a:rPr dirty="0" sz="4500">
                <a:latin typeface="Arial MT"/>
                <a:cs typeface="Arial MT"/>
              </a:rPr>
              <a:t>must </a:t>
            </a:r>
            <a:r>
              <a:rPr dirty="0" sz="4500" spc="-5">
                <a:latin typeface="Arial MT"/>
                <a:cs typeface="Arial MT"/>
              </a:rPr>
              <a:t>be </a:t>
            </a:r>
            <a:r>
              <a:rPr dirty="0" sz="4500">
                <a:latin typeface="Arial MT"/>
                <a:cs typeface="Arial MT"/>
              </a:rPr>
              <a:t>considered </a:t>
            </a:r>
            <a:r>
              <a:rPr dirty="0" sz="4500" spc="-5">
                <a:latin typeface="Arial MT"/>
                <a:cs typeface="Arial MT"/>
              </a:rPr>
              <a:t>in </a:t>
            </a:r>
            <a:r>
              <a:rPr dirty="0" sz="4500">
                <a:latin typeface="Arial MT"/>
                <a:cs typeface="Arial MT"/>
              </a:rPr>
              <a:t>the </a:t>
            </a:r>
            <a:r>
              <a:rPr dirty="0" sz="4500" spc="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determination</a:t>
            </a:r>
            <a:r>
              <a:rPr dirty="0" sz="4500" spc="-3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of </a:t>
            </a:r>
            <a:r>
              <a:rPr dirty="0" sz="4500" spc="-5">
                <a:latin typeface="Arial MT"/>
                <a:cs typeface="Arial MT"/>
              </a:rPr>
              <a:t>any</a:t>
            </a:r>
            <a:r>
              <a:rPr dirty="0" sz="4500" spc="-20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long-run</a:t>
            </a:r>
            <a:r>
              <a:rPr dirty="0" sz="4500" spc="-35">
                <a:latin typeface="Arial MT"/>
                <a:cs typeface="Arial MT"/>
              </a:rPr>
              <a:t> </a:t>
            </a:r>
            <a:r>
              <a:rPr dirty="0" sz="4500">
                <a:latin typeface="Arial MT"/>
                <a:cs typeface="Arial MT"/>
              </a:rPr>
              <a:t>decisions.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09893"/>
            <a:ext cx="12758420" cy="6737984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  <a:p>
            <a:pPr algn="ctr" marL="473075">
              <a:lnSpc>
                <a:spcPct val="100000"/>
              </a:lnSpc>
              <a:spcBef>
                <a:spcPts val="2055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Long-term</a:t>
            </a:r>
            <a:r>
              <a:rPr dirty="0" sz="48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  <a:p>
            <a:pPr marL="192405" marR="5080">
              <a:lnSpc>
                <a:spcPct val="90000"/>
              </a:lnSpc>
              <a:spcBef>
                <a:spcPts val="2885"/>
              </a:spcBef>
            </a:pP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generally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found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 </a:t>
            </a:r>
            <a:r>
              <a:rPr dirty="0" sz="4800">
                <a:latin typeface="Arial MT"/>
                <a:cs typeface="Arial MT"/>
              </a:rPr>
              <a:t>most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appropriate</a:t>
            </a:r>
            <a:r>
              <a:rPr dirty="0" sz="4800" spc="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 </a:t>
            </a:r>
            <a:r>
              <a:rPr dirty="0" sz="4800" spc="-5">
                <a:latin typeface="Arial MT"/>
                <a:cs typeface="Arial MT"/>
              </a:rPr>
              <a:t>long-term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situations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econometric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analysis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life-cycle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analysis.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Long-term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used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strategic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planning.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Such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decisions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must take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account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market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opportunities,</a:t>
            </a:r>
            <a:r>
              <a:rPr dirty="0" sz="4800" spc="6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environmental</a:t>
            </a:r>
            <a:r>
              <a:rPr dirty="0" sz="4800" spc="6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factors </a:t>
            </a:r>
            <a:r>
              <a:rPr dirty="0" sz="4800">
                <a:latin typeface="Arial MT"/>
                <a:cs typeface="Arial MT"/>
              </a:rPr>
              <a:t> and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internal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resources.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05" y="2089531"/>
            <a:ext cx="12272010" cy="33909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>
                <a:latin typeface="Arial MT"/>
                <a:cs typeface="Arial MT"/>
              </a:rPr>
              <a:t>It</a:t>
            </a:r>
            <a:r>
              <a:rPr dirty="0" sz="4800" spc="-5">
                <a:latin typeface="Arial MT"/>
                <a:cs typeface="Arial MT"/>
              </a:rPr>
              <a:t> is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also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important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since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time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span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horizon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long,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should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calibrated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revised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at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periodic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intervals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(every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two </a:t>
            </a:r>
            <a:r>
              <a:rPr dirty="0" sz="4800" spc="-5">
                <a:latin typeface="Arial MT"/>
                <a:cs typeface="Arial MT"/>
              </a:rPr>
              <a:t>or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three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years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depending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situation).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468" y="604520"/>
            <a:ext cx="2584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6684" y="605485"/>
            <a:ext cx="6089015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3970"/>
              </a:lnSpc>
              <a:spcBef>
                <a:spcPts val="100"/>
              </a:spcBef>
            </a:pP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5410"/>
              </a:lnSpc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Long-term</a:t>
            </a:r>
            <a:r>
              <a:rPr dirty="0" sz="4800" spc="-3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Forecasts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92141"/>
            <a:ext cx="12244705" cy="679577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basic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steps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 forecasting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task</a:t>
            </a:r>
            <a:endParaRPr sz="36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040"/>
              </a:spcBef>
            </a:pPr>
            <a:r>
              <a:rPr dirty="0" sz="4200" spc="-5">
                <a:latin typeface="Arial MT"/>
                <a:cs typeface="Arial MT"/>
              </a:rPr>
              <a:t>Step</a:t>
            </a:r>
            <a:r>
              <a:rPr dirty="0" sz="4200" spc="-20">
                <a:latin typeface="Arial MT"/>
                <a:cs typeface="Arial MT"/>
              </a:rPr>
              <a:t> </a:t>
            </a:r>
            <a:r>
              <a:rPr dirty="0" sz="4200" spc="-5">
                <a:latin typeface="Arial MT"/>
                <a:cs typeface="Arial MT"/>
              </a:rPr>
              <a:t>1:</a:t>
            </a:r>
            <a:r>
              <a:rPr dirty="0" sz="4200" spc="-30">
                <a:latin typeface="Arial MT"/>
                <a:cs typeface="Arial MT"/>
              </a:rPr>
              <a:t> </a:t>
            </a:r>
            <a:r>
              <a:rPr dirty="0" sz="4200">
                <a:latin typeface="Arial MT"/>
                <a:cs typeface="Arial MT"/>
              </a:rPr>
              <a:t>Problem</a:t>
            </a:r>
            <a:r>
              <a:rPr dirty="0" sz="4200" spc="-15">
                <a:latin typeface="Arial MT"/>
                <a:cs typeface="Arial MT"/>
              </a:rPr>
              <a:t> </a:t>
            </a:r>
            <a:r>
              <a:rPr dirty="0" sz="4200">
                <a:latin typeface="Arial MT"/>
                <a:cs typeface="Arial MT"/>
              </a:rPr>
              <a:t>definition</a:t>
            </a: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</a:pPr>
            <a:r>
              <a:rPr dirty="0" sz="4400">
                <a:latin typeface="Arial MT"/>
                <a:cs typeface="Arial MT"/>
              </a:rPr>
              <a:t>Step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2: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Gathering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information</a:t>
            </a:r>
            <a:endParaRPr sz="4400">
              <a:latin typeface="Arial MT"/>
              <a:cs typeface="Arial MT"/>
            </a:endParaRPr>
          </a:p>
          <a:p>
            <a:pPr marL="41910" marR="2002789">
              <a:lnSpc>
                <a:spcPct val="200000"/>
              </a:lnSpc>
            </a:pPr>
            <a:r>
              <a:rPr dirty="0" sz="4400">
                <a:latin typeface="Arial MT"/>
                <a:cs typeface="Arial MT"/>
              </a:rPr>
              <a:t>Step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3: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Preliminary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(exploratory)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analysis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Step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4: Choosing</a:t>
            </a:r>
            <a:r>
              <a:rPr dirty="0" sz="4400" spc="-5">
                <a:latin typeface="Arial MT"/>
                <a:cs typeface="Arial MT"/>
              </a:rPr>
              <a:t> and</a:t>
            </a:r>
            <a:r>
              <a:rPr dirty="0" sz="4400">
                <a:latin typeface="Arial MT"/>
                <a:cs typeface="Arial MT"/>
              </a:rPr>
              <a:t> fitting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models</a:t>
            </a:r>
            <a:endParaRPr sz="4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</a:pPr>
            <a:r>
              <a:rPr dirty="0" sz="4400">
                <a:latin typeface="Arial MT"/>
                <a:cs typeface="Arial MT"/>
              </a:rPr>
              <a:t>Step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5: Using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and evaluating a forecasting model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693" y="1244854"/>
            <a:ext cx="9100185" cy="2496820"/>
            <a:chOff x="266693" y="1244854"/>
            <a:chExt cx="9100185" cy="2496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008" y="1248156"/>
              <a:ext cx="5111495" cy="8321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96156" y="1251204"/>
              <a:ext cx="5029200" cy="749935"/>
            </a:xfrm>
            <a:custGeom>
              <a:avLst/>
              <a:gdLst/>
              <a:ahLst/>
              <a:cxnLst/>
              <a:rect l="l" t="t" r="r" b="b"/>
              <a:pathLst>
                <a:path w="5029200" h="749935">
                  <a:moveTo>
                    <a:pt x="4904232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8"/>
                  </a:lnTo>
                  <a:lnTo>
                    <a:pt x="4904232" y="749808"/>
                  </a:lnTo>
                  <a:lnTo>
                    <a:pt x="4952851" y="739979"/>
                  </a:lnTo>
                  <a:lnTo>
                    <a:pt x="4992576" y="713184"/>
                  </a:lnTo>
                  <a:lnTo>
                    <a:pt x="5019371" y="673459"/>
                  </a:lnTo>
                  <a:lnTo>
                    <a:pt x="5029200" y="624839"/>
                  </a:lnTo>
                  <a:lnTo>
                    <a:pt x="5029200" y="124968"/>
                  </a:lnTo>
                  <a:lnTo>
                    <a:pt x="5019371" y="76348"/>
                  </a:lnTo>
                  <a:lnTo>
                    <a:pt x="4992576" y="36623"/>
                  </a:lnTo>
                  <a:lnTo>
                    <a:pt x="4952851" y="9828"/>
                  </a:lnTo>
                  <a:lnTo>
                    <a:pt x="4904232" y="0"/>
                  </a:lnTo>
                  <a:close/>
                </a:path>
              </a:pathLst>
            </a:custGeom>
            <a:solidFill>
              <a:srgbClr val="F0F8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96156" y="1251204"/>
              <a:ext cx="5029200" cy="749935"/>
            </a:xfrm>
            <a:custGeom>
              <a:avLst/>
              <a:gdLst/>
              <a:ahLst/>
              <a:cxnLst/>
              <a:rect l="l" t="t" r="r" b="b"/>
              <a:pathLst>
                <a:path w="5029200" h="749935">
                  <a:moveTo>
                    <a:pt x="0" y="124968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4904232" y="0"/>
                  </a:lnTo>
                  <a:lnTo>
                    <a:pt x="4952851" y="9828"/>
                  </a:lnTo>
                  <a:lnTo>
                    <a:pt x="4992576" y="36623"/>
                  </a:lnTo>
                  <a:lnTo>
                    <a:pt x="5019371" y="76348"/>
                  </a:lnTo>
                  <a:lnTo>
                    <a:pt x="5029200" y="124968"/>
                  </a:lnTo>
                  <a:lnTo>
                    <a:pt x="5029200" y="624839"/>
                  </a:lnTo>
                  <a:lnTo>
                    <a:pt x="5019371" y="673459"/>
                  </a:lnTo>
                  <a:lnTo>
                    <a:pt x="4992576" y="713184"/>
                  </a:lnTo>
                  <a:lnTo>
                    <a:pt x="4952851" y="739979"/>
                  </a:lnTo>
                  <a:lnTo>
                    <a:pt x="4904232" y="749808"/>
                  </a:lnTo>
                  <a:lnTo>
                    <a:pt x="124968" y="749808"/>
                  </a:lnTo>
                  <a:lnTo>
                    <a:pt x="76348" y="739979"/>
                  </a:lnTo>
                  <a:lnTo>
                    <a:pt x="36623" y="713184"/>
                  </a:lnTo>
                  <a:lnTo>
                    <a:pt x="9828" y="673459"/>
                  </a:lnTo>
                  <a:lnTo>
                    <a:pt x="0" y="624839"/>
                  </a:lnTo>
                  <a:lnTo>
                    <a:pt x="0" y="124968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96156" y="1306068"/>
              <a:ext cx="5013960" cy="646430"/>
            </a:xfrm>
            <a:custGeom>
              <a:avLst/>
              <a:gdLst/>
              <a:ahLst/>
              <a:cxnLst/>
              <a:rect l="l" t="t" r="r" b="b"/>
              <a:pathLst>
                <a:path w="5013959" h="646430">
                  <a:moveTo>
                    <a:pt x="501395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013959" y="646176"/>
                  </a:lnTo>
                  <a:lnTo>
                    <a:pt x="5013959" y="0"/>
                  </a:lnTo>
                  <a:close/>
                </a:path>
              </a:pathLst>
            </a:custGeom>
            <a:solidFill>
              <a:srgbClr val="F0F8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93" y="2851465"/>
              <a:ext cx="4506480" cy="889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848" y="2854452"/>
              <a:ext cx="4424680" cy="798830"/>
            </a:xfrm>
            <a:custGeom>
              <a:avLst/>
              <a:gdLst/>
              <a:ahLst/>
              <a:cxnLst/>
              <a:rect l="l" t="t" r="r" b="b"/>
              <a:pathLst>
                <a:path w="4424680" h="798829">
                  <a:moveTo>
                    <a:pt x="4291076" y="0"/>
                  </a:moveTo>
                  <a:lnTo>
                    <a:pt x="133096" y="0"/>
                  </a:lnTo>
                  <a:lnTo>
                    <a:pt x="91027" y="6782"/>
                  </a:lnTo>
                  <a:lnTo>
                    <a:pt x="54490" y="25672"/>
                  </a:lnTo>
                  <a:lnTo>
                    <a:pt x="25679" y="54479"/>
                  </a:lnTo>
                  <a:lnTo>
                    <a:pt x="6785" y="91017"/>
                  </a:lnTo>
                  <a:lnTo>
                    <a:pt x="0" y="133096"/>
                  </a:lnTo>
                  <a:lnTo>
                    <a:pt x="0" y="665479"/>
                  </a:lnTo>
                  <a:lnTo>
                    <a:pt x="6785" y="707558"/>
                  </a:lnTo>
                  <a:lnTo>
                    <a:pt x="25679" y="744096"/>
                  </a:lnTo>
                  <a:lnTo>
                    <a:pt x="54490" y="772903"/>
                  </a:lnTo>
                  <a:lnTo>
                    <a:pt x="91027" y="791793"/>
                  </a:lnTo>
                  <a:lnTo>
                    <a:pt x="133096" y="798576"/>
                  </a:lnTo>
                  <a:lnTo>
                    <a:pt x="4291076" y="798576"/>
                  </a:lnTo>
                  <a:lnTo>
                    <a:pt x="4333154" y="791793"/>
                  </a:lnTo>
                  <a:lnTo>
                    <a:pt x="4369692" y="772903"/>
                  </a:lnTo>
                  <a:lnTo>
                    <a:pt x="4398499" y="744096"/>
                  </a:lnTo>
                  <a:lnTo>
                    <a:pt x="4417389" y="707558"/>
                  </a:lnTo>
                  <a:lnTo>
                    <a:pt x="4424172" y="665479"/>
                  </a:lnTo>
                  <a:lnTo>
                    <a:pt x="4424172" y="133096"/>
                  </a:lnTo>
                  <a:lnTo>
                    <a:pt x="4417389" y="91017"/>
                  </a:lnTo>
                  <a:lnTo>
                    <a:pt x="4398499" y="54479"/>
                  </a:lnTo>
                  <a:lnTo>
                    <a:pt x="4369692" y="25672"/>
                  </a:lnTo>
                  <a:lnTo>
                    <a:pt x="4333154" y="6782"/>
                  </a:lnTo>
                  <a:lnTo>
                    <a:pt x="4291076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848" y="2854452"/>
              <a:ext cx="4424680" cy="798830"/>
            </a:xfrm>
            <a:custGeom>
              <a:avLst/>
              <a:gdLst/>
              <a:ahLst/>
              <a:cxnLst/>
              <a:rect l="l" t="t" r="r" b="b"/>
              <a:pathLst>
                <a:path w="4424680" h="798829">
                  <a:moveTo>
                    <a:pt x="0" y="133096"/>
                  </a:moveTo>
                  <a:lnTo>
                    <a:pt x="6785" y="91017"/>
                  </a:lnTo>
                  <a:lnTo>
                    <a:pt x="25679" y="54479"/>
                  </a:lnTo>
                  <a:lnTo>
                    <a:pt x="54490" y="25672"/>
                  </a:lnTo>
                  <a:lnTo>
                    <a:pt x="91027" y="6782"/>
                  </a:lnTo>
                  <a:lnTo>
                    <a:pt x="133096" y="0"/>
                  </a:lnTo>
                  <a:lnTo>
                    <a:pt x="4291076" y="0"/>
                  </a:lnTo>
                  <a:lnTo>
                    <a:pt x="4333154" y="6782"/>
                  </a:lnTo>
                  <a:lnTo>
                    <a:pt x="4369692" y="25672"/>
                  </a:lnTo>
                  <a:lnTo>
                    <a:pt x="4398499" y="54479"/>
                  </a:lnTo>
                  <a:lnTo>
                    <a:pt x="4417389" y="91017"/>
                  </a:lnTo>
                  <a:lnTo>
                    <a:pt x="4424172" y="133096"/>
                  </a:lnTo>
                  <a:lnTo>
                    <a:pt x="4424172" y="665479"/>
                  </a:lnTo>
                  <a:lnTo>
                    <a:pt x="4417389" y="707558"/>
                  </a:lnTo>
                  <a:lnTo>
                    <a:pt x="4398499" y="744096"/>
                  </a:lnTo>
                  <a:lnTo>
                    <a:pt x="4369692" y="772903"/>
                  </a:lnTo>
                  <a:lnTo>
                    <a:pt x="4333154" y="791793"/>
                  </a:lnTo>
                  <a:lnTo>
                    <a:pt x="4291076" y="798576"/>
                  </a:lnTo>
                  <a:lnTo>
                    <a:pt x="133096" y="798576"/>
                  </a:lnTo>
                  <a:lnTo>
                    <a:pt x="91027" y="791793"/>
                  </a:lnTo>
                  <a:lnTo>
                    <a:pt x="54490" y="772903"/>
                  </a:lnTo>
                  <a:lnTo>
                    <a:pt x="25679" y="744096"/>
                  </a:lnTo>
                  <a:lnTo>
                    <a:pt x="6785" y="707558"/>
                  </a:lnTo>
                  <a:lnTo>
                    <a:pt x="0" y="665479"/>
                  </a:lnTo>
                  <a:lnTo>
                    <a:pt x="0" y="133096"/>
                  </a:lnTo>
                  <a:close/>
                </a:path>
              </a:pathLst>
            </a:custGeom>
            <a:ln w="12191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86002" y="2951480"/>
            <a:ext cx="2362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Qualitative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97775" y="2848102"/>
            <a:ext cx="4064635" cy="904240"/>
            <a:chOff x="9797775" y="2848102"/>
            <a:chExt cx="4064635" cy="9042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7775" y="2851315"/>
              <a:ext cx="4064548" cy="90086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38943" y="2854452"/>
              <a:ext cx="3982720" cy="818515"/>
            </a:xfrm>
            <a:custGeom>
              <a:avLst/>
              <a:gdLst/>
              <a:ahLst/>
              <a:cxnLst/>
              <a:rect l="l" t="t" r="r" b="b"/>
              <a:pathLst>
                <a:path w="3982719" h="818514">
                  <a:moveTo>
                    <a:pt x="3845813" y="0"/>
                  </a:moveTo>
                  <a:lnTo>
                    <a:pt x="136398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681989"/>
                  </a:lnTo>
                  <a:lnTo>
                    <a:pt x="6955" y="725094"/>
                  </a:lnTo>
                  <a:lnTo>
                    <a:pt x="26322" y="762536"/>
                  </a:lnTo>
                  <a:lnTo>
                    <a:pt x="55851" y="792065"/>
                  </a:lnTo>
                  <a:lnTo>
                    <a:pt x="93293" y="811432"/>
                  </a:lnTo>
                  <a:lnTo>
                    <a:pt x="136398" y="818388"/>
                  </a:lnTo>
                  <a:lnTo>
                    <a:pt x="3845813" y="818388"/>
                  </a:lnTo>
                  <a:lnTo>
                    <a:pt x="3888918" y="811432"/>
                  </a:lnTo>
                  <a:lnTo>
                    <a:pt x="3926360" y="792065"/>
                  </a:lnTo>
                  <a:lnTo>
                    <a:pt x="3955889" y="762536"/>
                  </a:lnTo>
                  <a:lnTo>
                    <a:pt x="3975256" y="725094"/>
                  </a:lnTo>
                  <a:lnTo>
                    <a:pt x="3982211" y="681989"/>
                  </a:lnTo>
                  <a:lnTo>
                    <a:pt x="3982211" y="136398"/>
                  </a:lnTo>
                  <a:lnTo>
                    <a:pt x="3975256" y="93293"/>
                  </a:lnTo>
                  <a:lnTo>
                    <a:pt x="3955889" y="55851"/>
                  </a:lnTo>
                  <a:lnTo>
                    <a:pt x="3926360" y="26322"/>
                  </a:lnTo>
                  <a:lnTo>
                    <a:pt x="3888918" y="6955"/>
                  </a:lnTo>
                  <a:lnTo>
                    <a:pt x="3845813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38943" y="2854452"/>
              <a:ext cx="3982720" cy="818515"/>
            </a:xfrm>
            <a:custGeom>
              <a:avLst/>
              <a:gdLst/>
              <a:ahLst/>
              <a:cxnLst/>
              <a:rect l="l" t="t" r="r" b="b"/>
              <a:pathLst>
                <a:path w="3982719" h="818514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8" y="0"/>
                  </a:lnTo>
                  <a:lnTo>
                    <a:pt x="3845813" y="0"/>
                  </a:lnTo>
                  <a:lnTo>
                    <a:pt x="3888918" y="6955"/>
                  </a:lnTo>
                  <a:lnTo>
                    <a:pt x="3926360" y="26322"/>
                  </a:lnTo>
                  <a:lnTo>
                    <a:pt x="3955889" y="55851"/>
                  </a:lnTo>
                  <a:lnTo>
                    <a:pt x="3975256" y="93293"/>
                  </a:lnTo>
                  <a:lnTo>
                    <a:pt x="3982211" y="136398"/>
                  </a:lnTo>
                  <a:lnTo>
                    <a:pt x="3982211" y="681989"/>
                  </a:lnTo>
                  <a:lnTo>
                    <a:pt x="3975256" y="725094"/>
                  </a:lnTo>
                  <a:lnTo>
                    <a:pt x="3955889" y="762536"/>
                  </a:lnTo>
                  <a:lnTo>
                    <a:pt x="3926360" y="792065"/>
                  </a:lnTo>
                  <a:lnTo>
                    <a:pt x="3888918" y="811432"/>
                  </a:lnTo>
                  <a:lnTo>
                    <a:pt x="3845813" y="818388"/>
                  </a:lnTo>
                  <a:lnTo>
                    <a:pt x="136398" y="818388"/>
                  </a:lnTo>
                  <a:lnTo>
                    <a:pt x="93293" y="811432"/>
                  </a:lnTo>
                  <a:lnTo>
                    <a:pt x="55851" y="792065"/>
                  </a:lnTo>
                  <a:lnTo>
                    <a:pt x="26322" y="762536"/>
                  </a:lnTo>
                  <a:lnTo>
                    <a:pt x="6955" y="725094"/>
                  </a:lnTo>
                  <a:lnTo>
                    <a:pt x="0" y="681989"/>
                  </a:lnTo>
                  <a:lnTo>
                    <a:pt x="0" y="136398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533380" y="3019171"/>
            <a:ext cx="2665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Quantitative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6693" y="1987169"/>
            <a:ext cx="12532360" cy="4469130"/>
            <a:chOff x="266693" y="1987169"/>
            <a:chExt cx="12532360" cy="4469130"/>
          </a:xfrm>
        </p:grpSpPr>
        <p:sp>
          <p:nvSpPr>
            <p:cNvPr id="17" name="object 17"/>
            <p:cNvSpPr/>
            <p:nvPr/>
          </p:nvSpPr>
          <p:spPr>
            <a:xfrm>
              <a:off x="1172718" y="2001774"/>
              <a:ext cx="11582400" cy="472440"/>
            </a:xfrm>
            <a:custGeom>
              <a:avLst/>
              <a:gdLst/>
              <a:ahLst/>
              <a:cxnLst/>
              <a:rect l="l" t="t" r="r" b="b"/>
              <a:pathLst>
                <a:path w="11582400" h="472439">
                  <a:moveTo>
                    <a:pt x="5791200" y="0"/>
                  </a:moveTo>
                  <a:lnTo>
                    <a:pt x="5791200" y="458977"/>
                  </a:lnTo>
                </a:path>
                <a:path w="11582400" h="472439">
                  <a:moveTo>
                    <a:pt x="0" y="472439"/>
                  </a:moveTo>
                  <a:lnTo>
                    <a:pt x="11582400" y="47243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30808" y="2473959"/>
              <a:ext cx="11668125" cy="367665"/>
            </a:xfrm>
            <a:custGeom>
              <a:avLst/>
              <a:gdLst/>
              <a:ahLst/>
              <a:cxnLst/>
              <a:rect l="l" t="t" r="r" b="b"/>
              <a:pathLst>
                <a:path w="11668125" h="367664">
                  <a:moveTo>
                    <a:pt x="86855" y="281051"/>
                  </a:moveTo>
                  <a:lnTo>
                    <a:pt x="57886" y="280543"/>
                  </a:lnTo>
                  <a:lnTo>
                    <a:pt x="62788" y="508"/>
                  </a:lnTo>
                  <a:lnTo>
                    <a:pt x="33832" y="0"/>
                  </a:lnTo>
                  <a:lnTo>
                    <a:pt x="28943" y="280047"/>
                  </a:lnTo>
                  <a:lnTo>
                    <a:pt x="0" y="279527"/>
                  </a:lnTo>
                  <a:lnTo>
                    <a:pt x="41910" y="367157"/>
                  </a:lnTo>
                  <a:lnTo>
                    <a:pt x="79552" y="295021"/>
                  </a:lnTo>
                  <a:lnTo>
                    <a:pt x="86855" y="281051"/>
                  </a:lnTo>
                  <a:close/>
                </a:path>
                <a:path w="11668125" h="367664">
                  <a:moveTo>
                    <a:pt x="11667744" y="261112"/>
                  </a:moveTo>
                  <a:lnTo>
                    <a:pt x="11638788" y="261112"/>
                  </a:lnTo>
                  <a:lnTo>
                    <a:pt x="11638788" y="254"/>
                  </a:lnTo>
                  <a:lnTo>
                    <a:pt x="11609832" y="254"/>
                  </a:lnTo>
                  <a:lnTo>
                    <a:pt x="11609832" y="261112"/>
                  </a:lnTo>
                  <a:lnTo>
                    <a:pt x="11580876" y="261112"/>
                  </a:lnTo>
                  <a:lnTo>
                    <a:pt x="11624310" y="347980"/>
                  </a:lnTo>
                  <a:lnTo>
                    <a:pt x="11660505" y="275590"/>
                  </a:lnTo>
                  <a:lnTo>
                    <a:pt x="11667744" y="261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93" y="4070592"/>
              <a:ext cx="4506480" cy="23850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7848" y="4073652"/>
              <a:ext cx="4424680" cy="2303145"/>
            </a:xfrm>
            <a:custGeom>
              <a:avLst/>
              <a:gdLst/>
              <a:ahLst/>
              <a:cxnLst/>
              <a:rect l="l" t="t" r="r" b="b"/>
              <a:pathLst>
                <a:path w="4424680" h="2303145">
                  <a:moveTo>
                    <a:pt x="4040378" y="0"/>
                  </a:moveTo>
                  <a:lnTo>
                    <a:pt x="383806" y="0"/>
                  </a:lnTo>
                  <a:lnTo>
                    <a:pt x="335661" y="2990"/>
                  </a:lnTo>
                  <a:lnTo>
                    <a:pt x="289301" y="11721"/>
                  </a:lnTo>
                  <a:lnTo>
                    <a:pt x="245086" y="25833"/>
                  </a:lnTo>
                  <a:lnTo>
                    <a:pt x="203374" y="44967"/>
                  </a:lnTo>
                  <a:lnTo>
                    <a:pt x="164527" y="68763"/>
                  </a:lnTo>
                  <a:lnTo>
                    <a:pt x="128903" y="96861"/>
                  </a:lnTo>
                  <a:lnTo>
                    <a:pt x="96862" y="128901"/>
                  </a:lnTo>
                  <a:lnTo>
                    <a:pt x="68763" y="164524"/>
                  </a:lnTo>
                  <a:lnTo>
                    <a:pt x="44967" y="203370"/>
                  </a:lnTo>
                  <a:lnTo>
                    <a:pt x="25833" y="245080"/>
                  </a:lnTo>
                  <a:lnTo>
                    <a:pt x="11721" y="289294"/>
                  </a:lnTo>
                  <a:lnTo>
                    <a:pt x="2990" y="335651"/>
                  </a:lnTo>
                  <a:lnTo>
                    <a:pt x="0" y="383793"/>
                  </a:lnTo>
                  <a:lnTo>
                    <a:pt x="0" y="1918970"/>
                  </a:lnTo>
                  <a:lnTo>
                    <a:pt x="2990" y="1967112"/>
                  </a:lnTo>
                  <a:lnTo>
                    <a:pt x="11721" y="2013469"/>
                  </a:lnTo>
                  <a:lnTo>
                    <a:pt x="25833" y="2057683"/>
                  </a:lnTo>
                  <a:lnTo>
                    <a:pt x="44967" y="2099393"/>
                  </a:lnTo>
                  <a:lnTo>
                    <a:pt x="68763" y="2138239"/>
                  </a:lnTo>
                  <a:lnTo>
                    <a:pt x="96862" y="2173862"/>
                  </a:lnTo>
                  <a:lnTo>
                    <a:pt x="128903" y="2205902"/>
                  </a:lnTo>
                  <a:lnTo>
                    <a:pt x="164527" y="2234000"/>
                  </a:lnTo>
                  <a:lnTo>
                    <a:pt x="203374" y="2257796"/>
                  </a:lnTo>
                  <a:lnTo>
                    <a:pt x="245086" y="2276930"/>
                  </a:lnTo>
                  <a:lnTo>
                    <a:pt x="289301" y="2291042"/>
                  </a:lnTo>
                  <a:lnTo>
                    <a:pt x="335661" y="2299773"/>
                  </a:lnTo>
                  <a:lnTo>
                    <a:pt x="383806" y="2302764"/>
                  </a:lnTo>
                  <a:lnTo>
                    <a:pt x="4040378" y="2302764"/>
                  </a:lnTo>
                  <a:lnTo>
                    <a:pt x="4088520" y="2299773"/>
                  </a:lnTo>
                  <a:lnTo>
                    <a:pt x="4134877" y="2291042"/>
                  </a:lnTo>
                  <a:lnTo>
                    <a:pt x="4179091" y="2276930"/>
                  </a:lnTo>
                  <a:lnTo>
                    <a:pt x="4220801" y="2257796"/>
                  </a:lnTo>
                  <a:lnTo>
                    <a:pt x="4259647" y="2234000"/>
                  </a:lnTo>
                  <a:lnTo>
                    <a:pt x="4295270" y="2205902"/>
                  </a:lnTo>
                  <a:lnTo>
                    <a:pt x="4327310" y="2173862"/>
                  </a:lnTo>
                  <a:lnTo>
                    <a:pt x="4355408" y="2138239"/>
                  </a:lnTo>
                  <a:lnTo>
                    <a:pt x="4379204" y="2099393"/>
                  </a:lnTo>
                  <a:lnTo>
                    <a:pt x="4398338" y="2057683"/>
                  </a:lnTo>
                  <a:lnTo>
                    <a:pt x="4412450" y="2013469"/>
                  </a:lnTo>
                  <a:lnTo>
                    <a:pt x="4421181" y="1967112"/>
                  </a:lnTo>
                  <a:lnTo>
                    <a:pt x="4424172" y="1918970"/>
                  </a:lnTo>
                  <a:lnTo>
                    <a:pt x="4424172" y="383793"/>
                  </a:lnTo>
                  <a:lnTo>
                    <a:pt x="4421181" y="335651"/>
                  </a:lnTo>
                  <a:lnTo>
                    <a:pt x="4412450" y="289294"/>
                  </a:lnTo>
                  <a:lnTo>
                    <a:pt x="4398338" y="245080"/>
                  </a:lnTo>
                  <a:lnTo>
                    <a:pt x="4379204" y="203370"/>
                  </a:lnTo>
                  <a:lnTo>
                    <a:pt x="4355408" y="164524"/>
                  </a:lnTo>
                  <a:lnTo>
                    <a:pt x="4327310" y="128901"/>
                  </a:lnTo>
                  <a:lnTo>
                    <a:pt x="4295270" y="96861"/>
                  </a:lnTo>
                  <a:lnTo>
                    <a:pt x="4259647" y="68763"/>
                  </a:lnTo>
                  <a:lnTo>
                    <a:pt x="4220801" y="44967"/>
                  </a:lnTo>
                  <a:lnTo>
                    <a:pt x="4179091" y="25833"/>
                  </a:lnTo>
                  <a:lnTo>
                    <a:pt x="4134877" y="11721"/>
                  </a:lnTo>
                  <a:lnTo>
                    <a:pt x="4088520" y="2990"/>
                  </a:lnTo>
                  <a:lnTo>
                    <a:pt x="4040378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7848" y="4073652"/>
              <a:ext cx="4424680" cy="2303145"/>
            </a:xfrm>
            <a:custGeom>
              <a:avLst/>
              <a:gdLst/>
              <a:ahLst/>
              <a:cxnLst/>
              <a:rect l="l" t="t" r="r" b="b"/>
              <a:pathLst>
                <a:path w="4424680" h="2303145">
                  <a:moveTo>
                    <a:pt x="0" y="383793"/>
                  </a:moveTo>
                  <a:lnTo>
                    <a:pt x="2990" y="335651"/>
                  </a:lnTo>
                  <a:lnTo>
                    <a:pt x="11721" y="289294"/>
                  </a:lnTo>
                  <a:lnTo>
                    <a:pt x="25833" y="245080"/>
                  </a:lnTo>
                  <a:lnTo>
                    <a:pt x="44967" y="203370"/>
                  </a:lnTo>
                  <a:lnTo>
                    <a:pt x="68763" y="164524"/>
                  </a:lnTo>
                  <a:lnTo>
                    <a:pt x="96862" y="128901"/>
                  </a:lnTo>
                  <a:lnTo>
                    <a:pt x="128903" y="96861"/>
                  </a:lnTo>
                  <a:lnTo>
                    <a:pt x="164527" y="68763"/>
                  </a:lnTo>
                  <a:lnTo>
                    <a:pt x="203374" y="44967"/>
                  </a:lnTo>
                  <a:lnTo>
                    <a:pt x="245086" y="25833"/>
                  </a:lnTo>
                  <a:lnTo>
                    <a:pt x="289301" y="11721"/>
                  </a:lnTo>
                  <a:lnTo>
                    <a:pt x="335661" y="2990"/>
                  </a:lnTo>
                  <a:lnTo>
                    <a:pt x="383806" y="0"/>
                  </a:lnTo>
                  <a:lnTo>
                    <a:pt x="4040378" y="0"/>
                  </a:lnTo>
                  <a:lnTo>
                    <a:pt x="4088520" y="2990"/>
                  </a:lnTo>
                  <a:lnTo>
                    <a:pt x="4134877" y="11721"/>
                  </a:lnTo>
                  <a:lnTo>
                    <a:pt x="4179091" y="25833"/>
                  </a:lnTo>
                  <a:lnTo>
                    <a:pt x="4220801" y="44967"/>
                  </a:lnTo>
                  <a:lnTo>
                    <a:pt x="4259647" y="68763"/>
                  </a:lnTo>
                  <a:lnTo>
                    <a:pt x="4295270" y="96861"/>
                  </a:lnTo>
                  <a:lnTo>
                    <a:pt x="4327310" y="128901"/>
                  </a:lnTo>
                  <a:lnTo>
                    <a:pt x="4355408" y="164524"/>
                  </a:lnTo>
                  <a:lnTo>
                    <a:pt x="4379204" y="203370"/>
                  </a:lnTo>
                  <a:lnTo>
                    <a:pt x="4398338" y="245080"/>
                  </a:lnTo>
                  <a:lnTo>
                    <a:pt x="4412450" y="289294"/>
                  </a:lnTo>
                  <a:lnTo>
                    <a:pt x="4421181" y="335651"/>
                  </a:lnTo>
                  <a:lnTo>
                    <a:pt x="4424172" y="383793"/>
                  </a:lnTo>
                  <a:lnTo>
                    <a:pt x="4424172" y="1918970"/>
                  </a:lnTo>
                  <a:lnTo>
                    <a:pt x="4421181" y="1967112"/>
                  </a:lnTo>
                  <a:lnTo>
                    <a:pt x="4412450" y="2013469"/>
                  </a:lnTo>
                  <a:lnTo>
                    <a:pt x="4398338" y="2057683"/>
                  </a:lnTo>
                  <a:lnTo>
                    <a:pt x="4379204" y="2099393"/>
                  </a:lnTo>
                  <a:lnTo>
                    <a:pt x="4355408" y="2138239"/>
                  </a:lnTo>
                  <a:lnTo>
                    <a:pt x="4327310" y="2173862"/>
                  </a:lnTo>
                  <a:lnTo>
                    <a:pt x="4295270" y="2205902"/>
                  </a:lnTo>
                  <a:lnTo>
                    <a:pt x="4259647" y="2234000"/>
                  </a:lnTo>
                  <a:lnTo>
                    <a:pt x="4220801" y="2257796"/>
                  </a:lnTo>
                  <a:lnTo>
                    <a:pt x="4179091" y="2276930"/>
                  </a:lnTo>
                  <a:lnTo>
                    <a:pt x="4134877" y="2291042"/>
                  </a:lnTo>
                  <a:lnTo>
                    <a:pt x="4088520" y="2299773"/>
                  </a:lnTo>
                  <a:lnTo>
                    <a:pt x="4040378" y="2302764"/>
                  </a:lnTo>
                  <a:lnTo>
                    <a:pt x="383806" y="2302764"/>
                  </a:lnTo>
                  <a:lnTo>
                    <a:pt x="335661" y="2299773"/>
                  </a:lnTo>
                  <a:lnTo>
                    <a:pt x="289301" y="2291042"/>
                  </a:lnTo>
                  <a:lnTo>
                    <a:pt x="245086" y="2276930"/>
                  </a:lnTo>
                  <a:lnTo>
                    <a:pt x="203374" y="2257796"/>
                  </a:lnTo>
                  <a:lnTo>
                    <a:pt x="164527" y="2234000"/>
                  </a:lnTo>
                  <a:lnTo>
                    <a:pt x="128903" y="2205902"/>
                  </a:lnTo>
                  <a:lnTo>
                    <a:pt x="96862" y="2173862"/>
                  </a:lnTo>
                  <a:lnTo>
                    <a:pt x="68763" y="2138239"/>
                  </a:lnTo>
                  <a:lnTo>
                    <a:pt x="44967" y="2099393"/>
                  </a:lnTo>
                  <a:lnTo>
                    <a:pt x="25833" y="2057683"/>
                  </a:lnTo>
                  <a:lnTo>
                    <a:pt x="11721" y="2013469"/>
                  </a:lnTo>
                  <a:lnTo>
                    <a:pt x="2990" y="1967112"/>
                  </a:lnTo>
                  <a:lnTo>
                    <a:pt x="0" y="1918970"/>
                  </a:lnTo>
                  <a:lnTo>
                    <a:pt x="0" y="383793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5505" y="4153916"/>
            <a:ext cx="388048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Opinion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800" spc="-7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Judgment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Panel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consensus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Delphi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Market Research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6903" y="3676396"/>
            <a:ext cx="7859395" cy="1391285"/>
            <a:chOff x="1136903" y="3676396"/>
            <a:chExt cx="7859395" cy="1391285"/>
          </a:xfrm>
        </p:grpSpPr>
        <p:sp>
          <p:nvSpPr>
            <p:cNvPr id="24" name="object 24"/>
            <p:cNvSpPr/>
            <p:nvPr/>
          </p:nvSpPr>
          <p:spPr>
            <a:xfrm>
              <a:off x="1136903" y="3676396"/>
              <a:ext cx="86995" cy="367665"/>
            </a:xfrm>
            <a:custGeom>
              <a:avLst/>
              <a:gdLst/>
              <a:ahLst/>
              <a:cxnLst/>
              <a:rect l="l" t="t" r="r" b="b"/>
              <a:pathLst>
                <a:path w="86994" h="367664">
                  <a:moveTo>
                    <a:pt x="0" y="279527"/>
                  </a:moveTo>
                  <a:lnTo>
                    <a:pt x="41909" y="367157"/>
                  </a:lnTo>
                  <a:lnTo>
                    <a:pt x="79563" y="295021"/>
                  </a:lnTo>
                  <a:lnTo>
                    <a:pt x="57645" y="295021"/>
                  </a:lnTo>
                  <a:lnTo>
                    <a:pt x="28702" y="294513"/>
                  </a:lnTo>
                  <a:lnTo>
                    <a:pt x="28954" y="280035"/>
                  </a:lnTo>
                  <a:lnTo>
                    <a:pt x="0" y="279527"/>
                  </a:lnTo>
                  <a:close/>
                </a:path>
                <a:path w="86994" h="367664">
                  <a:moveTo>
                    <a:pt x="28954" y="280035"/>
                  </a:moveTo>
                  <a:lnTo>
                    <a:pt x="28702" y="294513"/>
                  </a:lnTo>
                  <a:lnTo>
                    <a:pt x="57645" y="295021"/>
                  </a:lnTo>
                  <a:lnTo>
                    <a:pt x="57898" y="280542"/>
                  </a:lnTo>
                  <a:lnTo>
                    <a:pt x="28954" y="280035"/>
                  </a:lnTo>
                  <a:close/>
                </a:path>
                <a:path w="86994" h="367664">
                  <a:moveTo>
                    <a:pt x="57898" y="280542"/>
                  </a:moveTo>
                  <a:lnTo>
                    <a:pt x="57645" y="295021"/>
                  </a:lnTo>
                  <a:lnTo>
                    <a:pt x="79563" y="295021"/>
                  </a:lnTo>
                  <a:lnTo>
                    <a:pt x="86855" y="281051"/>
                  </a:lnTo>
                  <a:lnTo>
                    <a:pt x="57898" y="280542"/>
                  </a:lnTo>
                  <a:close/>
                </a:path>
                <a:path w="86994" h="367664">
                  <a:moveTo>
                    <a:pt x="33832" y="0"/>
                  </a:moveTo>
                  <a:lnTo>
                    <a:pt x="28954" y="280035"/>
                  </a:lnTo>
                  <a:lnTo>
                    <a:pt x="57898" y="280542"/>
                  </a:lnTo>
                  <a:lnTo>
                    <a:pt x="62788" y="508"/>
                  </a:lnTo>
                  <a:lnTo>
                    <a:pt x="33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1643" y="4334292"/>
              <a:ext cx="4064548" cy="7329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72812" y="4337304"/>
              <a:ext cx="3982720" cy="641985"/>
            </a:xfrm>
            <a:custGeom>
              <a:avLst/>
              <a:gdLst/>
              <a:ahLst/>
              <a:cxnLst/>
              <a:rect l="l" t="t" r="r" b="b"/>
              <a:pathLst>
                <a:path w="3982720" h="641985">
                  <a:moveTo>
                    <a:pt x="3875278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4"/>
                  </a:lnTo>
                  <a:lnTo>
                    <a:pt x="0" y="534669"/>
                  </a:lnTo>
                  <a:lnTo>
                    <a:pt x="8403" y="576292"/>
                  </a:lnTo>
                  <a:lnTo>
                    <a:pt x="31321" y="610282"/>
                  </a:lnTo>
                  <a:lnTo>
                    <a:pt x="65311" y="633200"/>
                  </a:lnTo>
                  <a:lnTo>
                    <a:pt x="106934" y="641604"/>
                  </a:lnTo>
                  <a:lnTo>
                    <a:pt x="3875278" y="641604"/>
                  </a:lnTo>
                  <a:lnTo>
                    <a:pt x="3916900" y="633200"/>
                  </a:lnTo>
                  <a:lnTo>
                    <a:pt x="3950890" y="610282"/>
                  </a:lnTo>
                  <a:lnTo>
                    <a:pt x="3973808" y="576292"/>
                  </a:lnTo>
                  <a:lnTo>
                    <a:pt x="3982212" y="534669"/>
                  </a:lnTo>
                  <a:lnTo>
                    <a:pt x="3982212" y="106934"/>
                  </a:lnTo>
                  <a:lnTo>
                    <a:pt x="3973808" y="65311"/>
                  </a:lnTo>
                  <a:lnTo>
                    <a:pt x="3950890" y="31321"/>
                  </a:lnTo>
                  <a:lnTo>
                    <a:pt x="3916900" y="8403"/>
                  </a:lnTo>
                  <a:lnTo>
                    <a:pt x="3875278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72812" y="4337304"/>
              <a:ext cx="3982720" cy="641985"/>
            </a:xfrm>
            <a:custGeom>
              <a:avLst/>
              <a:gdLst/>
              <a:ahLst/>
              <a:cxnLst/>
              <a:rect l="l" t="t" r="r" b="b"/>
              <a:pathLst>
                <a:path w="3982720" h="641985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3875278" y="0"/>
                  </a:lnTo>
                  <a:lnTo>
                    <a:pt x="3916900" y="8403"/>
                  </a:lnTo>
                  <a:lnTo>
                    <a:pt x="3950890" y="31321"/>
                  </a:lnTo>
                  <a:lnTo>
                    <a:pt x="3973808" y="65311"/>
                  </a:lnTo>
                  <a:lnTo>
                    <a:pt x="3982212" y="106934"/>
                  </a:lnTo>
                  <a:lnTo>
                    <a:pt x="3982212" y="534669"/>
                  </a:lnTo>
                  <a:lnTo>
                    <a:pt x="3973808" y="576292"/>
                  </a:lnTo>
                  <a:lnTo>
                    <a:pt x="3950890" y="610282"/>
                  </a:lnTo>
                  <a:lnTo>
                    <a:pt x="3916900" y="633200"/>
                  </a:lnTo>
                  <a:lnTo>
                    <a:pt x="3875278" y="641604"/>
                  </a:lnTo>
                  <a:lnTo>
                    <a:pt x="106934" y="641604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69"/>
                  </a:lnTo>
                  <a:lnTo>
                    <a:pt x="0" y="106934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44439" y="4369308"/>
              <a:ext cx="3910965" cy="523240"/>
            </a:xfrm>
            <a:custGeom>
              <a:avLst/>
              <a:gdLst/>
              <a:ahLst/>
              <a:cxnLst/>
              <a:rect l="l" t="t" r="r" b="b"/>
              <a:pathLst>
                <a:path w="3910965" h="523239">
                  <a:moveTo>
                    <a:pt x="3910584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3910584" y="522732"/>
                  </a:lnTo>
                  <a:lnTo>
                    <a:pt x="3910584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992114" y="4394073"/>
            <a:ext cx="2016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97775" y="4298950"/>
            <a:ext cx="4064635" cy="736600"/>
            <a:chOff x="9797775" y="4298950"/>
            <a:chExt cx="4064635" cy="73660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7775" y="4302288"/>
              <a:ext cx="4064548" cy="7329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38943" y="4305300"/>
              <a:ext cx="3982720" cy="641985"/>
            </a:xfrm>
            <a:custGeom>
              <a:avLst/>
              <a:gdLst/>
              <a:ahLst/>
              <a:cxnLst/>
              <a:rect l="l" t="t" r="r" b="b"/>
              <a:pathLst>
                <a:path w="3982719" h="641985">
                  <a:moveTo>
                    <a:pt x="3875277" y="0"/>
                  </a:moveTo>
                  <a:lnTo>
                    <a:pt x="106933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3"/>
                  </a:lnTo>
                  <a:lnTo>
                    <a:pt x="0" y="534669"/>
                  </a:lnTo>
                  <a:lnTo>
                    <a:pt x="8403" y="576292"/>
                  </a:lnTo>
                  <a:lnTo>
                    <a:pt x="31321" y="610282"/>
                  </a:lnTo>
                  <a:lnTo>
                    <a:pt x="65311" y="633200"/>
                  </a:lnTo>
                  <a:lnTo>
                    <a:pt x="106933" y="641603"/>
                  </a:lnTo>
                  <a:lnTo>
                    <a:pt x="3875277" y="641603"/>
                  </a:lnTo>
                  <a:lnTo>
                    <a:pt x="3916900" y="633200"/>
                  </a:lnTo>
                  <a:lnTo>
                    <a:pt x="3950890" y="610282"/>
                  </a:lnTo>
                  <a:lnTo>
                    <a:pt x="3973808" y="576292"/>
                  </a:lnTo>
                  <a:lnTo>
                    <a:pt x="3982211" y="534669"/>
                  </a:lnTo>
                  <a:lnTo>
                    <a:pt x="3982211" y="106933"/>
                  </a:lnTo>
                  <a:lnTo>
                    <a:pt x="3973808" y="65311"/>
                  </a:lnTo>
                  <a:lnTo>
                    <a:pt x="3950890" y="31321"/>
                  </a:lnTo>
                  <a:lnTo>
                    <a:pt x="3916900" y="8403"/>
                  </a:lnTo>
                  <a:lnTo>
                    <a:pt x="3875277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838943" y="4305300"/>
              <a:ext cx="3982720" cy="641985"/>
            </a:xfrm>
            <a:custGeom>
              <a:avLst/>
              <a:gdLst/>
              <a:ahLst/>
              <a:cxnLst/>
              <a:rect l="l" t="t" r="r" b="b"/>
              <a:pathLst>
                <a:path w="3982719" h="641985">
                  <a:moveTo>
                    <a:pt x="0" y="106933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3" y="0"/>
                  </a:lnTo>
                  <a:lnTo>
                    <a:pt x="3875277" y="0"/>
                  </a:lnTo>
                  <a:lnTo>
                    <a:pt x="3916900" y="8403"/>
                  </a:lnTo>
                  <a:lnTo>
                    <a:pt x="3950890" y="31321"/>
                  </a:lnTo>
                  <a:lnTo>
                    <a:pt x="3973808" y="65311"/>
                  </a:lnTo>
                  <a:lnTo>
                    <a:pt x="3982211" y="106933"/>
                  </a:lnTo>
                  <a:lnTo>
                    <a:pt x="3982211" y="534669"/>
                  </a:lnTo>
                  <a:lnTo>
                    <a:pt x="3973808" y="576292"/>
                  </a:lnTo>
                  <a:lnTo>
                    <a:pt x="3950890" y="610282"/>
                  </a:lnTo>
                  <a:lnTo>
                    <a:pt x="3916900" y="633200"/>
                  </a:lnTo>
                  <a:lnTo>
                    <a:pt x="3875277" y="641603"/>
                  </a:lnTo>
                  <a:lnTo>
                    <a:pt x="106933" y="641603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69"/>
                  </a:lnTo>
                  <a:lnTo>
                    <a:pt x="0" y="106933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10571" y="4337303"/>
              <a:ext cx="3910965" cy="523240"/>
            </a:xfrm>
            <a:custGeom>
              <a:avLst/>
              <a:gdLst/>
              <a:ahLst/>
              <a:cxnLst/>
              <a:rect l="l" t="t" r="r" b="b"/>
              <a:pathLst>
                <a:path w="3910965" h="523239">
                  <a:moveTo>
                    <a:pt x="3910583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3910583" y="522731"/>
                  </a:lnTo>
                  <a:lnTo>
                    <a:pt x="3910583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270995" y="4361129"/>
            <a:ext cx="1190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Causal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03278" y="3693414"/>
            <a:ext cx="7795895" cy="3812540"/>
            <a:chOff x="5003278" y="3693414"/>
            <a:chExt cx="7795895" cy="3812540"/>
          </a:xfrm>
        </p:grpSpPr>
        <p:sp>
          <p:nvSpPr>
            <p:cNvPr id="37" name="object 37"/>
            <p:cNvSpPr/>
            <p:nvPr/>
          </p:nvSpPr>
          <p:spPr>
            <a:xfrm>
              <a:off x="12711683" y="3693414"/>
              <a:ext cx="86995" cy="347980"/>
            </a:xfrm>
            <a:custGeom>
              <a:avLst/>
              <a:gdLst/>
              <a:ahLst/>
              <a:cxnLst/>
              <a:rect l="l" t="t" r="r" b="b"/>
              <a:pathLst>
                <a:path w="86995" h="347979">
                  <a:moveTo>
                    <a:pt x="28956" y="260858"/>
                  </a:moveTo>
                  <a:lnTo>
                    <a:pt x="0" y="260858"/>
                  </a:lnTo>
                  <a:lnTo>
                    <a:pt x="43434" y="347725"/>
                  </a:lnTo>
                  <a:lnTo>
                    <a:pt x="79629" y="275336"/>
                  </a:lnTo>
                  <a:lnTo>
                    <a:pt x="28956" y="275336"/>
                  </a:lnTo>
                  <a:lnTo>
                    <a:pt x="28956" y="260858"/>
                  </a:lnTo>
                  <a:close/>
                </a:path>
                <a:path w="86995" h="347979">
                  <a:moveTo>
                    <a:pt x="57912" y="0"/>
                  </a:moveTo>
                  <a:lnTo>
                    <a:pt x="28956" y="0"/>
                  </a:lnTo>
                  <a:lnTo>
                    <a:pt x="28956" y="275336"/>
                  </a:lnTo>
                  <a:lnTo>
                    <a:pt x="57912" y="275336"/>
                  </a:lnTo>
                  <a:lnTo>
                    <a:pt x="57912" y="0"/>
                  </a:lnTo>
                  <a:close/>
                </a:path>
                <a:path w="86995" h="347979">
                  <a:moveTo>
                    <a:pt x="86868" y="260858"/>
                  </a:moveTo>
                  <a:lnTo>
                    <a:pt x="57912" y="260858"/>
                  </a:lnTo>
                  <a:lnTo>
                    <a:pt x="57912" y="275336"/>
                  </a:lnTo>
                  <a:lnTo>
                    <a:pt x="79629" y="275336"/>
                  </a:lnTo>
                  <a:lnTo>
                    <a:pt x="86868" y="260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3278" y="5376659"/>
              <a:ext cx="3992907" cy="212905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44440" y="5379720"/>
              <a:ext cx="3910965" cy="2047239"/>
            </a:xfrm>
            <a:custGeom>
              <a:avLst/>
              <a:gdLst/>
              <a:ahLst/>
              <a:cxnLst/>
              <a:rect l="l" t="t" r="r" b="b"/>
              <a:pathLst>
                <a:path w="3910965" h="2047240">
                  <a:moveTo>
                    <a:pt x="3569462" y="0"/>
                  </a:moveTo>
                  <a:lnTo>
                    <a:pt x="341122" y="0"/>
                  </a:lnTo>
                  <a:lnTo>
                    <a:pt x="294845" y="3115"/>
                  </a:lnTo>
                  <a:lnTo>
                    <a:pt x="250457" y="12189"/>
                  </a:lnTo>
                  <a:lnTo>
                    <a:pt x="208365" y="26814"/>
                  </a:lnTo>
                  <a:lnTo>
                    <a:pt x="168975" y="46585"/>
                  </a:lnTo>
                  <a:lnTo>
                    <a:pt x="132696" y="71093"/>
                  </a:lnTo>
                  <a:lnTo>
                    <a:pt x="99933" y="99933"/>
                  </a:lnTo>
                  <a:lnTo>
                    <a:pt x="71093" y="132696"/>
                  </a:lnTo>
                  <a:lnTo>
                    <a:pt x="46585" y="168975"/>
                  </a:lnTo>
                  <a:lnTo>
                    <a:pt x="26814" y="208365"/>
                  </a:lnTo>
                  <a:lnTo>
                    <a:pt x="12189" y="250457"/>
                  </a:lnTo>
                  <a:lnTo>
                    <a:pt x="3115" y="294845"/>
                  </a:lnTo>
                  <a:lnTo>
                    <a:pt x="0" y="341121"/>
                  </a:lnTo>
                  <a:lnTo>
                    <a:pt x="0" y="1705597"/>
                  </a:lnTo>
                  <a:lnTo>
                    <a:pt x="3115" y="1751887"/>
                  </a:lnTo>
                  <a:lnTo>
                    <a:pt x="12189" y="1796284"/>
                  </a:lnTo>
                  <a:lnTo>
                    <a:pt x="26814" y="1838382"/>
                  </a:lnTo>
                  <a:lnTo>
                    <a:pt x="46585" y="1877774"/>
                  </a:lnTo>
                  <a:lnTo>
                    <a:pt x="71093" y="1914054"/>
                  </a:lnTo>
                  <a:lnTo>
                    <a:pt x="99933" y="1946816"/>
                  </a:lnTo>
                  <a:lnTo>
                    <a:pt x="132696" y="1975652"/>
                  </a:lnTo>
                  <a:lnTo>
                    <a:pt x="168975" y="2000157"/>
                  </a:lnTo>
                  <a:lnTo>
                    <a:pt x="208365" y="2019924"/>
                  </a:lnTo>
                  <a:lnTo>
                    <a:pt x="250457" y="2034546"/>
                  </a:lnTo>
                  <a:lnTo>
                    <a:pt x="294845" y="2043617"/>
                  </a:lnTo>
                  <a:lnTo>
                    <a:pt x="341122" y="2046731"/>
                  </a:lnTo>
                  <a:lnTo>
                    <a:pt x="3569462" y="2046731"/>
                  </a:lnTo>
                  <a:lnTo>
                    <a:pt x="3615738" y="2043617"/>
                  </a:lnTo>
                  <a:lnTo>
                    <a:pt x="3660126" y="2034546"/>
                  </a:lnTo>
                  <a:lnTo>
                    <a:pt x="3702218" y="2019924"/>
                  </a:lnTo>
                  <a:lnTo>
                    <a:pt x="3741608" y="2000157"/>
                  </a:lnTo>
                  <a:lnTo>
                    <a:pt x="3777887" y="1975652"/>
                  </a:lnTo>
                  <a:lnTo>
                    <a:pt x="3810650" y="1946816"/>
                  </a:lnTo>
                  <a:lnTo>
                    <a:pt x="3839490" y="1914054"/>
                  </a:lnTo>
                  <a:lnTo>
                    <a:pt x="3863998" y="1877774"/>
                  </a:lnTo>
                  <a:lnTo>
                    <a:pt x="3883769" y="1838382"/>
                  </a:lnTo>
                  <a:lnTo>
                    <a:pt x="3898394" y="1796284"/>
                  </a:lnTo>
                  <a:lnTo>
                    <a:pt x="3907468" y="1751887"/>
                  </a:lnTo>
                  <a:lnTo>
                    <a:pt x="3910584" y="1705597"/>
                  </a:lnTo>
                  <a:lnTo>
                    <a:pt x="3910584" y="341121"/>
                  </a:lnTo>
                  <a:lnTo>
                    <a:pt x="3907468" y="294845"/>
                  </a:lnTo>
                  <a:lnTo>
                    <a:pt x="3898394" y="250457"/>
                  </a:lnTo>
                  <a:lnTo>
                    <a:pt x="3883769" y="208365"/>
                  </a:lnTo>
                  <a:lnTo>
                    <a:pt x="3863998" y="168975"/>
                  </a:lnTo>
                  <a:lnTo>
                    <a:pt x="3839490" y="132696"/>
                  </a:lnTo>
                  <a:lnTo>
                    <a:pt x="3810650" y="99933"/>
                  </a:lnTo>
                  <a:lnTo>
                    <a:pt x="3777887" y="71093"/>
                  </a:lnTo>
                  <a:lnTo>
                    <a:pt x="3741608" y="46585"/>
                  </a:lnTo>
                  <a:lnTo>
                    <a:pt x="3702218" y="26814"/>
                  </a:lnTo>
                  <a:lnTo>
                    <a:pt x="3660126" y="12189"/>
                  </a:lnTo>
                  <a:lnTo>
                    <a:pt x="3615738" y="3115"/>
                  </a:lnTo>
                  <a:lnTo>
                    <a:pt x="3569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44440" y="5379720"/>
              <a:ext cx="3910965" cy="2047239"/>
            </a:xfrm>
            <a:custGeom>
              <a:avLst/>
              <a:gdLst/>
              <a:ahLst/>
              <a:cxnLst/>
              <a:rect l="l" t="t" r="r" b="b"/>
              <a:pathLst>
                <a:path w="3910965" h="2047240">
                  <a:moveTo>
                    <a:pt x="0" y="341121"/>
                  </a:moveTo>
                  <a:lnTo>
                    <a:pt x="3115" y="294845"/>
                  </a:lnTo>
                  <a:lnTo>
                    <a:pt x="12189" y="250457"/>
                  </a:lnTo>
                  <a:lnTo>
                    <a:pt x="26814" y="208365"/>
                  </a:lnTo>
                  <a:lnTo>
                    <a:pt x="46585" y="168975"/>
                  </a:lnTo>
                  <a:lnTo>
                    <a:pt x="71093" y="132696"/>
                  </a:lnTo>
                  <a:lnTo>
                    <a:pt x="99933" y="99933"/>
                  </a:lnTo>
                  <a:lnTo>
                    <a:pt x="132696" y="71093"/>
                  </a:lnTo>
                  <a:lnTo>
                    <a:pt x="168975" y="46585"/>
                  </a:lnTo>
                  <a:lnTo>
                    <a:pt x="208365" y="26814"/>
                  </a:lnTo>
                  <a:lnTo>
                    <a:pt x="250457" y="12189"/>
                  </a:lnTo>
                  <a:lnTo>
                    <a:pt x="294845" y="3115"/>
                  </a:lnTo>
                  <a:lnTo>
                    <a:pt x="341122" y="0"/>
                  </a:lnTo>
                  <a:lnTo>
                    <a:pt x="3569462" y="0"/>
                  </a:lnTo>
                  <a:lnTo>
                    <a:pt x="3615738" y="3115"/>
                  </a:lnTo>
                  <a:lnTo>
                    <a:pt x="3660126" y="12189"/>
                  </a:lnTo>
                  <a:lnTo>
                    <a:pt x="3702218" y="26814"/>
                  </a:lnTo>
                  <a:lnTo>
                    <a:pt x="3741608" y="46585"/>
                  </a:lnTo>
                  <a:lnTo>
                    <a:pt x="3777887" y="71093"/>
                  </a:lnTo>
                  <a:lnTo>
                    <a:pt x="3810650" y="99933"/>
                  </a:lnTo>
                  <a:lnTo>
                    <a:pt x="3839490" y="132696"/>
                  </a:lnTo>
                  <a:lnTo>
                    <a:pt x="3863998" y="168975"/>
                  </a:lnTo>
                  <a:lnTo>
                    <a:pt x="3883769" y="208365"/>
                  </a:lnTo>
                  <a:lnTo>
                    <a:pt x="3898394" y="250457"/>
                  </a:lnTo>
                  <a:lnTo>
                    <a:pt x="3907468" y="294845"/>
                  </a:lnTo>
                  <a:lnTo>
                    <a:pt x="3910584" y="341121"/>
                  </a:lnTo>
                  <a:lnTo>
                    <a:pt x="3910584" y="1705597"/>
                  </a:lnTo>
                  <a:lnTo>
                    <a:pt x="3907468" y="1751887"/>
                  </a:lnTo>
                  <a:lnTo>
                    <a:pt x="3898394" y="1796284"/>
                  </a:lnTo>
                  <a:lnTo>
                    <a:pt x="3883769" y="1838382"/>
                  </a:lnTo>
                  <a:lnTo>
                    <a:pt x="3863998" y="1877774"/>
                  </a:lnTo>
                  <a:lnTo>
                    <a:pt x="3839490" y="1914054"/>
                  </a:lnTo>
                  <a:lnTo>
                    <a:pt x="3810650" y="1946816"/>
                  </a:lnTo>
                  <a:lnTo>
                    <a:pt x="3777887" y="1975652"/>
                  </a:lnTo>
                  <a:lnTo>
                    <a:pt x="3741608" y="2000157"/>
                  </a:lnTo>
                  <a:lnTo>
                    <a:pt x="3702218" y="2019924"/>
                  </a:lnTo>
                  <a:lnTo>
                    <a:pt x="3660126" y="2034546"/>
                  </a:lnTo>
                  <a:lnTo>
                    <a:pt x="3615738" y="2043617"/>
                  </a:lnTo>
                  <a:lnTo>
                    <a:pt x="3569462" y="2046731"/>
                  </a:lnTo>
                  <a:lnTo>
                    <a:pt x="341122" y="2046731"/>
                  </a:lnTo>
                  <a:lnTo>
                    <a:pt x="294845" y="2043617"/>
                  </a:lnTo>
                  <a:lnTo>
                    <a:pt x="250457" y="2034546"/>
                  </a:lnTo>
                  <a:lnTo>
                    <a:pt x="208365" y="2019924"/>
                  </a:lnTo>
                  <a:lnTo>
                    <a:pt x="168975" y="2000157"/>
                  </a:lnTo>
                  <a:lnTo>
                    <a:pt x="132696" y="1975652"/>
                  </a:lnTo>
                  <a:lnTo>
                    <a:pt x="99933" y="1946816"/>
                  </a:lnTo>
                  <a:lnTo>
                    <a:pt x="71093" y="1914054"/>
                  </a:lnTo>
                  <a:lnTo>
                    <a:pt x="46585" y="1877774"/>
                  </a:lnTo>
                  <a:lnTo>
                    <a:pt x="26814" y="1838382"/>
                  </a:lnTo>
                  <a:lnTo>
                    <a:pt x="12189" y="1796284"/>
                  </a:lnTo>
                  <a:lnTo>
                    <a:pt x="3115" y="1751887"/>
                  </a:lnTo>
                  <a:lnTo>
                    <a:pt x="0" y="1705597"/>
                  </a:lnTo>
                  <a:lnTo>
                    <a:pt x="0" y="341121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01412" y="5434584"/>
              <a:ext cx="3659504" cy="1938655"/>
            </a:xfrm>
            <a:custGeom>
              <a:avLst/>
              <a:gdLst/>
              <a:ahLst/>
              <a:cxnLst/>
              <a:rect l="l" t="t" r="r" b="b"/>
              <a:pathLst>
                <a:path w="3659504" h="1938654">
                  <a:moveTo>
                    <a:pt x="365912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3659124" y="1938527"/>
                  </a:lnTo>
                  <a:lnTo>
                    <a:pt x="36591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281040" y="5460314"/>
            <a:ext cx="342646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Smoothing</a:t>
            </a:r>
            <a:r>
              <a:rPr dirty="0" sz="2400" spc="-9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469900" marR="122174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dirty="0" sz="2400" spc="-15" b="1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pon</a:t>
            </a:r>
            <a:r>
              <a:rPr dirty="0" sz="2400" spc="-15" b="1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dirty="0" sz="2400" spc="5" b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al  </a:t>
            </a: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smoothing</a:t>
            </a:r>
            <a:endParaRPr sz="2400">
              <a:latin typeface="Arial"/>
              <a:cs typeface="Arial"/>
            </a:endParaRPr>
          </a:p>
          <a:p>
            <a:pPr marL="469900" marR="56134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30" b="1">
                <a:solidFill>
                  <a:srgbClr val="FFFF00"/>
                </a:solidFill>
                <a:latin typeface="Arial"/>
                <a:cs typeface="Arial"/>
              </a:rPr>
              <a:t>Trend</a:t>
            </a:r>
            <a:r>
              <a:rPr dirty="0" sz="2400" spc="-9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projection </a:t>
            </a:r>
            <a:r>
              <a:rPr dirty="0" sz="2400" spc="-65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20483" y="5005578"/>
            <a:ext cx="6942455" cy="1450340"/>
            <a:chOff x="6920483" y="5005578"/>
            <a:chExt cx="6942455" cy="1450340"/>
          </a:xfrm>
        </p:grpSpPr>
        <p:sp>
          <p:nvSpPr>
            <p:cNvPr id="44" name="object 44"/>
            <p:cNvSpPr/>
            <p:nvPr/>
          </p:nvSpPr>
          <p:spPr>
            <a:xfrm>
              <a:off x="6920483" y="5005578"/>
              <a:ext cx="86995" cy="347980"/>
            </a:xfrm>
            <a:custGeom>
              <a:avLst/>
              <a:gdLst/>
              <a:ahLst/>
              <a:cxnLst/>
              <a:rect l="l" t="t" r="r" b="b"/>
              <a:pathLst>
                <a:path w="86995" h="347979">
                  <a:moveTo>
                    <a:pt x="28956" y="260857"/>
                  </a:moveTo>
                  <a:lnTo>
                    <a:pt x="0" y="260857"/>
                  </a:lnTo>
                  <a:lnTo>
                    <a:pt x="43434" y="347725"/>
                  </a:lnTo>
                  <a:lnTo>
                    <a:pt x="79628" y="275336"/>
                  </a:lnTo>
                  <a:lnTo>
                    <a:pt x="28956" y="275336"/>
                  </a:lnTo>
                  <a:lnTo>
                    <a:pt x="28956" y="260857"/>
                  </a:lnTo>
                  <a:close/>
                </a:path>
                <a:path w="86995" h="347979">
                  <a:moveTo>
                    <a:pt x="57912" y="0"/>
                  </a:moveTo>
                  <a:lnTo>
                    <a:pt x="28956" y="0"/>
                  </a:lnTo>
                  <a:lnTo>
                    <a:pt x="28956" y="275336"/>
                  </a:lnTo>
                  <a:lnTo>
                    <a:pt x="57912" y="275336"/>
                  </a:lnTo>
                  <a:lnTo>
                    <a:pt x="57912" y="0"/>
                  </a:lnTo>
                  <a:close/>
                </a:path>
                <a:path w="86995" h="347979">
                  <a:moveTo>
                    <a:pt x="86868" y="260857"/>
                  </a:moveTo>
                  <a:lnTo>
                    <a:pt x="57912" y="260857"/>
                  </a:lnTo>
                  <a:lnTo>
                    <a:pt x="57912" y="275336"/>
                  </a:lnTo>
                  <a:lnTo>
                    <a:pt x="79628" y="275336"/>
                  </a:lnTo>
                  <a:lnTo>
                    <a:pt x="86868" y="260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7775" y="5376672"/>
              <a:ext cx="4064548" cy="10789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838943" y="5379720"/>
              <a:ext cx="3982720" cy="996950"/>
            </a:xfrm>
            <a:custGeom>
              <a:avLst/>
              <a:gdLst/>
              <a:ahLst/>
              <a:cxnLst/>
              <a:rect l="l" t="t" r="r" b="b"/>
              <a:pathLst>
                <a:path w="3982719" h="996950">
                  <a:moveTo>
                    <a:pt x="3816096" y="0"/>
                  </a:moveTo>
                  <a:lnTo>
                    <a:pt x="166115" y="0"/>
                  </a:lnTo>
                  <a:lnTo>
                    <a:pt x="121972" y="5937"/>
                  </a:lnTo>
                  <a:lnTo>
                    <a:pt x="82296" y="22690"/>
                  </a:lnTo>
                  <a:lnTo>
                    <a:pt x="48672" y="48672"/>
                  </a:lnTo>
                  <a:lnTo>
                    <a:pt x="22690" y="82295"/>
                  </a:lnTo>
                  <a:lnTo>
                    <a:pt x="5937" y="121972"/>
                  </a:lnTo>
                  <a:lnTo>
                    <a:pt x="0" y="166115"/>
                  </a:lnTo>
                  <a:lnTo>
                    <a:pt x="0" y="830579"/>
                  </a:lnTo>
                  <a:lnTo>
                    <a:pt x="5937" y="874723"/>
                  </a:lnTo>
                  <a:lnTo>
                    <a:pt x="22690" y="914399"/>
                  </a:lnTo>
                  <a:lnTo>
                    <a:pt x="48672" y="948023"/>
                  </a:lnTo>
                  <a:lnTo>
                    <a:pt x="82296" y="974005"/>
                  </a:lnTo>
                  <a:lnTo>
                    <a:pt x="121972" y="990758"/>
                  </a:lnTo>
                  <a:lnTo>
                    <a:pt x="166115" y="996695"/>
                  </a:lnTo>
                  <a:lnTo>
                    <a:pt x="3816096" y="996695"/>
                  </a:lnTo>
                  <a:lnTo>
                    <a:pt x="3860239" y="990758"/>
                  </a:lnTo>
                  <a:lnTo>
                    <a:pt x="3899915" y="974005"/>
                  </a:lnTo>
                  <a:lnTo>
                    <a:pt x="3933539" y="948023"/>
                  </a:lnTo>
                  <a:lnTo>
                    <a:pt x="3959521" y="914399"/>
                  </a:lnTo>
                  <a:lnTo>
                    <a:pt x="3976274" y="874723"/>
                  </a:lnTo>
                  <a:lnTo>
                    <a:pt x="3982211" y="830579"/>
                  </a:lnTo>
                  <a:lnTo>
                    <a:pt x="3982211" y="166115"/>
                  </a:lnTo>
                  <a:lnTo>
                    <a:pt x="3976274" y="121972"/>
                  </a:lnTo>
                  <a:lnTo>
                    <a:pt x="3959521" y="82295"/>
                  </a:lnTo>
                  <a:lnTo>
                    <a:pt x="3933539" y="48672"/>
                  </a:lnTo>
                  <a:lnTo>
                    <a:pt x="3899916" y="22690"/>
                  </a:lnTo>
                  <a:lnTo>
                    <a:pt x="3860239" y="5937"/>
                  </a:lnTo>
                  <a:lnTo>
                    <a:pt x="38160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838943" y="5379720"/>
              <a:ext cx="3982720" cy="996950"/>
            </a:xfrm>
            <a:custGeom>
              <a:avLst/>
              <a:gdLst/>
              <a:ahLst/>
              <a:cxnLst/>
              <a:rect l="l" t="t" r="r" b="b"/>
              <a:pathLst>
                <a:path w="3982719" h="996950">
                  <a:moveTo>
                    <a:pt x="0" y="166115"/>
                  </a:moveTo>
                  <a:lnTo>
                    <a:pt x="5937" y="121972"/>
                  </a:lnTo>
                  <a:lnTo>
                    <a:pt x="22690" y="82295"/>
                  </a:lnTo>
                  <a:lnTo>
                    <a:pt x="48672" y="48672"/>
                  </a:lnTo>
                  <a:lnTo>
                    <a:pt x="82296" y="22690"/>
                  </a:lnTo>
                  <a:lnTo>
                    <a:pt x="121972" y="5937"/>
                  </a:lnTo>
                  <a:lnTo>
                    <a:pt x="166115" y="0"/>
                  </a:lnTo>
                  <a:lnTo>
                    <a:pt x="3816096" y="0"/>
                  </a:lnTo>
                  <a:lnTo>
                    <a:pt x="3860239" y="5937"/>
                  </a:lnTo>
                  <a:lnTo>
                    <a:pt x="3899916" y="22690"/>
                  </a:lnTo>
                  <a:lnTo>
                    <a:pt x="3933539" y="48672"/>
                  </a:lnTo>
                  <a:lnTo>
                    <a:pt x="3959521" y="82295"/>
                  </a:lnTo>
                  <a:lnTo>
                    <a:pt x="3976274" y="121972"/>
                  </a:lnTo>
                  <a:lnTo>
                    <a:pt x="3982211" y="166115"/>
                  </a:lnTo>
                  <a:lnTo>
                    <a:pt x="3982211" y="830579"/>
                  </a:lnTo>
                  <a:lnTo>
                    <a:pt x="3976274" y="874723"/>
                  </a:lnTo>
                  <a:lnTo>
                    <a:pt x="3959521" y="914399"/>
                  </a:lnTo>
                  <a:lnTo>
                    <a:pt x="3933539" y="948023"/>
                  </a:lnTo>
                  <a:lnTo>
                    <a:pt x="3899915" y="974005"/>
                  </a:lnTo>
                  <a:lnTo>
                    <a:pt x="3860239" y="990758"/>
                  </a:lnTo>
                  <a:lnTo>
                    <a:pt x="3816096" y="996695"/>
                  </a:lnTo>
                  <a:lnTo>
                    <a:pt x="166115" y="996695"/>
                  </a:lnTo>
                  <a:lnTo>
                    <a:pt x="121972" y="990758"/>
                  </a:lnTo>
                  <a:lnTo>
                    <a:pt x="82296" y="974005"/>
                  </a:lnTo>
                  <a:lnTo>
                    <a:pt x="48672" y="948023"/>
                  </a:lnTo>
                  <a:lnTo>
                    <a:pt x="22690" y="914399"/>
                  </a:lnTo>
                  <a:lnTo>
                    <a:pt x="5937" y="874723"/>
                  </a:lnTo>
                  <a:lnTo>
                    <a:pt x="0" y="830579"/>
                  </a:lnTo>
                  <a:lnTo>
                    <a:pt x="0" y="166115"/>
                  </a:lnTo>
                  <a:close/>
                </a:path>
              </a:pathLst>
            </a:custGeom>
            <a:ln w="12191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000487" y="5402580"/>
              <a:ext cx="3668395" cy="832485"/>
            </a:xfrm>
            <a:custGeom>
              <a:avLst/>
              <a:gdLst/>
              <a:ahLst/>
              <a:cxnLst/>
              <a:rect l="l" t="t" r="r" b="b"/>
              <a:pathLst>
                <a:path w="3668394" h="832485">
                  <a:moveTo>
                    <a:pt x="3668267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3668267" y="832104"/>
                  </a:lnTo>
                  <a:lnTo>
                    <a:pt x="36682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0079863" y="5428945"/>
            <a:ext cx="30575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Regression</a:t>
            </a:r>
            <a:r>
              <a:rPr dirty="0" sz="2400" spc="-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FFFF00"/>
                </a:solidFill>
                <a:latin typeface="Arial"/>
                <a:cs typeface="Arial"/>
              </a:rPr>
              <a:t>Trend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FFFF00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21754" y="4062857"/>
            <a:ext cx="6562725" cy="1290955"/>
            <a:chOff x="6921754" y="4062857"/>
            <a:chExt cx="6562725" cy="1290955"/>
          </a:xfrm>
        </p:grpSpPr>
        <p:sp>
          <p:nvSpPr>
            <p:cNvPr id="51" name="object 51"/>
            <p:cNvSpPr/>
            <p:nvPr/>
          </p:nvSpPr>
          <p:spPr>
            <a:xfrm>
              <a:off x="11788140" y="5005578"/>
              <a:ext cx="86995" cy="347980"/>
            </a:xfrm>
            <a:custGeom>
              <a:avLst/>
              <a:gdLst/>
              <a:ahLst/>
              <a:cxnLst/>
              <a:rect l="l" t="t" r="r" b="b"/>
              <a:pathLst>
                <a:path w="86995" h="347979">
                  <a:moveTo>
                    <a:pt x="28955" y="260857"/>
                  </a:moveTo>
                  <a:lnTo>
                    <a:pt x="0" y="260857"/>
                  </a:lnTo>
                  <a:lnTo>
                    <a:pt x="43433" y="347725"/>
                  </a:lnTo>
                  <a:lnTo>
                    <a:pt x="79628" y="275336"/>
                  </a:lnTo>
                  <a:lnTo>
                    <a:pt x="28955" y="275336"/>
                  </a:lnTo>
                  <a:lnTo>
                    <a:pt x="28955" y="260857"/>
                  </a:lnTo>
                  <a:close/>
                </a:path>
                <a:path w="86995" h="347979">
                  <a:moveTo>
                    <a:pt x="57911" y="0"/>
                  </a:moveTo>
                  <a:lnTo>
                    <a:pt x="28955" y="0"/>
                  </a:lnTo>
                  <a:lnTo>
                    <a:pt x="28955" y="275336"/>
                  </a:lnTo>
                  <a:lnTo>
                    <a:pt x="57911" y="275336"/>
                  </a:lnTo>
                  <a:lnTo>
                    <a:pt x="57911" y="0"/>
                  </a:lnTo>
                  <a:close/>
                </a:path>
                <a:path w="86995" h="347979">
                  <a:moveTo>
                    <a:pt x="86867" y="260857"/>
                  </a:moveTo>
                  <a:lnTo>
                    <a:pt x="57911" y="260857"/>
                  </a:lnTo>
                  <a:lnTo>
                    <a:pt x="57911" y="275336"/>
                  </a:lnTo>
                  <a:lnTo>
                    <a:pt x="79628" y="275336"/>
                  </a:lnTo>
                  <a:lnTo>
                    <a:pt x="86867" y="260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63918" y="4077462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69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1754" y="4077208"/>
              <a:ext cx="86868" cy="2363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7484" y="4077462"/>
              <a:ext cx="86867" cy="22377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23468" y="432711"/>
            <a:ext cx="10046970" cy="146875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55" b="1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  <a:p>
            <a:pPr marL="4082415">
              <a:lnSpc>
                <a:spcPct val="100000"/>
              </a:lnSpc>
              <a:spcBef>
                <a:spcPts val="1360"/>
              </a:spcBef>
            </a:pPr>
            <a:r>
              <a:rPr dirty="0" sz="3600" spc="-5" b="1">
                <a:solidFill>
                  <a:srgbClr val="404040"/>
                </a:solidFill>
                <a:latin typeface="Arial"/>
                <a:cs typeface="Arial"/>
              </a:rPr>
              <a:t>Forecasting</a:t>
            </a:r>
            <a:r>
              <a:rPr dirty="0" sz="36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0" name="object 60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290143"/>
            <a:ext cx="12062460" cy="5189220"/>
          </a:xfrm>
          <a:prstGeom prst="rect">
            <a:avLst/>
          </a:prstGeom>
        </p:spPr>
        <p:txBody>
          <a:bodyPr wrap="square" lIns="0" tIns="328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8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969644" indent="-396875">
              <a:lnSpc>
                <a:spcPct val="100000"/>
              </a:lnSpc>
              <a:spcBef>
                <a:spcPts val="3040"/>
              </a:spcBef>
              <a:buFont typeface="Arial MT"/>
              <a:buChar char="•"/>
              <a:tabLst>
                <a:tab pos="970280" algn="l"/>
              </a:tabLst>
            </a:pP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Personal</a:t>
            </a:r>
            <a:r>
              <a:rPr dirty="0" sz="44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Opinion</a:t>
            </a:r>
            <a:endParaRPr sz="4400">
              <a:latin typeface="Arial"/>
              <a:cs typeface="Arial"/>
            </a:endParaRPr>
          </a:p>
          <a:p>
            <a:pPr marL="1431290" marR="71120" indent="-329565">
              <a:lnSpc>
                <a:spcPct val="100899"/>
              </a:lnSpc>
              <a:spcBef>
                <a:spcPts val="950"/>
              </a:spcBef>
            </a:pPr>
            <a:r>
              <a:rPr dirty="0" sz="3900" spc="20">
                <a:latin typeface="Arial MT"/>
                <a:cs typeface="Arial MT"/>
              </a:rPr>
              <a:t>–</a:t>
            </a:r>
            <a:r>
              <a:rPr dirty="0" sz="3900" spc="25">
                <a:latin typeface="Arial MT"/>
                <a:cs typeface="Arial MT"/>
              </a:rPr>
              <a:t> </a:t>
            </a:r>
            <a:r>
              <a:rPr dirty="0" sz="3900" spc="10" b="1">
                <a:latin typeface="Arial"/>
                <a:cs typeface="Arial"/>
              </a:rPr>
              <a:t>Individuals </a:t>
            </a:r>
            <a:r>
              <a:rPr dirty="0" sz="3900" spc="15" b="1">
                <a:latin typeface="Arial"/>
                <a:cs typeface="Arial"/>
              </a:rPr>
              <a:t>forecasts </a:t>
            </a:r>
            <a:r>
              <a:rPr dirty="0" sz="3900" spc="10" b="1">
                <a:latin typeface="Arial"/>
                <a:cs typeface="Arial"/>
              </a:rPr>
              <a:t>future </a:t>
            </a:r>
            <a:r>
              <a:rPr dirty="0" sz="3900" spc="15" b="1">
                <a:latin typeface="Arial"/>
                <a:cs typeface="Arial"/>
              </a:rPr>
              <a:t>based </a:t>
            </a:r>
            <a:r>
              <a:rPr dirty="0" sz="3900" spc="20" b="1">
                <a:latin typeface="Arial"/>
                <a:cs typeface="Arial"/>
              </a:rPr>
              <a:t>on </a:t>
            </a:r>
            <a:r>
              <a:rPr dirty="0" sz="3900" spc="10" b="1">
                <a:latin typeface="Arial"/>
                <a:cs typeface="Arial"/>
              </a:rPr>
              <a:t>their </a:t>
            </a:r>
            <a:r>
              <a:rPr dirty="0" sz="3900" spc="15" b="1">
                <a:latin typeface="Arial"/>
                <a:cs typeface="Arial"/>
              </a:rPr>
              <a:t> </a:t>
            </a:r>
            <a:r>
              <a:rPr dirty="0" sz="3900" spc="25" b="1">
                <a:latin typeface="Arial"/>
                <a:cs typeface="Arial"/>
              </a:rPr>
              <a:t>own</a:t>
            </a:r>
            <a:r>
              <a:rPr dirty="0" sz="390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judgment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or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opinion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without</a:t>
            </a:r>
            <a:r>
              <a:rPr dirty="0" sz="3900" spc="4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any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formal </a:t>
            </a:r>
            <a:r>
              <a:rPr dirty="0" sz="3900" spc="-107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model</a:t>
            </a:r>
            <a:endParaRPr sz="3900">
              <a:latin typeface="Arial"/>
              <a:cs typeface="Arial"/>
            </a:endParaRPr>
          </a:p>
          <a:p>
            <a:pPr marL="1431290" marR="5080" indent="-329565">
              <a:lnSpc>
                <a:spcPct val="101099"/>
              </a:lnSpc>
              <a:spcBef>
                <a:spcPts val="945"/>
              </a:spcBef>
            </a:pPr>
            <a:r>
              <a:rPr dirty="0" sz="3900" spc="20">
                <a:latin typeface="Arial MT"/>
                <a:cs typeface="Arial MT"/>
              </a:rPr>
              <a:t>–</a:t>
            </a:r>
            <a:r>
              <a:rPr dirty="0" sz="3900" spc="-685">
                <a:latin typeface="Arial MT"/>
                <a:cs typeface="Arial MT"/>
              </a:rPr>
              <a:t> </a:t>
            </a:r>
            <a:r>
              <a:rPr dirty="0" sz="3900" spc="20" b="1">
                <a:latin typeface="Arial"/>
                <a:cs typeface="Arial"/>
              </a:rPr>
              <a:t>Such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as</a:t>
            </a:r>
            <a:r>
              <a:rPr dirty="0" sz="3900" spc="-5" b="1">
                <a:latin typeface="Arial"/>
                <a:cs typeface="Arial"/>
              </a:rPr>
              <a:t>s</a:t>
            </a:r>
            <a:r>
              <a:rPr dirty="0" sz="3900" spc="15" b="1">
                <a:latin typeface="Arial"/>
                <a:cs typeface="Arial"/>
              </a:rPr>
              <a:t>es</a:t>
            </a:r>
            <a:r>
              <a:rPr dirty="0" sz="3900" b="1">
                <a:latin typeface="Arial"/>
                <a:cs typeface="Arial"/>
              </a:rPr>
              <a:t>s</a:t>
            </a:r>
            <a:r>
              <a:rPr dirty="0" sz="3900" spc="20" b="1">
                <a:latin typeface="Arial"/>
                <a:cs typeface="Arial"/>
              </a:rPr>
              <a:t>ments</a:t>
            </a:r>
            <a:r>
              <a:rPr dirty="0" sz="3900" spc="3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are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relativ</a:t>
            </a:r>
            <a:r>
              <a:rPr dirty="0" sz="3900" spc="-5" b="1">
                <a:latin typeface="Arial"/>
                <a:cs typeface="Arial"/>
              </a:rPr>
              <a:t>e</a:t>
            </a:r>
            <a:r>
              <a:rPr dirty="0" sz="3900" spc="10" b="1">
                <a:latin typeface="Arial"/>
                <a:cs typeface="Arial"/>
              </a:rPr>
              <a:t>ly</a:t>
            </a:r>
            <a:r>
              <a:rPr dirty="0" sz="3900" spc="5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relia</a:t>
            </a:r>
            <a:r>
              <a:rPr dirty="0" sz="3900" spc="5" b="1">
                <a:latin typeface="Arial"/>
                <a:cs typeface="Arial"/>
              </a:rPr>
              <a:t>b</a:t>
            </a:r>
            <a:r>
              <a:rPr dirty="0" sz="3900" spc="10" b="1">
                <a:latin typeface="Arial"/>
                <a:cs typeface="Arial"/>
              </a:rPr>
              <a:t>le</a:t>
            </a:r>
            <a:r>
              <a:rPr dirty="0" sz="3900" spc="3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and  </a:t>
            </a:r>
            <a:r>
              <a:rPr dirty="0" sz="3900" spc="15" b="1">
                <a:latin typeface="Arial"/>
                <a:cs typeface="Arial"/>
              </a:rPr>
              <a:t>accurate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55546"/>
            <a:ext cx="12165330" cy="674243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779145" indent="-396875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779780" algn="l"/>
              </a:tabLst>
            </a:pP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Panel</a:t>
            </a:r>
            <a:r>
              <a:rPr dirty="0" sz="44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400" spc="-5" b="1">
                <a:solidFill>
                  <a:srgbClr val="0033CC"/>
                </a:solidFill>
                <a:latin typeface="Arial"/>
                <a:cs typeface="Arial"/>
              </a:rPr>
              <a:t>consensus</a:t>
            </a:r>
            <a:endParaRPr sz="4400">
              <a:latin typeface="Arial"/>
              <a:cs typeface="Arial"/>
            </a:endParaRPr>
          </a:p>
          <a:p>
            <a:pPr lvl="1" marL="1240790" marR="834390" indent="-329565">
              <a:lnSpc>
                <a:spcPct val="101000"/>
              </a:lnSpc>
              <a:spcBef>
                <a:spcPts val="944"/>
              </a:spcBef>
              <a:buFont typeface="Arial MT"/>
              <a:buChar char="–"/>
              <a:tabLst>
                <a:tab pos="1381760" algn="l"/>
              </a:tabLst>
            </a:pPr>
            <a:r>
              <a:rPr dirty="0"/>
              <a:t>	</a:t>
            </a:r>
            <a:r>
              <a:rPr dirty="0" sz="3900" spc="15" b="1">
                <a:latin typeface="Arial"/>
                <a:cs typeface="Arial"/>
              </a:rPr>
              <a:t>Reduces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the</a:t>
            </a:r>
            <a:r>
              <a:rPr dirty="0" sz="3900" spc="-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prejudice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and</a:t>
            </a:r>
            <a:r>
              <a:rPr dirty="0" sz="3900" spc="-1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ignorance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that </a:t>
            </a:r>
            <a:r>
              <a:rPr dirty="0" sz="3900" spc="-107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may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arise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in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the</a:t>
            </a:r>
            <a:r>
              <a:rPr dirty="0" sz="3900" spc="-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individual</a:t>
            </a:r>
            <a:r>
              <a:rPr dirty="0" sz="3900" spc="4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judgment</a:t>
            </a:r>
            <a:endParaRPr sz="3900">
              <a:latin typeface="Arial"/>
              <a:cs typeface="Arial"/>
            </a:endParaRPr>
          </a:p>
          <a:p>
            <a:pPr lvl="1" marL="1240790" marR="5080" indent="-329565">
              <a:lnSpc>
                <a:spcPct val="101000"/>
              </a:lnSpc>
              <a:spcBef>
                <a:spcPts val="940"/>
              </a:spcBef>
              <a:buFont typeface="Arial MT"/>
              <a:buChar char="–"/>
              <a:tabLst>
                <a:tab pos="1381760" algn="l"/>
              </a:tabLst>
            </a:pPr>
            <a:r>
              <a:rPr dirty="0"/>
              <a:t>	</a:t>
            </a:r>
            <a:r>
              <a:rPr dirty="0" sz="3900" spc="15" b="1">
                <a:latin typeface="Arial"/>
                <a:cs typeface="Arial"/>
              </a:rPr>
              <a:t>Possible</a:t>
            </a:r>
            <a:r>
              <a:rPr dirty="0" sz="390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to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develop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consensus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among</a:t>
            </a:r>
            <a:r>
              <a:rPr dirty="0" sz="3900" spc="-1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group </a:t>
            </a:r>
            <a:r>
              <a:rPr dirty="0" sz="3900" spc="-106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of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individuals</a:t>
            </a:r>
            <a:endParaRPr sz="3900">
              <a:latin typeface="Arial"/>
              <a:cs typeface="Arial"/>
            </a:endParaRPr>
          </a:p>
          <a:p>
            <a:pPr lvl="1" marL="1240790" marR="136525" indent="-329565">
              <a:lnSpc>
                <a:spcPct val="101000"/>
              </a:lnSpc>
              <a:spcBef>
                <a:spcPts val="950"/>
              </a:spcBef>
              <a:buFont typeface="Arial MT"/>
              <a:buChar char="–"/>
              <a:tabLst>
                <a:tab pos="1381760" algn="l"/>
              </a:tabLst>
            </a:pPr>
            <a:r>
              <a:rPr dirty="0"/>
              <a:t>	</a:t>
            </a:r>
            <a:r>
              <a:rPr dirty="0" sz="3900" spc="15" b="1">
                <a:latin typeface="Arial"/>
                <a:cs typeface="Arial"/>
              </a:rPr>
              <a:t>Panel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of</a:t>
            </a:r>
            <a:r>
              <a:rPr dirty="0" sz="3900" spc="10" b="1">
                <a:latin typeface="Arial"/>
                <a:cs typeface="Arial"/>
              </a:rPr>
              <a:t> individuals</a:t>
            </a:r>
            <a:r>
              <a:rPr dirty="0" sz="3900" spc="5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are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encouraged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to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share </a:t>
            </a:r>
            <a:r>
              <a:rPr dirty="0" sz="3900" spc="-107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information,</a:t>
            </a:r>
            <a:r>
              <a:rPr dirty="0" sz="3900" spc="3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opinions,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and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assumptions,</a:t>
            </a:r>
            <a:r>
              <a:rPr dirty="0" sz="3900" spc="4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if </a:t>
            </a:r>
            <a:r>
              <a:rPr dirty="0" sz="3900" spc="15" b="1">
                <a:latin typeface="Arial"/>
                <a:cs typeface="Arial"/>
              </a:rPr>
              <a:t> </a:t>
            </a:r>
            <a:r>
              <a:rPr dirty="0" sz="3900" spc="-60" b="1">
                <a:latin typeface="Arial"/>
                <a:cs typeface="Arial"/>
              </a:rPr>
              <a:t>any,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to </a:t>
            </a:r>
            <a:r>
              <a:rPr dirty="0" sz="3900" spc="10" b="1">
                <a:latin typeface="Arial"/>
                <a:cs typeface="Arial"/>
              </a:rPr>
              <a:t>predict</a:t>
            </a:r>
            <a:r>
              <a:rPr dirty="0" sz="3900" spc="3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future</a:t>
            </a:r>
            <a:r>
              <a:rPr dirty="0" sz="3900" spc="3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value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of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some</a:t>
            </a:r>
            <a:r>
              <a:rPr dirty="0" sz="3900" spc="1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variable </a:t>
            </a:r>
            <a:r>
              <a:rPr dirty="0" sz="3900" spc="15" b="1">
                <a:latin typeface="Arial"/>
                <a:cs typeface="Arial"/>
              </a:rPr>
              <a:t> under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study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68" y="0"/>
            <a:ext cx="11808460" cy="7517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27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Delphi Method</a:t>
            </a:r>
            <a:endParaRPr sz="4800">
              <a:latin typeface="Arial"/>
              <a:cs typeface="Arial"/>
            </a:endParaRPr>
          </a:p>
          <a:p>
            <a:pPr marL="154305" marR="5080">
              <a:lnSpc>
                <a:spcPct val="100000"/>
              </a:lnSpc>
              <a:spcBef>
                <a:spcPts val="1155"/>
              </a:spcBef>
            </a:pP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Delphi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was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invented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by</a:t>
            </a:r>
            <a:r>
              <a:rPr dirty="0" sz="4800">
                <a:latin typeface="Arial MT"/>
                <a:cs typeface="Arial MT"/>
              </a:rPr>
              <a:t> Olaf 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Helmer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Norman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Dalkey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Rand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Corporation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1950s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purpose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addressing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specific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military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problem.</a:t>
            </a:r>
            <a:r>
              <a:rPr dirty="0" sz="4800" spc="-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relies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on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key </a:t>
            </a:r>
            <a:r>
              <a:rPr dirty="0" sz="4800" spc="-5">
                <a:latin typeface="Arial MT"/>
                <a:cs typeface="Arial MT"/>
              </a:rPr>
              <a:t>assumption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that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from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group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generally</a:t>
            </a:r>
            <a:r>
              <a:rPr dirty="0" sz="4800" spc="6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more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accurate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than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those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from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individuals.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468" y="395014"/>
            <a:ext cx="12715240" cy="6409055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3600">
              <a:latin typeface="Arial"/>
              <a:cs typeface="Arial"/>
            </a:endParaRPr>
          </a:p>
          <a:p>
            <a:pPr marL="177800" marR="5080">
              <a:lnSpc>
                <a:spcPct val="100000"/>
              </a:lnSpc>
              <a:spcBef>
                <a:spcPts val="2030"/>
              </a:spcBef>
            </a:pPr>
            <a:r>
              <a:rPr dirty="0" sz="4400">
                <a:latin typeface="Arial MT"/>
                <a:cs typeface="Arial MT"/>
              </a:rPr>
              <a:t>A discrete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time series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data may be generated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from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accumulation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 data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over a period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 time.</a:t>
            </a:r>
            <a:endParaRPr sz="4400">
              <a:latin typeface="Arial MT"/>
              <a:cs typeface="Arial MT"/>
            </a:endParaRPr>
          </a:p>
          <a:p>
            <a:pPr marL="177800">
              <a:lnSpc>
                <a:spcPct val="100000"/>
              </a:lnSpc>
              <a:spcBef>
                <a:spcPts val="1060"/>
              </a:spcBef>
            </a:pPr>
            <a:r>
              <a:rPr dirty="0" sz="4400">
                <a:latin typeface="Arial MT"/>
                <a:cs typeface="Arial MT"/>
              </a:rPr>
              <a:t>Example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discrete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variable:</a:t>
            </a:r>
            <a:endParaRPr sz="4400">
              <a:latin typeface="Arial MT"/>
              <a:cs typeface="Arial MT"/>
            </a:endParaRPr>
          </a:p>
          <a:p>
            <a:pPr marL="519430" indent="-342265">
              <a:lnSpc>
                <a:spcPct val="100000"/>
              </a:lnSpc>
              <a:spcBef>
                <a:spcPts val="1060"/>
              </a:spcBef>
              <a:buChar char="-"/>
              <a:tabLst>
                <a:tab pos="520065" algn="l"/>
              </a:tabLst>
            </a:pPr>
            <a:r>
              <a:rPr dirty="0" sz="4400">
                <a:latin typeface="Arial MT"/>
                <a:cs typeface="Arial MT"/>
              </a:rPr>
              <a:t>Monthly</a:t>
            </a:r>
            <a:r>
              <a:rPr dirty="0" sz="4400" spc="-6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sales</a:t>
            </a:r>
            <a:endParaRPr sz="4400">
              <a:latin typeface="Arial MT"/>
              <a:cs typeface="Arial MT"/>
            </a:endParaRPr>
          </a:p>
          <a:p>
            <a:pPr marL="519430" indent="-342265">
              <a:lnSpc>
                <a:spcPct val="100000"/>
              </a:lnSpc>
              <a:spcBef>
                <a:spcPts val="1055"/>
              </a:spcBef>
              <a:buChar char="-"/>
              <a:tabLst>
                <a:tab pos="520065" algn="l"/>
              </a:tabLst>
            </a:pPr>
            <a:r>
              <a:rPr dirty="0" sz="4400">
                <a:latin typeface="Arial MT"/>
                <a:cs typeface="Arial MT"/>
              </a:rPr>
              <a:t>Daily</a:t>
            </a:r>
            <a:r>
              <a:rPr dirty="0" sz="4400" spc="-5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rainfall</a:t>
            </a:r>
            <a:endParaRPr sz="4400">
              <a:latin typeface="Arial MT"/>
              <a:cs typeface="Arial MT"/>
            </a:endParaRPr>
          </a:p>
          <a:p>
            <a:pPr marL="488950" marR="1182370" indent="-311150">
              <a:lnSpc>
                <a:spcPct val="120000"/>
              </a:lnSpc>
              <a:buFont typeface="Arial MT"/>
              <a:buChar char="-"/>
              <a:tabLst>
                <a:tab pos="520065" algn="l"/>
              </a:tabLst>
            </a:pPr>
            <a:r>
              <a:rPr dirty="0"/>
              <a:t>	</a:t>
            </a:r>
            <a:r>
              <a:rPr dirty="0" sz="4400">
                <a:latin typeface="Arial MT"/>
                <a:cs typeface="Arial MT"/>
              </a:rPr>
              <a:t>Production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crop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over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different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years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country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68" y="0"/>
            <a:ext cx="12781915" cy="6900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317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Delphi Method</a:t>
            </a:r>
            <a:endParaRPr sz="4800">
              <a:latin typeface="Arial"/>
              <a:cs typeface="Arial"/>
            </a:endParaRPr>
          </a:p>
          <a:p>
            <a:pPr marL="80010" marR="5080">
              <a:lnSpc>
                <a:spcPct val="100000"/>
              </a:lnSpc>
              <a:spcBef>
                <a:spcPts val="1155"/>
              </a:spcBef>
            </a:pPr>
            <a:r>
              <a:rPr dirty="0" sz="4800" spc="-5">
                <a:latin typeface="Arial MT"/>
                <a:cs typeface="Arial MT"/>
              </a:rPr>
              <a:t>The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aim</a:t>
            </a:r>
            <a:r>
              <a:rPr dirty="0" sz="4800">
                <a:latin typeface="Arial MT"/>
                <a:cs typeface="Arial MT"/>
              </a:rPr>
              <a:t> of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Delphi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is</a:t>
            </a:r>
            <a:r>
              <a:rPr dirty="0" sz="4800">
                <a:latin typeface="Arial MT"/>
                <a:cs typeface="Arial MT"/>
              </a:rPr>
              <a:t> 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construct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consensus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from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group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experts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 </a:t>
            </a:r>
            <a:r>
              <a:rPr dirty="0" sz="4800">
                <a:latin typeface="Arial MT"/>
                <a:cs typeface="Arial MT"/>
              </a:rPr>
              <a:t>structured </a:t>
            </a:r>
            <a:r>
              <a:rPr dirty="0" sz="4800" spc="-5">
                <a:latin typeface="Arial MT"/>
                <a:cs typeface="Arial MT"/>
              </a:rPr>
              <a:t>iterative </a:t>
            </a:r>
            <a:r>
              <a:rPr dirty="0" sz="4800" spc="-45">
                <a:latin typeface="Arial MT"/>
                <a:cs typeface="Arial MT"/>
              </a:rPr>
              <a:t>manner. </a:t>
            </a:r>
            <a:r>
              <a:rPr dirty="0" sz="4800">
                <a:latin typeface="Arial MT"/>
                <a:cs typeface="Arial MT"/>
              </a:rPr>
              <a:t>A </a:t>
            </a:r>
            <a:r>
              <a:rPr dirty="0" sz="4800" spc="-5">
                <a:latin typeface="Arial MT"/>
                <a:cs typeface="Arial MT"/>
              </a:rPr>
              <a:t>facilitator is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appointed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order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implement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manage </a:t>
            </a:r>
            <a:r>
              <a:rPr dirty="0" sz="4800">
                <a:latin typeface="Arial MT"/>
                <a:cs typeface="Arial MT"/>
              </a:rPr>
              <a:t> 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process.</a:t>
            </a:r>
            <a:r>
              <a:rPr dirty="0" sz="4800" spc="-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Delphi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generally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involves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following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stages: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468" y="0"/>
            <a:ext cx="11644630" cy="715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Statistical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Methods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for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Data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Delphi Method</a:t>
            </a:r>
            <a:endParaRPr sz="480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>
                <a:latin typeface="Arial MT"/>
                <a:cs typeface="Arial MT"/>
              </a:rPr>
              <a:t>A</a:t>
            </a:r>
            <a:r>
              <a:rPr dirty="0" sz="4800" spc="-27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panel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experts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is assembled.</a:t>
            </a:r>
            <a:endParaRPr sz="4800">
              <a:latin typeface="Arial MT"/>
              <a:cs typeface="Arial MT"/>
            </a:endParaRPr>
          </a:p>
          <a:p>
            <a:pPr marL="408305" marR="133985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Forecasting</a:t>
            </a:r>
            <a:r>
              <a:rPr dirty="0" sz="4800" spc="5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tasks/challenges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are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set and </a:t>
            </a:r>
            <a:r>
              <a:rPr dirty="0" sz="4800" spc="-13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distributed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experts.</a:t>
            </a:r>
            <a:endParaRPr sz="4800">
              <a:latin typeface="Arial MT"/>
              <a:cs typeface="Arial MT"/>
            </a:endParaRPr>
          </a:p>
          <a:p>
            <a:pPr marL="408305" marR="508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>
                <a:latin typeface="Arial MT"/>
                <a:cs typeface="Arial MT"/>
              </a:rPr>
              <a:t>Experts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return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initial</a:t>
            </a:r>
            <a:r>
              <a:rPr dirty="0" sz="4800">
                <a:latin typeface="Arial MT"/>
                <a:cs typeface="Arial MT"/>
              </a:rPr>
              <a:t> forecasts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justifications.</a:t>
            </a:r>
            <a:r>
              <a:rPr dirty="0" sz="4800" spc="-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These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compiled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summarised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in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order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provide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feedback.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469053"/>
            <a:ext cx="12839700" cy="630745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Delphi</a:t>
            </a:r>
            <a:r>
              <a:rPr dirty="0" sz="4800" spc="-1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Method</a:t>
            </a:r>
            <a:endParaRPr sz="4800">
              <a:latin typeface="Arial"/>
              <a:cs typeface="Arial"/>
            </a:endParaRPr>
          </a:p>
          <a:p>
            <a:pPr marL="408305" marR="508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Feedback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is provided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experts,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who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now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review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their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 light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the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feedback.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This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step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may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be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iterated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until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satisfactory </a:t>
            </a:r>
            <a:r>
              <a:rPr dirty="0" sz="4800">
                <a:latin typeface="Arial MT"/>
                <a:cs typeface="Arial MT"/>
              </a:rPr>
              <a:t> level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</a:t>
            </a:r>
            <a:r>
              <a:rPr dirty="0" sz="4800" spc="-5">
                <a:latin typeface="Arial MT"/>
                <a:cs typeface="Arial MT"/>
              </a:rPr>
              <a:t>consensus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is </a:t>
            </a:r>
            <a:r>
              <a:rPr dirty="0" sz="4800" spc="-5">
                <a:latin typeface="Arial MT"/>
                <a:cs typeface="Arial MT"/>
              </a:rPr>
              <a:t>reached.</a:t>
            </a:r>
            <a:endParaRPr sz="4800">
              <a:latin typeface="Arial MT"/>
              <a:cs typeface="Arial MT"/>
            </a:endParaRPr>
          </a:p>
          <a:p>
            <a:pPr marL="408305" marR="308229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Final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forecasts</a:t>
            </a:r>
            <a:r>
              <a:rPr dirty="0" sz="4800" spc="3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are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constructed</a:t>
            </a:r>
            <a:r>
              <a:rPr dirty="0" sz="4800" spc="4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by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aggregating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the </a:t>
            </a:r>
            <a:r>
              <a:rPr dirty="0" sz="4800" spc="-5">
                <a:latin typeface="Arial MT"/>
                <a:cs typeface="Arial MT"/>
              </a:rPr>
              <a:t>experts’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forecasts.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34" y="1554480"/>
            <a:ext cx="12498070" cy="3977004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4800" spc="-5" b="1">
                <a:solidFill>
                  <a:srgbClr val="0033CC"/>
                </a:solidFill>
                <a:latin typeface="Arial"/>
                <a:cs typeface="Arial"/>
              </a:rPr>
              <a:t>Delphi Method</a:t>
            </a:r>
            <a:endParaRPr sz="4800">
              <a:latin typeface="Arial"/>
              <a:cs typeface="Arial"/>
            </a:endParaRPr>
          </a:p>
          <a:p>
            <a:pPr marL="408940" marR="5080" indent="-396240">
              <a:lnSpc>
                <a:spcPct val="100000"/>
              </a:lnSpc>
              <a:spcBef>
                <a:spcPts val="1155"/>
              </a:spcBef>
              <a:buChar char="•"/>
              <a:tabLst>
                <a:tab pos="408940" algn="l"/>
              </a:tabLst>
            </a:pPr>
            <a:r>
              <a:rPr dirty="0" sz="4800" spc="-5">
                <a:latin typeface="Arial MT"/>
                <a:cs typeface="Arial MT"/>
              </a:rPr>
              <a:t>Each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stage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 the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Delphi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method</a:t>
            </a:r>
            <a:r>
              <a:rPr dirty="0" sz="4800" spc="4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comes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with </a:t>
            </a:r>
            <a:r>
              <a:rPr dirty="0" sz="4800" spc="-13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its </a:t>
            </a:r>
            <a:r>
              <a:rPr dirty="0" sz="4800" spc="-5">
                <a:latin typeface="Arial MT"/>
                <a:cs typeface="Arial MT"/>
              </a:rPr>
              <a:t>own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challenges.</a:t>
            </a:r>
            <a:r>
              <a:rPr dirty="0" sz="4800" spc="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In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what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follows,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we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provide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some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suggestions</a:t>
            </a:r>
            <a:r>
              <a:rPr dirty="0" sz="4800" spc="6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and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discussions </a:t>
            </a:r>
            <a:r>
              <a:rPr dirty="0" sz="4800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about</a:t>
            </a:r>
            <a:r>
              <a:rPr dirty="0" sz="4800" spc="3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each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one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5">
                <a:latin typeface="Arial MT"/>
                <a:cs typeface="Arial MT"/>
              </a:rPr>
              <a:t> </a:t>
            </a:r>
            <a:r>
              <a:rPr dirty="0" sz="4800" spc="-5">
                <a:latin typeface="Arial MT"/>
                <a:cs typeface="Arial MT"/>
              </a:rPr>
              <a:t>these.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Qualitative</a:t>
            </a:r>
            <a:r>
              <a:rPr dirty="0" sz="3600" spc="-30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forecasting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705" y="1566528"/>
            <a:ext cx="11774170" cy="539559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408940" algn="l"/>
              </a:tabLst>
            </a:pP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Market</a:t>
            </a:r>
            <a:r>
              <a:rPr dirty="0" sz="44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Research</a:t>
            </a:r>
            <a:r>
              <a:rPr dirty="0" sz="44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0033CC"/>
                </a:solidFill>
                <a:latin typeface="Arial"/>
                <a:cs typeface="Arial"/>
              </a:rPr>
              <a:t>Method</a:t>
            </a:r>
            <a:endParaRPr sz="4400">
              <a:latin typeface="Arial"/>
              <a:cs typeface="Arial"/>
            </a:endParaRPr>
          </a:p>
          <a:p>
            <a:pPr lvl="1" marL="870585" marR="5080" indent="-329565">
              <a:lnSpc>
                <a:spcPct val="100899"/>
              </a:lnSpc>
              <a:spcBef>
                <a:spcPts val="955"/>
              </a:spcBef>
              <a:buFont typeface="Arial MT"/>
              <a:buChar char="–"/>
              <a:tabLst>
                <a:tab pos="1011555" algn="l"/>
              </a:tabLst>
            </a:pPr>
            <a:r>
              <a:rPr dirty="0"/>
              <a:t>	</a:t>
            </a:r>
            <a:r>
              <a:rPr dirty="0" sz="3900" spc="10" b="1">
                <a:latin typeface="Arial"/>
                <a:cs typeface="Arial"/>
              </a:rPr>
              <a:t>This </a:t>
            </a:r>
            <a:r>
              <a:rPr dirty="0" sz="3900" spc="20" b="1">
                <a:latin typeface="Arial"/>
                <a:cs typeface="Arial"/>
              </a:rPr>
              <a:t>method</a:t>
            </a:r>
            <a:r>
              <a:rPr dirty="0" sz="3900" spc="10" b="1">
                <a:latin typeface="Arial"/>
                <a:cs typeface="Arial"/>
              </a:rPr>
              <a:t> is</a:t>
            </a:r>
            <a:r>
              <a:rPr dirty="0" sz="3900" spc="15" b="1">
                <a:latin typeface="Arial"/>
                <a:cs typeface="Arial"/>
              </a:rPr>
              <a:t> used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to</a:t>
            </a:r>
            <a:r>
              <a:rPr dirty="0" sz="3900" spc="10" b="1">
                <a:latin typeface="Arial"/>
                <a:cs typeface="Arial"/>
              </a:rPr>
              <a:t> collect</a:t>
            </a:r>
            <a:r>
              <a:rPr dirty="0" sz="3900" spc="3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based </a:t>
            </a:r>
            <a:r>
              <a:rPr dirty="0" sz="3900" spc="20" b="1">
                <a:latin typeface="Arial"/>
                <a:cs typeface="Arial"/>
              </a:rPr>
              <a:t>on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well- </a:t>
            </a:r>
            <a:r>
              <a:rPr dirty="0" sz="3900" spc="-107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defined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objectives</a:t>
            </a:r>
            <a:r>
              <a:rPr dirty="0" sz="3900" spc="4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and</a:t>
            </a:r>
            <a:r>
              <a:rPr dirty="0" sz="3900" spc="-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assumptions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about 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future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value of</a:t>
            </a:r>
            <a:r>
              <a:rPr dirty="0" sz="3900" spc="10" b="1">
                <a:latin typeface="Arial"/>
                <a:cs typeface="Arial"/>
              </a:rPr>
              <a:t> variable.</a:t>
            </a:r>
            <a:endParaRPr sz="3900">
              <a:latin typeface="Arial"/>
              <a:cs typeface="Arial"/>
            </a:endParaRPr>
          </a:p>
          <a:p>
            <a:pPr lvl="1" marL="870585" marR="1061085" indent="-329565">
              <a:lnSpc>
                <a:spcPct val="101000"/>
              </a:lnSpc>
              <a:spcBef>
                <a:spcPts val="950"/>
              </a:spcBef>
              <a:buFont typeface="Arial MT"/>
              <a:buChar char="–"/>
              <a:tabLst>
                <a:tab pos="1011555" algn="l"/>
              </a:tabLst>
            </a:pPr>
            <a:r>
              <a:rPr dirty="0"/>
              <a:t>	</a:t>
            </a:r>
            <a:r>
              <a:rPr dirty="0" sz="3900" spc="15" b="1">
                <a:latin typeface="Arial"/>
                <a:cs typeface="Arial"/>
              </a:rPr>
              <a:t>Questionnaire</a:t>
            </a:r>
            <a:r>
              <a:rPr dirty="0" sz="3900" spc="30" b="1">
                <a:latin typeface="Arial"/>
                <a:cs typeface="Arial"/>
              </a:rPr>
              <a:t> </a:t>
            </a:r>
            <a:r>
              <a:rPr dirty="0" sz="3900" spc="10" b="1">
                <a:latin typeface="Arial"/>
                <a:cs typeface="Arial"/>
              </a:rPr>
              <a:t>is</a:t>
            </a:r>
            <a:r>
              <a:rPr dirty="0" sz="3900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used</a:t>
            </a:r>
            <a:r>
              <a:rPr dirty="0" sz="3900" spc="-1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to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gather</a:t>
            </a:r>
            <a:r>
              <a:rPr dirty="0" sz="3900" spc="10" b="1">
                <a:latin typeface="Arial"/>
                <a:cs typeface="Arial"/>
              </a:rPr>
              <a:t> data</a:t>
            </a:r>
            <a:r>
              <a:rPr dirty="0" sz="3900" spc="15" b="1">
                <a:latin typeface="Arial"/>
                <a:cs typeface="Arial"/>
              </a:rPr>
              <a:t> </a:t>
            </a:r>
            <a:r>
              <a:rPr dirty="0" sz="3900" spc="20" b="1">
                <a:latin typeface="Arial"/>
                <a:cs typeface="Arial"/>
              </a:rPr>
              <a:t>and </a:t>
            </a:r>
            <a:r>
              <a:rPr dirty="0" sz="3900" spc="-107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prepared </a:t>
            </a:r>
            <a:r>
              <a:rPr dirty="0" sz="3900" spc="20" b="1">
                <a:latin typeface="Arial"/>
                <a:cs typeface="Arial"/>
              </a:rPr>
              <a:t>summary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of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responses.</a:t>
            </a:r>
            <a:endParaRPr sz="3900">
              <a:latin typeface="Arial"/>
              <a:cs typeface="Arial"/>
            </a:endParaRPr>
          </a:p>
          <a:p>
            <a:pPr lvl="1" marL="870585" marR="393065" indent="-329565">
              <a:lnSpc>
                <a:spcPct val="101000"/>
              </a:lnSpc>
              <a:spcBef>
                <a:spcPts val="940"/>
              </a:spcBef>
              <a:buFont typeface="Arial MT"/>
              <a:buChar char="–"/>
              <a:tabLst>
                <a:tab pos="1011555" algn="l"/>
              </a:tabLst>
            </a:pPr>
            <a:r>
              <a:rPr dirty="0"/>
              <a:t>	</a:t>
            </a:r>
            <a:r>
              <a:rPr dirty="0" sz="3900" spc="10" b="1">
                <a:latin typeface="Arial"/>
                <a:cs typeface="Arial"/>
              </a:rPr>
              <a:t>This </a:t>
            </a:r>
            <a:r>
              <a:rPr dirty="0" sz="3900" spc="20" b="1">
                <a:latin typeface="Arial"/>
                <a:cs typeface="Arial"/>
              </a:rPr>
              <a:t>method </a:t>
            </a:r>
            <a:r>
              <a:rPr dirty="0" sz="3900" spc="15" b="1">
                <a:latin typeface="Arial"/>
                <a:cs typeface="Arial"/>
              </a:rPr>
              <a:t>produces a narrow range of </a:t>
            </a:r>
            <a:r>
              <a:rPr dirty="0" sz="3900" spc="2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forecasts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rather than</a:t>
            </a:r>
            <a:r>
              <a:rPr dirty="0" sz="3900" spc="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a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single</a:t>
            </a:r>
            <a:r>
              <a:rPr dirty="0" sz="3900" spc="25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view</a:t>
            </a:r>
            <a:r>
              <a:rPr dirty="0" sz="3900" spc="10" b="1">
                <a:latin typeface="Arial"/>
                <a:cs typeface="Arial"/>
              </a:rPr>
              <a:t> </a:t>
            </a:r>
            <a:r>
              <a:rPr dirty="0" sz="3900" spc="15" b="1">
                <a:latin typeface="Arial"/>
                <a:cs typeface="Arial"/>
              </a:rPr>
              <a:t>of</a:t>
            </a:r>
            <a:r>
              <a:rPr dirty="0" sz="3900" spc="10" b="1">
                <a:latin typeface="Arial"/>
                <a:cs typeface="Arial"/>
              </a:rPr>
              <a:t> future.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Qualitative</a:t>
            </a:r>
            <a:r>
              <a:rPr dirty="0" sz="3600" spc="-30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forecasting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967" y="1543812"/>
            <a:ext cx="12268835" cy="5791200"/>
            <a:chOff x="886967" y="1543812"/>
            <a:chExt cx="12268835" cy="5791200"/>
          </a:xfrm>
        </p:grpSpPr>
        <p:sp>
          <p:nvSpPr>
            <p:cNvPr id="3" name="object 3"/>
            <p:cNvSpPr/>
            <p:nvPr/>
          </p:nvSpPr>
          <p:spPr>
            <a:xfrm>
              <a:off x="886967" y="1543812"/>
              <a:ext cx="12268200" cy="5791200"/>
            </a:xfrm>
            <a:custGeom>
              <a:avLst/>
              <a:gdLst/>
              <a:ahLst/>
              <a:cxnLst/>
              <a:rect l="l" t="t" r="r" b="b"/>
              <a:pathLst>
                <a:path w="12268200" h="5791200">
                  <a:moveTo>
                    <a:pt x="12268199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12268199" y="5791200"/>
                  </a:lnTo>
                  <a:lnTo>
                    <a:pt x="122681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3071" y="1568196"/>
              <a:ext cx="12242800" cy="391160"/>
            </a:xfrm>
            <a:custGeom>
              <a:avLst/>
              <a:gdLst/>
              <a:ahLst/>
              <a:cxnLst/>
              <a:rect l="l" t="t" r="r" b="b"/>
              <a:pathLst>
                <a:path w="12242800" h="391160">
                  <a:moveTo>
                    <a:pt x="0" y="390942"/>
                  </a:moveTo>
                  <a:lnTo>
                    <a:pt x="12242681" y="390942"/>
                  </a:lnTo>
                  <a:lnTo>
                    <a:pt x="12242681" y="0"/>
                  </a:lnTo>
                  <a:lnTo>
                    <a:pt x="0" y="0"/>
                  </a:lnTo>
                  <a:lnTo>
                    <a:pt x="0" y="39094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3071" y="1959139"/>
              <a:ext cx="12242800" cy="5375910"/>
            </a:xfrm>
            <a:custGeom>
              <a:avLst/>
              <a:gdLst/>
              <a:ahLst/>
              <a:cxnLst/>
              <a:rect l="l" t="t" r="r" b="b"/>
              <a:pathLst>
                <a:path w="12242800" h="5375909">
                  <a:moveTo>
                    <a:pt x="12242681" y="5375874"/>
                  </a:moveTo>
                  <a:lnTo>
                    <a:pt x="12242681" y="0"/>
                  </a:lnTo>
                  <a:lnTo>
                    <a:pt x="0" y="0"/>
                  </a:lnTo>
                  <a:lnTo>
                    <a:pt x="0" y="5375873"/>
                  </a:lnTo>
                  <a:lnTo>
                    <a:pt x="12242681" y="537587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49421" y="1555494"/>
            <a:ext cx="73837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6110" algn="l"/>
                <a:tab pos="5768340" algn="l"/>
              </a:tabLst>
            </a:pPr>
            <a:r>
              <a:rPr dirty="0" sz="2500" spc="95" b="1">
                <a:solidFill>
                  <a:srgbClr val="FFFFFF"/>
                </a:solidFill>
                <a:latin typeface="Arial"/>
                <a:cs typeface="Arial"/>
              </a:rPr>
              <a:t>Type	</a:t>
            </a:r>
            <a:r>
              <a:rPr dirty="0" sz="2500" spc="85" b="1">
                <a:solidFill>
                  <a:srgbClr val="FFFFFF"/>
                </a:solidFill>
                <a:latin typeface="Arial"/>
                <a:cs typeface="Arial"/>
              </a:rPr>
              <a:t>Characteristics	</a:t>
            </a:r>
            <a:r>
              <a:rPr dirty="0" sz="2500" spc="100" b="1">
                <a:solidFill>
                  <a:srgbClr val="FFFFFF"/>
                </a:solidFill>
                <a:latin typeface="Arial"/>
                <a:cs typeface="Arial"/>
              </a:rPr>
              <a:t>Strengths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6238" y="1555494"/>
            <a:ext cx="209804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25" b="1">
                <a:solidFill>
                  <a:srgbClr val="FFFFFF"/>
                </a:solidFill>
                <a:latin typeface="Arial"/>
                <a:cs typeface="Arial"/>
              </a:rPr>
              <a:t>Weaknesses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79" y="1937029"/>
            <a:ext cx="8503285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  <a:tabLst>
                <a:tab pos="1974214" algn="l"/>
                <a:tab pos="5401310" algn="l"/>
              </a:tabLst>
            </a:pPr>
            <a:r>
              <a:rPr dirty="0" sz="2500" spc="75">
                <a:latin typeface="Arial MT"/>
                <a:cs typeface="Arial MT"/>
              </a:rPr>
              <a:t>Executive	</a:t>
            </a:r>
            <a:r>
              <a:rPr dirty="0" sz="2500" spc="120">
                <a:latin typeface="Arial MT"/>
                <a:cs typeface="Arial MT"/>
              </a:rPr>
              <a:t>A</a:t>
            </a:r>
            <a:r>
              <a:rPr dirty="0" sz="2500" spc="190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group</a:t>
            </a:r>
            <a:r>
              <a:rPr dirty="0" sz="2500" spc="75">
                <a:latin typeface="Arial MT"/>
                <a:cs typeface="Arial MT"/>
              </a:rPr>
              <a:t> </a:t>
            </a:r>
            <a:r>
              <a:rPr dirty="0" sz="2500" spc="50">
                <a:latin typeface="Arial MT"/>
                <a:cs typeface="Arial MT"/>
              </a:rPr>
              <a:t>of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60">
                <a:latin typeface="Arial MT"/>
                <a:cs typeface="Arial MT"/>
              </a:rPr>
              <a:t>managers	</a:t>
            </a:r>
            <a:r>
              <a:rPr dirty="0" sz="2500" spc="75">
                <a:latin typeface="Arial MT"/>
                <a:cs typeface="Arial MT"/>
              </a:rPr>
              <a:t>Good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10">
                <a:latin typeface="Arial MT"/>
                <a:cs typeface="Arial MT"/>
              </a:rPr>
              <a:t>for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75">
                <a:latin typeface="Arial MT"/>
                <a:cs typeface="Arial MT"/>
              </a:rPr>
              <a:t>strategic</a:t>
            </a:r>
            <a:r>
              <a:rPr dirty="0" sz="2500" spc="200">
                <a:latin typeface="Arial MT"/>
                <a:cs typeface="Arial MT"/>
              </a:rPr>
              <a:t> </a:t>
            </a:r>
            <a:r>
              <a:rPr dirty="0" sz="2500" spc="50">
                <a:latin typeface="Arial MT"/>
                <a:cs typeface="Arial MT"/>
              </a:rPr>
              <a:t>or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opinion	</a:t>
            </a:r>
            <a:r>
              <a:rPr dirty="0" sz="2500" spc="80">
                <a:latin typeface="Arial MT"/>
                <a:cs typeface="Arial MT"/>
              </a:rPr>
              <a:t>meet</a:t>
            </a:r>
            <a:r>
              <a:rPr dirty="0" sz="2500" spc="200">
                <a:latin typeface="Arial MT"/>
                <a:cs typeface="Arial MT"/>
              </a:rPr>
              <a:t> </a:t>
            </a:r>
            <a:r>
              <a:rPr dirty="0" sz="2500" spc="120">
                <a:latin typeface="Arial MT"/>
                <a:cs typeface="Arial MT"/>
              </a:rPr>
              <a:t>&amp;</a:t>
            </a:r>
            <a:r>
              <a:rPr dirty="0" sz="2500" spc="190">
                <a:latin typeface="Arial MT"/>
                <a:cs typeface="Arial MT"/>
              </a:rPr>
              <a:t> </a:t>
            </a:r>
            <a:r>
              <a:rPr dirty="0" sz="2500" spc="125">
                <a:latin typeface="Arial MT"/>
                <a:cs typeface="Arial MT"/>
              </a:rPr>
              <a:t>come</a:t>
            </a:r>
            <a:r>
              <a:rPr dirty="0" sz="2500" spc="75">
                <a:latin typeface="Arial MT"/>
                <a:cs typeface="Arial MT"/>
              </a:rPr>
              <a:t> up </a:t>
            </a:r>
            <a:r>
              <a:rPr dirty="0" sz="2500" spc="80">
                <a:latin typeface="Arial MT"/>
                <a:cs typeface="Arial MT"/>
              </a:rPr>
              <a:t>with	</a:t>
            </a:r>
            <a:r>
              <a:rPr dirty="0" sz="2500" spc="45">
                <a:latin typeface="Arial MT"/>
                <a:cs typeface="Arial MT"/>
              </a:rPr>
              <a:t>new-product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4715" y="2801321"/>
            <a:ext cx="510349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9160" algn="l"/>
              </a:tabLst>
            </a:pPr>
            <a:r>
              <a:rPr dirty="0" sz="2500" spc="100">
                <a:latin typeface="Arial MT"/>
                <a:cs typeface="Arial MT"/>
              </a:rPr>
              <a:t>a</a:t>
            </a:r>
            <a:r>
              <a:rPr dirty="0" sz="2500" spc="80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forecast	</a:t>
            </a:r>
            <a:r>
              <a:rPr dirty="0" sz="2500" spc="65">
                <a:latin typeface="Arial MT"/>
                <a:cs typeface="Arial MT"/>
              </a:rPr>
              <a:t>forecasting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8702" y="1937029"/>
            <a:ext cx="3191510" cy="127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dirty="0" sz="2500" spc="85">
                <a:latin typeface="Arial MT"/>
                <a:cs typeface="Arial MT"/>
              </a:rPr>
              <a:t>One</a:t>
            </a:r>
            <a:r>
              <a:rPr dirty="0" sz="2500" spc="50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person's</a:t>
            </a:r>
            <a:r>
              <a:rPr dirty="0" sz="2500" spc="190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opinion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can </a:t>
            </a:r>
            <a:r>
              <a:rPr dirty="0" sz="2500" spc="80">
                <a:latin typeface="Arial MT"/>
                <a:cs typeface="Arial MT"/>
              </a:rPr>
              <a:t>dominate </a:t>
            </a:r>
            <a:r>
              <a:rPr dirty="0" sz="2500" spc="90">
                <a:latin typeface="Arial MT"/>
                <a:cs typeface="Arial MT"/>
              </a:rPr>
              <a:t>the </a:t>
            </a:r>
            <a:r>
              <a:rPr dirty="0" sz="2500" spc="95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forecast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79" y="3720930"/>
            <a:ext cx="1337310" cy="855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dirty="0" sz="2500" spc="80">
                <a:latin typeface="Arial MT"/>
                <a:cs typeface="Arial MT"/>
              </a:rPr>
              <a:t>Market </a:t>
            </a:r>
            <a:r>
              <a:rPr dirty="0" sz="2500" spc="85">
                <a:latin typeface="Arial MT"/>
                <a:cs typeface="Arial MT"/>
              </a:rPr>
              <a:t> </a:t>
            </a:r>
            <a:r>
              <a:rPr dirty="0" sz="2500" spc="-15">
                <a:latin typeface="Arial MT"/>
                <a:cs typeface="Arial MT"/>
              </a:rPr>
              <a:t>r</a:t>
            </a:r>
            <a:r>
              <a:rPr dirty="0" sz="2500" spc="45">
                <a:latin typeface="Arial MT"/>
                <a:cs typeface="Arial MT"/>
              </a:rPr>
              <a:t>e</a:t>
            </a:r>
            <a:r>
              <a:rPr dirty="0" sz="2500" spc="180">
                <a:latin typeface="Arial MT"/>
                <a:cs typeface="Arial MT"/>
              </a:rPr>
              <a:t>s</a:t>
            </a:r>
            <a:r>
              <a:rPr dirty="0" sz="2500" spc="45">
                <a:latin typeface="Arial MT"/>
                <a:cs typeface="Arial MT"/>
              </a:rPr>
              <a:t>ea</a:t>
            </a:r>
            <a:r>
              <a:rPr dirty="0" sz="2500" spc="-15">
                <a:latin typeface="Arial MT"/>
                <a:cs typeface="Arial MT"/>
              </a:rPr>
              <a:t>r</a:t>
            </a:r>
            <a:r>
              <a:rPr dirty="0" sz="2500" spc="180">
                <a:latin typeface="Arial MT"/>
                <a:cs typeface="Arial MT"/>
              </a:rPr>
              <a:t>c</a:t>
            </a:r>
            <a:r>
              <a:rPr dirty="0" sz="2500" spc="100">
                <a:latin typeface="Arial MT"/>
                <a:cs typeface="Arial MT"/>
              </a:rPr>
              <a:t>h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4715" y="3720930"/>
            <a:ext cx="3276600" cy="1271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dirty="0" sz="2500" spc="90">
                <a:latin typeface="Arial MT"/>
                <a:cs typeface="Arial MT"/>
              </a:rPr>
              <a:t>Uses</a:t>
            </a:r>
            <a:r>
              <a:rPr dirty="0" sz="2500" spc="204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surveys</a:t>
            </a:r>
            <a:r>
              <a:rPr dirty="0" sz="2500" spc="204">
                <a:latin typeface="Arial MT"/>
                <a:cs typeface="Arial MT"/>
              </a:rPr>
              <a:t> </a:t>
            </a:r>
            <a:r>
              <a:rPr dirty="0" sz="2500" spc="120">
                <a:latin typeface="Arial MT"/>
                <a:cs typeface="Arial MT"/>
              </a:rPr>
              <a:t>&amp; </a:t>
            </a:r>
            <a:r>
              <a:rPr dirty="0" sz="2500" spc="125">
                <a:latin typeface="Arial MT"/>
                <a:cs typeface="Arial MT"/>
              </a:rPr>
              <a:t> </a:t>
            </a:r>
            <a:r>
              <a:rPr dirty="0" sz="2500" spc="25">
                <a:latin typeface="Arial MT"/>
                <a:cs typeface="Arial MT"/>
              </a:rPr>
              <a:t>interviews</a:t>
            </a:r>
            <a:r>
              <a:rPr dirty="0" sz="2500" spc="204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to</a:t>
            </a:r>
            <a:r>
              <a:rPr dirty="0" sz="2500" spc="65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identify </a:t>
            </a:r>
            <a:r>
              <a:rPr dirty="0" sz="2500" spc="50">
                <a:latin typeface="Arial MT"/>
                <a:cs typeface="Arial MT"/>
              </a:rPr>
              <a:t> </a:t>
            </a:r>
            <a:r>
              <a:rPr dirty="0" sz="2500" spc="105">
                <a:latin typeface="Arial MT"/>
                <a:cs typeface="Arial MT"/>
              </a:rPr>
              <a:t>customer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40">
                <a:latin typeface="Arial MT"/>
                <a:cs typeface="Arial MT"/>
              </a:rPr>
              <a:t>preferences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1447" y="3720930"/>
            <a:ext cx="6302375" cy="1271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  <a:tabLst>
                <a:tab pos="3439795" algn="l"/>
              </a:tabLst>
            </a:pPr>
            <a:r>
              <a:rPr dirty="0" sz="2500" spc="75">
                <a:latin typeface="Arial MT"/>
                <a:cs typeface="Arial MT"/>
              </a:rPr>
              <a:t>Good </a:t>
            </a:r>
            <a:r>
              <a:rPr dirty="0" sz="2500" spc="60">
                <a:latin typeface="Arial MT"/>
                <a:cs typeface="Arial MT"/>
              </a:rPr>
              <a:t>determinant</a:t>
            </a:r>
            <a:r>
              <a:rPr dirty="0" sz="2500" spc="210">
                <a:latin typeface="Arial MT"/>
                <a:cs typeface="Arial MT"/>
              </a:rPr>
              <a:t> </a:t>
            </a:r>
            <a:r>
              <a:rPr dirty="0" sz="2500" spc="50">
                <a:latin typeface="Arial MT"/>
                <a:cs typeface="Arial MT"/>
              </a:rPr>
              <a:t>of	</a:t>
            </a:r>
            <a:r>
              <a:rPr dirty="0" sz="2500" spc="-15">
                <a:latin typeface="Arial MT"/>
                <a:cs typeface="Arial MT"/>
              </a:rPr>
              <a:t>It</a:t>
            </a:r>
            <a:r>
              <a:rPr dirty="0" sz="2500" spc="175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can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75">
                <a:latin typeface="Arial MT"/>
                <a:cs typeface="Arial MT"/>
              </a:rPr>
              <a:t>be</a:t>
            </a:r>
            <a:r>
              <a:rPr dirty="0" sz="2500" spc="55">
                <a:latin typeface="Arial MT"/>
                <a:cs typeface="Arial MT"/>
              </a:rPr>
              <a:t> </a:t>
            </a:r>
            <a:r>
              <a:rPr dirty="0" sz="2500" spc="35">
                <a:latin typeface="Arial MT"/>
                <a:cs typeface="Arial MT"/>
              </a:rPr>
              <a:t>difficult</a:t>
            </a:r>
            <a:r>
              <a:rPr dirty="0" sz="2500" spc="180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to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105">
                <a:latin typeface="Arial MT"/>
                <a:cs typeface="Arial MT"/>
              </a:rPr>
              <a:t>customer</a:t>
            </a:r>
            <a:r>
              <a:rPr dirty="0" sz="2500" spc="65">
                <a:latin typeface="Arial MT"/>
                <a:cs typeface="Arial MT"/>
              </a:rPr>
              <a:t> </a:t>
            </a:r>
            <a:r>
              <a:rPr dirty="0" sz="2500" spc="40">
                <a:latin typeface="Arial MT"/>
                <a:cs typeface="Arial MT"/>
              </a:rPr>
              <a:t>preferences	</a:t>
            </a:r>
            <a:r>
              <a:rPr dirty="0" sz="2500" spc="15">
                <a:latin typeface="Arial MT"/>
                <a:cs typeface="Arial MT"/>
              </a:rPr>
              <a:t>develop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100">
                <a:latin typeface="Arial MT"/>
                <a:cs typeface="Arial MT"/>
              </a:rPr>
              <a:t>a</a:t>
            </a:r>
            <a:r>
              <a:rPr dirty="0" sz="2500" spc="65">
                <a:latin typeface="Arial MT"/>
                <a:cs typeface="Arial MT"/>
              </a:rPr>
              <a:t> </a:t>
            </a:r>
            <a:r>
              <a:rPr dirty="0" sz="2500" spc="60">
                <a:latin typeface="Arial MT"/>
                <a:cs typeface="Arial MT"/>
              </a:rPr>
              <a:t>good</a:t>
            </a:r>
            <a:endParaRPr sz="2500">
              <a:latin typeface="Arial MT"/>
              <a:cs typeface="Arial MT"/>
            </a:endParaRPr>
          </a:p>
          <a:p>
            <a:pPr marL="3439795">
              <a:lnSpc>
                <a:spcPct val="100000"/>
              </a:lnSpc>
              <a:spcBef>
                <a:spcPts val="270"/>
              </a:spcBef>
            </a:pPr>
            <a:r>
              <a:rPr dirty="0" sz="2500" spc="60">
                <a:latin typeface="Arial MT"/>
                <a:cs typeface="Arial MT"/>
              </a:rPr>
              <a:t>questionnaire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579" y="5503371"/>
            <a:ext cx="115570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dirty="0" sz="2500" spc="45">
                <a:latin typeface="Arial MT"/>
                <a:cs typeface="Arial MT"/>
              </a:rPr>
              <a:t>Delphi </a:t>
            </a:r>
            <a:r>
              <a:rPr dirty="0" sz="2500" spc="50">
                <a:latin typeface="Arial MT"/>
                <a:cs typeface="Arial MT"/>
              </a:rPr>
              <a:t> </a:t>
            </a:r>
            <a:r>
              <a:rPr dirty="0" sz="2500" spc="175">
                <a:latin typeface="Arial MT"/>
                <a:cs typeface="Arial MT"/>
              </a:rPr>
              <a:t>m</a:t>
            </a:r>
            <a:r>
              <a:rPr dirty="0" sz="2500" spc="45">
                <a:latin typeface="Arial MT"/>
                <a:cs typeface="Arial MT"/>
              </a:rPr>
              <a:t>e</a:t>
            </a:r>
            <a:r>
              <a:rPr dirty="0" sz="2500" spc="120">
                <a:latin typeface="Arial MT"/>
                <a:cs typeface="Arial MT"/>
              </a:rPr>
              <a:t>t</a:t>
            </a:r>
            <a:r>
              <a:rPr dirty="0" sz="2500" spc="45">
                <a:latin typeface="Arial MT"/>
                <a:cs typeface="Arial MT"/>
              </a:rPr>
              <a:t>ho</a:t>
            </a:r>
            <a:r>
              <a:rPr dirty="0" sz="2500" spc="100">
                <a:latin typeface="Arial MT"/>
                <a:cs typeface="Arial MT"/>
              </a:rPr>
              <a:t>d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4715" y="5503371"/>
            <a:ext cx="3086100" cy="1273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2500" spc="110">
                <a:latin typeface="Arial MT"/>
                <a:cs typeface="Arial MT"/>
              </a:rPr>
              <a:t>Seeks</a:t>
            </a:r>
            <a:r>
              <a:rPr dirty="0" sz="2500" spc="200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to</a:t>
            </a:r>
            <a:r>
              <a:rPr dirty="0" sz="2500" spc="55">
                <a:latin typeface="Arial MT"/>
                <a:cs typeface="Arial MT"/>
              </a:rPr>
              <a:t> </a:t>
            </a:r>
            <a:r>
              <a:rPr dirty="0" sz="2500" spc="15">
                <a:latin typeface="Arial MT"/>
                <a:cs typeface="Arial MT"/>
              </a:rPr>
              <a:t>develop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100">
                <a:latin typeface="Arial MT"/>
                <a:cs typeface="Arial MT"/>
              </a:rPr>
              <a:t>a </a:t>
            </a:r>
            <a:r>
              <a:rPr dirty="0" sz="2500" spc="105">
                <a:latin typeface="Arial MT"/>
                <a:cs typeface="Arial MT"/>
              </a:rPr>
              <a:t> </a:t>
            </a:r>
            <a:r>
              <a:rPr dirty="0" sz="2500" spc="95">
                <a:latin typeface="Arial MT"/>
                <a:cs typeface="Arial MT"/>
              </a:rPr>
              <a:t>consensus</a:t>
            </a:r>
            <a:r>
              <a:rPr dirty="0" sz="2500" spc="175">
                <a:latin typeface="Arial MT"/>
                <a:cs typeface="Arial MT"/>
              </a:rPr>
              <a:t> </a:t>
            </a:r>
            <a:r>
              <a:rPr dirty="0" sz="2500" spc="85">
                <a:latin typeface="Arial MT"/>
                <a:cs typeface="Arial MT"/>
              </a:rPr>
              <a:t>among</a:t>
            </a:r>
            <a:r>
              <a:rPr dirty="0" sz="2500" spc="40">
                <a:latin typeface="Arial MT"/>
                <a:cs typeface="Arial MT"/>
              </a:rPr>
              <a:t> </a:t>
            </a:r>
            <a:r>
              <a:rPr dirty="0" sz="2500" spc="100">
                <a:latin typeface="Arial MT"/>
                <a:cs typeface="Arial MT"/>
              </a:rPr>
              <a:t>a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group</a:t>
            </a:r>
            <a:r>
              <a:rPr dirty="0" sz="2500" spc="55">
                <a:latin typeface="Arial MT"/>
                <a:cs typeface="Arial MT"/>
              </a:rPr>
              <a:t> </a:t>
            </a:r>
            <a:r>
              <a:rPr dirty="0" sz="2500" spc="50">
                <a:latin typeface="Arial MT"/>
                <a:cs typeface="Arial MT"/>
              </a:rPr>
              <a:t>of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75">
                <a:latin typeface="Arial MT"/>
                <a:cs typeface="Arial MT"/>
              </a:rPr>
              <a:t>experts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1447" y="5503371"/>
            <a:ext cx="3180080" cy="1688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2500" spc="95">
                <a:latin typeface="Arial MT"/>
                <a:cs typeface="Arial MT"/>
              </a:rPr>
              <a:t>Excellent</a:t>
            </a:r>
            <a:r>
              <a:rPr dirty="0" sz="2500" spc="185">
                <a:latin typeface="Arial MT"/>
                <a:cs typeface="Arial MT"/>
              </a:rPr>
              <a:t> </a:t>
            </a:r>
            <a:r>
              <a:rPr dirty="0" sz="2500" spc="10">
                <a:latin typeface="Arial MT"/>
                <a:cs typeface="Arial MT"/>
              </a:rPr>
              <a:t>for 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65">
                <a:latin typeface="Arial MT"/>
                <a:cs typeface="Arial MT"/>
              </a:rPr>
              <a:t>forecasting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long-term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55">
                <a:latin typeface="Arial MT"/>
                <a:cs typeface="Arial MT"/>
              </a:rPr>
              <a:t>product</a:t>
            </a:r>
            <a:r>
              <a:rPr dirty="0" sz="2500" spc="185">
                <a:latin typeface="Arial MT"/>
                <a:cs typeface="Arial MT"/>
              </a:rPr>
              <a:t> </a:t>
            </a:r>
            <a:r>
              <a:rPr dirty="0" sz="2500" spc="65">
                <a:latin typeface="Arial MT"/>
                <a:cs typeface="Arial MT"/>
              </a:rPr>
              <a:t>demand, </a:t>
            </a:r>
            <a:r>
              <a:rPr dirty="0" sz="2500" spc="70">
                <a:latin typeface="Arial MT"/>
                <a:cs typeface="Arial MT"/>
              </a:rPr>
              <a:t> </a:t>
            </a:r>
            <a:r>
              <a:rPr dirty="0" sz="2500" spc="75">
                <a:latin typeface="Arial MT"/>
                <a:cs typeface="Arial MT"/>
              </a:rPr>
              <a:t>technological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68702" y="5503371"/>
            <a:ext cx="290322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dirty="0" sz="2500" spc="60">
                <a:latin typeface="Arial MT"/>
                <a:cs typeface="Arial MT"/>
              </a:rPr>
              <a:t>Time</a:t>
            </a:r>
            <a:r>
              <a:rPr dirty="0" sz="2500" spc="45">
                <a:latin typeface="Arial MT"/>
                <a:cs typeface="Arial MT"/>
              </a:rPr>
              <a:t> </a:t>
            </a:r>
            <a:r>
              <a:rPr dirty="0" sz="2500" spc="95">
                <a:latin typeface="Arial MT"/>
                <a:cs typeface="Arial MT"/>
              </a:rPr>
              <a:t>consuming</a:t>
            </a:r>
            <a:r>
              <a:rPr dirty="0" sz="2500" spc="45">
                <a:latin typeface="Arial MT"/>
                <a:cs typeface="Arial MT"/>
              </a:rPr>
              <a:t> </a:t>
            </a:r>
            <a:r>
              <a:rPr dirty="0" sz="2500" spc="110">
                <a:latin typeface="Arial MT"/>
                <a:cs typeface="Arial MT"/>
              </a:rPr>
              <a:t>to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15">
                <a:latin typeface="Arial MT"/>
                <a:cs typeface="Arial MT"/>
              </a:rPr>
              <a:t>develop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468" y="605485"/>
            <a:ext cx="85058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Qualitative</a:t>
            </a:r>
            <a:r>
              <a:rPr dirty="0" sz="36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forecasting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080490" cy="7920355"/>
          </a:xfrm>
          <a:custGeom>
            <a:avLst/>
            <a:gdLst/>
            <a:ahLst/>
            <a:cxnLst/>
            <a:rect l="l" t="t" r="r" b="b"/>
            <a:pathLst>
              <a:path w="14080490" h="7920355">
                <a:moveTo>
                  <a:pt x="14080236" y="0"/>
                </a:moveTo>
                <a:lnTo>
                  <a:pt x="0" y="0"/>
                </a:lnTo>
                <a:lnTo>
                  <a:pt x="0" y="7920223"/>
                </a:lnTo>
                <a:lnTo>
                  <a:pt x="14080236" y="7920223"/>
                </a:lnTo>
                <a:lnTo>
                  <a:pt x="14080236" y="0"/>
                </a:lnTo>
                <a:close/>
              </a:path>
            </a:pathLst>
          </a:custGeom>
          <a:solidFill>
            <a:srgbClr val="154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80236" y="0"/>
            <a:ext cx="0" cy="7920355"/>
          </a:xfrm>
          <a:custGeom>
            <a:avLst/>
            <a:gdLst/>
            <a:ahLst/>
            <a:cxnLst/>
            <a:rect l="l" t="t" r="r" b="b"/>
            <a:pathLst>
              <a:path w="0" h="7920355">
                <a:moveTo>
                  <a:pt x="0" y="7920223"/>
                </a:move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0" cy="7920355"/>
          </a:xfrm>
          <a:custGeom>
            <a:avLst/>
            <a:gdLst/>
            <a:ahLst/>
            <a:cxnLst/>
            <a:rect l="l" t="t" r="r" b="b"/>
            <a:pathLst>
              <a:path w="0" h="7920355">
                <a:moveTo>
                  <a:pt x="0" y="0"/>
                </a:moveTo>
                <a:lnTo>
                  <a:pt x="0" y="7920223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1" y="0"/>
            <a:ext cx="13185648" cy="79202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8423" y="6377837"/>
            <a:ext cx="1802764" cy="1195070"/>
          </a:xfrm>
          <a:prstGeom prst="rect">
            <a:avLst/>
          </a:prstGeom>
          <a:solidFill>
            <a:srgbClr val="00FFFF"/>
          </a:solidFill>
          <a:ln w="46699">
            <a:solidFill>
              <a:srgbClr val="1A1A1A"/>
            </a:solidFill>
          </a:ln>
        </p:spPr>
        <p:txBody>
          <a:bodyPr wrap="square" lIns="0" tIns="226695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785"/>
              </a:spcBef>
            </a:pPr>
            <a:r>
              <a:rPr dirty="0" sz="4150" spc="-225" b="1">
                <a:solidFill>
                  <a:srgbClr val="1A1A1A"/>
                </a:solidFill>
                <a:latin typeface="Arial"/>
                <a:cs typeface="Arial"/>
              </a:rPr>
              <a:t>Linear</a:t>
            </a:r>
            <a:endParaRPr sz="4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30389" y="287231"/>
            <a:ext cx="2163445" cy="1275080"/>
          </a:xfrm>
          <a:prstGeom prst="rect"/>
          <a:solidFill>
            <a:srgbClr val="00FFFF"/>
          </a:solidFill>
          <a:ln w="46892">
            <a:solidFill>
              <a:srgbClr val="1A1A1A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54965" marR="355600" indent="163195">
              <a:lnSpc>
                <a:spcPts val="4180"/>
              </a:lnSpc>
              <a:spcBef>
                <a:spcPts val="630"/>
              </a:spcBef>
            </a:pPr>
            <a:r>
              <a:rPr dirty="0" sz="4150" spc="-215">
                <a:solidFill>
                  <a:srgbClr val="1A1A1A"/>
                </a:solidFill>
              </a:rPr>
              <a:t>Time </a:t>
            </a:r>
            <a:r>
              <a:rPr dirty="0" sz="4150" spc="-210">
                <a:solidFill>
                  <a:srgbClr val="1A1A1A"/>
                </a:solidFill>
              </a:rPr>
              <a:t> </a:t>
            </a:r>
            <a:r>
              <a:rPr dirty="0" sz="4150" spc="-200">
                <a:solidFill>
                  <a:srgbClr val="1A1A1A"/>
                </a:solidFill>
              </a:rPr>
              <a:t>S</a:t>
            </a:r>
            <a:r>
              <a:rPr dirty="0" sz="4150" spc="-229">
                <a:solidFill>
                  <a:srgbClr val="1A1A1A"/>
                </a:solidFill>
              </a:rPr>
              <a:t>e</a:t>
            </a:r>
            <a:r>
              <a:rPr dirty="0" sz="4150" spc="-110">
                <a:solidFill>
                  <a:srgbClr val="1A1A1A"/>
                </a:solidFill>
              </a:rPr>
              <a:t>r</a:t>
            </a:r>
            <a:r>
              <a:rPr dirty="0" sz="4150" spc="-135">
                <a:solidFill>
                  <a:srgbClr val="1A1A1A"/>
                </a:solidFill>
              </a:rPr>
              <a:t>i</a:t>
            </a:r>
            <a:r>
              <a:rPr dirty="0" sz="4150" spc="-229">
                <a:solidFill>
                  <a:srgbClr val="1A1A1A"/>
                </a:solidFill>
              </a:rPr>
              <a:t>e</a:t>
            </a:r>
            <a:r>
              <a:rPr dirty="0" sz="4150" spc="-204">
                <a:solidFill>
                  <a:srgbClr val="1A1A1A"/>
                </a:solidFill>
              </a:rPr>
              <a:t>s</a:t>
            </a:r>
            <a:endParaRPr sz="4150"/>
          </a:p>
        </p:txBody>
      </p:sp>
      <p:grpSp>
        <p:nvGrpSpPr>
          <p:cNvPr id="8" name="object 8"/>
          <p:cNvGrpSpPr/>
          <p:nvPr/>
        </p:nvGrpSpPr>
        <p:grpSpPr>
          <a:xfrm>
            <a:off x="5442332" y="1915272"/>
            <a:ext cx="2748280" cy="2038350"/>
            <a:chOff x="5442332" y="1915272"/>
            <a:chExt cx="2748280" cy="2038350"/>
          </a:xfrm>
        </p:grpSpPr>
        <p:sp>
          <p:nvSpPr>
            <p:cNvPr id="9" name="object 9"/>
            <p:cNvSpPr/>
            <p:nvPr/>
          </p:nvSpPr>
          <p:spPr>
            <a:xfrm>
              <a:off x="5465827" y="1938767"/>
              <a:ext cx="2701290" cy="1991360"/>
            </a:xfrm>
            <a:custGeom>
              <a:avLst/>
              <a:gdLst/>
              <a:ahLst/>
              <a:cxnLst/>
              <a:rect l="l" t="t" r="r" b="b"/>
              <a:pathLst>
                <a:path w="2701290" h="1991360">
                  <a:moveTo>
                    <a:pt x="1350705" y="0"/>
                  </a:moveTo>
                  <a:lnTo>
                    <a:pt x="0" y="998114"/>
                  </a:lnTo>
                  <a:lnTo>
                    <a:pt x="1350705" y="1991065"/>
                  </a:lnTo>
                  <a:lnTo>
                    <a:pt x="2701222" y="998114"/>
                  </a:lnTo>
                  <a:lnTo>
                    <a:pt x="135070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65827" y="1938767"/>
              <a:ext cx="2701290" cy="1991360"/>
            </a:xfrm>
            <a:custGeom>
              <a:avLst/>
              <a:gdLst/>
              <a:ahLst/>
              <a:cxnLst/>
              <a:rect l="l" t="t" r="r" b="b"/>
              <a:pathLst>
                <a:path w="2701290" h="1991360">
                  <a:moveTo>
                    <a:pt x="0" y="998114"/>
                  </a:moveTo>
                  <a:lnTo>
                    <a:pt x="1350705" y="0"/>
                  </a:lnTo>
                  <a:lnTo>
                    <a:pt x="2701222" y="998114"/>
                  </a:lnTo>
                  <a:lnTo>
                    <a:pt x="1350705" y="1991065"/>
                  </a:lnTo>
                  <a:lnTo>
                    <a:pt x="0" y="998114"/>
                  </a:lnTo>
                  <a:close/>
                </a:path>
              </a:pathLst>
            </a:custGeom>
            <a:ln w="4631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91425" y="2552925"/>
            <a:ext cx="1631314" cy="662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T</a:t>
            </a:r>
            <a:r>
              <a:rPr dirty="0" sz="4150" spc="-110" b="1">
                <a:solidFill>
                  <a:srgbClr val="1A1A1A"/>
                </a:solidFill>
                <a:latin typeface="Arial"/>
                <a:cs typeface="Arial"/>
              </a:rPr>
              <a:t>r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n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d</a:t>
            </a:r>
            <a:r>
              <a:rPr dirty="0" sz="4150" spc="-225" b="1">
                <a:solidFill>
                  <a:srgbClr val="1A1A1A"/>
                </a:solidFill>
                <a:latin typeface="Arial"/>
                <a:cs typeface="Arial"/>
              </a:rPr>
              <a:t>?</a:t>
            </a:r>
            <a:endParaRPr sz="4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4940" y="2299572"/>
            <a:ext cx="2884170" cy="1275080"/>
          </a:xfrm>
          <a:custGeom>
            <a:avLst/>
            <a:gdLst/>
            <a:ahLst/>
            <a:cxnLst/>
            <a:rect l="l" t="t" r="r" b="b"/>
            <a:pathLst>
              <a:path w="2884170" h="1275079">
                <a:moveTo>
                  <a:pt x="2884150" y="0"/>
                </a:moveTo>
                <a:lnTo>
                  <a:pt x="0" y="0"/>
                </a:lnTo>
                <a:lnTo>
                  <a:pt x="0" y="1274558"/>
                </a:lnTo>
                <a:lnTo>
                  <a:pt x="2884150" y="1274558"/>
                </a:lnTo>
                <a:lnTo>
                  <a:pt x="28841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34940" y="2299572"/>
            <a:ext cx="2884170" cy="1275080"/>
          </a:xfrm>
          <a:prstGeom prst="rect">
            <a:avLst/>
          </a:prstGeom>
          <a:ln w="47268">
            <a:solidFill>
              <a:srgbClr val="1A1A1A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456565" marR="219075" indent="-269240">
              <a:lnSpc>
                <a:spcPts val="4180"/>
              </a:lnSpc>
              <a:spcBef>
                <a:spcPts val="630"/>
              </a:spcBef>
            </a:pPr>
            <a:r>
              <a:rPr dirty="0" sz="4150" spc="-200" b="1">
                <a:solidFill>
                  <a:srgbClr val="1A1A1A"/>
                </a:solidFill>
                <a:latin typeface="Arial"/>
                <a:cs typeface="Arial"/>
              </a:rPr>
              <a:t>S</a:t>
            </a:r>
            <a:r>
              <a:rPr dirty="0" sz="4150" spc="-295" b="1">
                <a:solidFill>
                  <a:srgbClr val="1A1A1A"/>
                </a:solidFill>
                <a:latin typeface="Arial"/>
                <a:cs typeface="Arial"/>
              </a:rPr>
              <a:t>m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oo</a:t>
            </a:r>
            <a:r>
              <a:rPr dirty="0" sz="4150" spc="-175" b="1">
                <a:solidFill>
                  <a:srgbClr val="1A1A1A"/>
                </a:solidFill>
                <a:latin typeface="Arial"/>
                <a:cs typeface="Arial"/>
              </a:rPr>
              <a:t>t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h</a:t>
            </a:r>
            <a:r>
              <a:rPr dirty="0" sz="4150" spc="-135" b="1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n</a:t>
            </a:r>
            <a:r>
              <a:rPr dirty="0" sz="4150" spc="-145" b="1">
                <a:solidFill>
                  <a:srgbClr val="1A1A1A"/>
                </a:solidFill>
                <a:latin typeface="Arial"/>
                <a:cs typeface="Arial"/>
              </a:rPr>
              <a:t>g  </a:t>
            </a:r>
            <a:r>
              <a:rPr dirty="0" sz="4150" spc="-260" b="1">
                <a:solidFill>
                  <a:srgbClr val="1A1A1A"/>
                </a:solidFill>
                <a:latin typeface="Arial"/>
                <a:cs typeface="Arial"/>
              </a:rPr>
              <a:t>Methods</a:t>
            </a:r>
            <a:endParaRPr sz="4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28598" y="2299572"/>
            <a:ext cx="2144395" cy="1275080"/>
          </a:xfrm>
          <a:custGeom>
            <a:avLst/>
            <a:gdLst/>
            <a:ahLst/>
            <a:cxnLst/>
            <a:rect l="l" t="t" r="r" b="b"/>
            <a:pathLst>
              <a:path w="2144395" h="1275079">
                <a:moveTo>
                  <a:pt x="2144014" y="0"/>
                </a:moveTo>
                <a:lnTo>
                  <a:pt x="0" y="0"/>
                </a:lnTo>
                <a:lnTo>
                  <a:pt x="0" y="1274558"/>
                </a:lnTo>
                <a:lnTo>
                  <a:pt x="2144014" y="1274558"/>
                </a:lnTo>
                <a:lnTo>
                  <a:pt x="214401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628598" y="2299572"/>
            <a:ext cx="2144395" cy="1275080"/>
          </a:xfrm>
          <a:prstGeom prst="rect">
            <a:avLst/>
          </a:prstGeom>
          <a:ln w="46879">
            <a:solidFill>
              <a:srgbClr val="1A1A1A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240029" marR="259079" indent="163195">
              <a:lnSpc>
                <a:spcPts val="4180"/>
              </a:lnSpc>
              <a:spcBef>
                <a:spcPts val="630"/>
              </a:spcBef>
            </a:pPr>
            <a:r>
              <a:rPr dirty="0" sz="4150" spc="-235" b="1">
                <a:solidFill>
                  <a:srgbClr val="1A1A1A"/>
                </a:solidFill>
                <a:latin typeface="Arial"/>
                <a:cs typeface="Arial"/>
              </a:rPr>
              <a:t>Trend 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4150" spc="-320" b="1">
                <a:solidFill>
                  <a:srgbClr val="1A1A1A"/>
                </a:solidFill>
                <a:latin typeface="Arial"/>
                <a:cs typeface="Arial"/>
              </a:rPr>
              <a:t>M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od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135" b="1">
                <a:solidFill>
                  <a:srgbClr val="1A1A1A"/>
                </a:solidFill>
                <a:latin typeface="Arial"/>
                <a:cs typeface="Arial"/>
              </a:rPr>
              <a:t>l</a:t>
            </a:r>
            <a:r>
              <a:rPr dirty="0" sz="4150" spc="-204" b="1">
                <a:solidFill>
                  <a:srgbClr val="1A1A1A"/>
                </a:solidFill>
                <a:latin typeface="Arial"/>
                <a:cs typeface="Arial"/>
              </a:rPr>
              <a:t>s</a:t>
            </a:r>
            <a:endParaRPr sz="41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37336" y="1528134"/>
            <a:ext cx="6191885" cy="3957954"/>
            <a:chOff x="3437336" y="1528134"/>
            <a:chExt cx="6191885" cy="3957954"/>
          </a:xfrm>
        </p:grpSpPr>
        <p:sp>
          <p:nvSpPr>
            <p:cNvPr id="17" name="object 17"/>
            <p:cNvSpPr/>
            <p:nvPr/>
          </p:nvSpPr>
          <p:spPr>
            <a:xfrm>
              <a:off x="6811852" y="1561789"/>
              <a:ext cx="5080" cy="377190"/>
            </a:xfrm>
            <a:custGeom>
              <a:avLst/>
              <a:gdLst/>
              <a:ahLst/>
              <a:cxnLst/>
              <a:rect l="l" t="t" r="r" b="b"/>
              <a:pathLst>
                <a:path w="5079" h="377189">
                  <a:moveTo>
                    <a:pt x="2340" y="-31169"/>
                  </a:moveTo>
                  <a:lnTo>
                    <a:pt x="2340" y="408147"/>
                  </a:lnTo>
                </a:path>
              </a:pathLst>
            </a:custGeom>
            <a:ln w="670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91835" y="1657221"/>
              <a:ext cx="254635" cy="281940"/>
            </a:xfrm>
            <a:custGeom>
              <a:avLst/>
              <a:gdLst/>
              <a:ahLst/>
              <a:cxnLst/>
              <a:rect l="l" t="t" r="r" b="b"/>
              <a:pathLst>
                <a:path w="254634" h="281939">
                  <a:moveTo>
                    <a:pt x="254450" y="0"/>
                  </a:moveTo>
                  <a:lnTo>
                    <a:pt x="0" y="0"/>
                  </a:lnTo>
                  <a:lnTo>
                    <a:pt x="124697" y="281545"/>
                  </a:lnTo>
                  <a:lnTo>
                    <a:pt x="254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67051" y="2936882"/>
              <a:ext cx="1240790" cy="0"/>
            </a:xfrm>
            <a:custGeom>
              <a:avLst/>
              <a:gdLst/>
              <a:ahLst/>
              <a:cxnLst/>
              <a:rect l="l" t="t" r="r" b="b"/>
              <a:pathLst>
                <a:path w="1240790" h="0">
                  <a:moveTo>
                    <a:pt x="1240424" y="0"/>
                  </a:moveTo>
                  <a:lnTo>
                    <a:pt x="730961" y="0"/>
                  </a:lnTo>
                  <a:lnTo>
                    <a:pt x="0" y="0"/>
                  </a:lnTo>
                </a:path>
              </a:pathLst>
            </a:custGeom>
            <a:ln w="687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73585" y="2793527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0" y="0"/>
                  </a:moveTo>
                  <a:lnTo>
                    <a:pt x="0" y="281545"/>
                  </a:lnTo>
                  <a:lnTo>
                    <a:pt x="255012" y="143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44875" y="2936882"/>
              <a:ext cx="1221105" cy="0"/>
            </a:xfrm>
            <a:custGeom>
              <a:avLst/>
              <a:gdLst/>
              <a:ahLst/>
              <a:cxnLst/>
              <a:rect l="l" t="t" r="r" b="b"/>
              <a:pathLst>
                <a:path w="1221104" h="0">
                  <a:moveTo>
                    <a:pt x="1220952" y="0"/>
                  </a:moveTo>
                  <a:lnTo>
                    <a:pt x="500101" y="0"/>
                  </a:lnTo>
                  <a:lnTo>
                    <a:pt x="0" y="0"/>
                  </a:lnTo>
                </a:path>
              </a:pathLst>
            </a:custGeom>
            <a:ln w="687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19071" y="2793527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254825" y="0"/>
                  </a:moveTo>
                  <a:lnTo>
                    <a:pt x="0" y="143355"/>
                  </a:lnTo>
                  <a:lnTo>
                    <a:pt x="254825" y="281545"/>
                  </a:lnTo>
                  <a:lnTo>
                    <a:pt x="25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37336" y="4211317"/>
              <a:ext cx="3288665" cy="1275080"/>
            </a:xfrm>
            <a:custGeom>
              <a:avLst/>
              <a:gdLst/>
              <a:ahLst/>
              <a:cxnLst/>
              <a:rect l="l" t="t" r="r" b="b"/>
              <a:pathLst>
                <a:path w="3288665" h="1275079">
                  <a:moveTo>
                    <a:pt x="3288201" y="0"/>
                  </a:moveTo>
                  <a:lnTo>
                    <a:pt x="0" y="0"/>
                  </a:lnTo>
                  <a:lnTo>
                    <a:pt x="0" y="1274558"/>
                  </a:lnTo>
                  <a:lnTo>
                    <a:pt x="3288201" y="1274558"/>
                  </a:lnTo>
                  <a:lnTo>
                    <a:pt x="328820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447559" y="2033005"/>
            <a:ext cx="869950" cy="662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50" spc="-31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150" spc="-22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150" spc="-20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8294" y="2033005"/>
            <a:ext cx="674370" cy="662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50" spc="-215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4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7336" y="4211316"/>
            <a:ext cx="3288665" cy="1275080"/>
          </a:xfrm>
          <a:prstGeom prst="rect">
            <a:avLst/>
          </a:prstGeom>
          <a:ln w="47395">
            <a:solidFill>
              <a:srgbClr val="1A1A1A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89255" marR="344805" indent="-111125">
              <a:lnSpc>
                <a:spcPts val="4180"/>
              </a:lnSpc>
              <a:spcBef>
                <a:spcPts val="630"/>
              </a:spcBef>
            </a:pPr>
            <a:r>
              <a:rPr dirty="0" sz="4150" spc="-200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x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po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n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380" b="1">
                <a:solidFill>
                  <a:srgbClr val="1A1A1A"/>
                </a:solidFill>
                <a:latin typeface="Arial"/>
                <a:cs typeface="Arial"/>
              </a:rPr>
              <a:t>n</a:t>
            </a:r>
            <a:r>
              <a:rPr dirty="0" sz="4150" spc="-125" b="1">
                <a:solidFill>
                  <a:srgbClr val="1A1A1A"/>
                </a:solidFill>
                <a:latin typeface="Arial"/>
                <a:cs typeface="Arial"/>
              </a:rPr>
              <a:t>t</a:t>
            </a:r>
            <a:r>
              <a:rPr dirty="0" sz="4150" spc="-150" b="1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dirty="0" sz="4150" spc="-105" b="1">
                <a:solidFill>
                  <a:srgbClr val="1A1A1A"/>
                </a:solidFill>
                <a:latin typeface="Arial"/>
                <a:cs typeface="Arial"/>
              </a:rPr>
              <a:t>l  </a:t>
            </a:r>
            <a:r>
              <a:rPr dirty="0" sz="4150" spc="-250" b="1">
                <a:solidFill>
                  <a:srgbClr val="1A1A1A"/>
                </a:solidFill>
                <a:latin typeface="Arial"/>
                <a:cs typeface="Arial"/>
              </a:rPr>
              <a:t>Smoothing</a:t>
            </a:r>
            <a:endParaRPr sz="4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5105" y="6377837"/>
            <a:ext cx="2399030" cy="1195070"/>
          </a:xfrm>
          <a:prstGeom prst="rect">
            <a:avLst/>
          </a:prstGeom>
          <a:solidFill>
            <a:srgbClr val="00FFFF"/>
          </a:solidFill>
          <a:ln w="47129">
            <a:solidFill>
              <a:srgbClr val="1A1A1A"/>
            </a:solidFill>
          </a:ln>
        </p:spPr>
        <p:txBody>
          <a:bodyPr wrap="square" lIns="0" tIns="22669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785"/>
              </a:spcBef>
            </a:pPr>
            <a:r>
              <a:rPr dirty="0" sz="4150" spc="-220" b="1">
                <a:solidFill>
                  <a:srgbClr val="1A1A1A"/>
                </a:solidFill>
                <a:latin typeface="Arial"/>
                <a:cs typeface="Arial"/>
              </a:rPr>
              <a:t>Quadratic</a:t>
            </a:r>
            <a:endParaRPr sz="4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2958" y="6377837"/>
            <a:ext cx="3081020" cy="1195070"/>
          </a:xfrm>
          <a:prstGeom prst="rect">
            <a:avLst/>
          </a:prstGeom>
          <a:solidFill>
            <a:srgbClr val="00FFFF"/>
          </a:solidFill>
          <a:ln w="47395">
            <a:solidFill>
              <a:srgbClr val="1A1A1A"/>
            </a:solidFill>
          </a:ln>
        </p:spPr>
        <p:txBody>
          <a:bodyPr wrap="square" lIns="0" tIns="22669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785"/>
              </a:spcBef>
            </a:pPr>
            <a:r>
              <a:rPr dirty="0" sz="4150" spc="-240" b="1">
                <a:solidFill>
                  <a:srgbClr val="1A1A1A"/>
                </a:solidFill>
                <a:latin typeface="Arial"/>
                <a:cs typeface="Arial"/>
              </a:rPr>
              <a:t>Exponential</a:t>
            </a:r>
            <a:endParaRPr sz="4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08222" y="6377837"/>
            <a:ext cx="3062605" cy="1195070"/>
          </a:xfrm>
          <a:prstGeom prst="rect">
            <a:avLst/>
          </a:prstGeom>
          <a:solidFill>
            <a:srgbClr val="00FFFF"/>
          </a:solidFill>
          <a:ln w="47389">
            <a:solidFill>
              <a:srgbClr val="1A1A1A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49554" marR="264160" indent="662940">
              <a:lnSpc>
                <a:spcPts val="4180"/>
              </a:lnSpc>
              <a:spcBef>
                <a:spcPts val="290"/>
              </a:spcBef>
            </a:pPr>
            <a:r>
              <a:rPr dirty="0" sz="4150" spc="-265" b="1">
                <a:solidFill>
                  <a:srgbClr val="1A1A1A"/>
                </a:solidFill>
                <a:latin typeface="Arial"/>
                <a:cs typeface="Arial"/>
              </a:rPr>
              <a:t>Auto- </a:t>
            </a:r>
            <a:r>
              <a:rPr dirty="0" sz="4150" spc="-260" b="1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4150" spc="-240" b="1">
                <a:solidFill>
                  <a:srgbClr val="1A1A1A"/>
                </a:solidFill>
                <a:latin typeface="Arial"/>
                <a:cs typeface="Arial"/>
              </a:rPr>
              <a:t>R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g</a:t>
            </a:r>
            <a:r>
              <a:rPr dirty="0" sz="4150" spc="-110" b="1">
                <a:solidFill>
                  <a:srgbClr val="1A1A1A"/>
                </a:solidFill>
                <a:latin typeface="Arial"/>
                <a:cs typeface="Arial"/>
              </a:rPr>
              <a:t>r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ess</a:t>
            </a:r>
            <a:r>
              <a:rPr dirty="0" sz="4150" spc="-135" b="1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dirty="0" sz="4150" spc="-305" b="1">
                <a:solidFill>
                  <a:srgbClr val="1A1A1A"/>
                </a:solidFill>
                <a:latin typeface="Arial"/>
                <a:cs typeface="Arial"/>
              </a:rPr>
              <a:t>v</a:t>
            </a:r>
            <a:r>
              <a:rPr dirty="0" sz="4150" spc="-204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endParaRPr sz="4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6517" y="3539523"/>
            <a:ext cx="11570335" cy="2838450"/>
            <a:chOff x="596517" y="3539523"/>
            <a:chExt cx="11570335" cy="2838450"/>
          </a:xfrm>
        </p:grpSpPr>
        <p:sp>
          <p:nvSpPr>
            <p:cNvPr id="31" name="object 31"/>
            <p:cNvSpPr/>
            <p:nvPr/>
          </p:nvSpPr>
          <p:spPr>
            <a:xfrm>
              <a:off x="2576996" y="3574130"/>
              <a:ext cx="2504440" cy="387985"/>
            </a:xfrm>
            <a:custGeom>
              <a:avLst/>
              <a:gdLst/>
              <a:ahLst/>
              <a:cxnLst/>
              <a:rect l="l" t="t" r="r" b="b"/>
              <a:pathLst>
                <a:path w="2504440" h="387985">
                  <a:moveTo>
                    <a:pt x="0" y="0"/>
                  </a:moveTo>
                  <a:lnTo>
                    <a:pt x="0" y="308192"/>
                  </a:lnTo>
                  <a:lnTo>
                    <a:pt x="2504065" y="308192"/>
                  </a:lnTo>
                  <a:lnTo>
                    <a:pt x="2504065" y="387719"/>
                  </a:lnTo>
                </a:path>
              </a:pathLst>
            </a:custGeom>
            <a:ln w="68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956551" y="3929832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254825" y="0"/>
                  </a:moveTo>
                  <a:lnTo>
                    <a:pt x="0" y="0"/>
                  </a:lnTo>
                  <a:lnTo>
                    <a:pt x="124510" y="281545"/>
                  </a:lnTo>
                  <a:lnTo>
                    <a:pt x="25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96585" y="3574130"/>
              <a:ext cx="5504180" cy="2554605"/>
            </a:xfrm>
            <a:custGeom>
              <a:avLst/>
              <a:gdLst/>
              <a:ahLst/>
              <a:cxnLst/>
              <a:rect l="l" t="t" r="r" b="b"/>
              <a:pathLst>
                <a:path w="5504180" h="2554604">
                  <a:moveTo>
                    <a:pt x="5503739" y="0"/>
                  </a:moveTo>
                  <a:lnTo>
                    <a:pt x="5503739" y="2347056"/>
                  </a:lnTo>
                  <a:lnTo>
                    <a:pt x="0" y="2347056"/>
                  </a:lnTo>
                  <a:lnTo>
                    <a:pt x="0" y="2554198"/>
                  </a:lnTo>
                </a:path>
              </a:pathLst>
            </a:custGeom>
            <a:ln w="6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66832" y="6096187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254825" y="0"/>
                  </a:moveTo>
                  <a:lnTo>
                    <a:pt x="0" y="0"/>
                  </a:lnTo>
                  <a:lnTo>
                    <a:pt x="129753" y="281649"/>
                  </a:lnTo>
                  <a:lnTo>
                    <a:pt x="25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700324" y="3574130"/>
              <a:ext cx="1341120" cy="2554605"/>
            </a:xfrm>
            <a:custGeom>
              <a:avLst/>
              <a:gdLst/>
              <a:ahLst/>
              <a:cxnLst/>
              <a:rect l="l" t="t" r="r" b="b"/>
              <a:pathLst>
                <a:path w="1341120" h="2554604">
                  <a:moveTo>
                    <a:pt x="0" y="0"/>
                  </a:moveTo>
                  <a:lnTo>
                    <a:pt x="0" y="2347056"/>
                  </a:lnTo>
                  <a:lnTo>
                    <a:pt x="1340968" y="2347056"/>
                  </a:lnTo>
                  <a:lnTo>
                    <a:pt x="1340968" y="2554198"/>
                  </a:lnTo>
                </a:path>
              </a:pathLst>
            </a:custGeom>
            <a:ln w="637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911540" y="6096187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254825" y="0"/>
                  </a:moveTo>
                  <a:lnTo>
                    <a:pt x="0" y="0"/>
                  </a:lnTo>
                  <a:lnTo>
                    <a:pt x="129753" y="281649"/>
                  </a:lnTo>
                  <a:lnTo>
                    <a:pt x="25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6517" y="4211316"/>
              <a:ext cx="2139950" cy="1275080"/>
            </a:xfrm>
            <a:custGeom>
              <a:avLst/>
              <a:gdLst/>
              <a:ahLst/>
              <a:cxnLst/>
              <a:rect l="l" t="t" r="r" b="b"/>
              <a:pathLst>
                <a:path w="2139950" h="1275079">
                  <a:moveTo>
                    <a:pt x="2139334" y="0"/>
                  </a:moveTo>
                  <a:lnTo>
                    <a:pt x="0" y="0"/>
                  </a:lnTo>
                  <a:lnTo>
                    <a:pt x="0" y="1274558"/>
                  </a:lnTo>
                  <a:lnTo>
                    <a:pt x="2139334" y="1274558"/>
                  </a:lnTo>
                  <a:lnTo>
                    <a:pt x="213933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96517" y="4211316"/>
            <a:ext cx="2139950" cy="1275080"/>
          </a:xfrm>
          <a:prstGeom prst="rect">
            <a:avLst/>
          </a:prstGeom>
          <a:ln w="46875">
            <a:solidFill>
              <a:srgbClr val="1A1A1A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130175" marR="147955" indent="100330">
              <a:lnSpc>
                <a:spcPts val="4180"/>
              </a:lnSpc>
              <a:spcBef>
                <a:spcPts val="630"/>
              </a:spcBef>
            </a:pPr>
            <a:r>
              <a:rPr dirty="0" sz="4150" spc="-275" b="1">
                <a:solidFill>
                  <a:srgbClr val="1A1A1A"/>
                </a:solidFill>
                <a:latin typeface="Arial"/>
                <a:cs typeface="Arial"/>
              </a:rPr>
              <a:t>Moving </a:t>
            </a:r>
            <a:r>
              <a:rPr dirty="0" sz="4150" spc="-1140" b="1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4150" spc="-425" b="1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dirty="0" sz="4150" spc="-345" b="1">
                <a:solidFill>
                  <a:srgbClr val="1A1A1A"/>
                </a:solidFill>
                <a:latin typeface="Arial"/>
                <a:cs typeface="Arial"/>
              </a:rPr>
              <a:t>v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r>
              <a:rPr dirty="0" sz="4150" spc="-110" b="1">
                <a:solidFill>
                  <a:srgbClr val="1A1A1A"/>
                </a:solidFill>
                <a:latin typeface="Arial"/>
                <a:cs typeface="Arial"/>
              </a:rPr>
              <a:t>r</a:t>
            </a:r>
            <a:r>
              <a:rPr dirty="0" sz="4150" spc="-229" b="1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dirty="0" sz="4150" spc="-270" b="1">
                <a:solidFill>
                  <a:srgbClr val="1A1A1A"/>
                </a:solidFill>
                <a:latin typeface="Arial"/>
                <a:cs typeface="Arial"/>
              </a:rPr>
              <a:t>g</a:t>
            </a:r>
            <a:r>
              <a:rPr dirty="0" sz="4150" spc="-204" b="1">
                <a:solidFill>
                  <a:srgbClr val="1A1A1A"/>
                </a:solidFill>
                <a:latin typeface="Arial"/>
                <a:cs typeface="Arial"/>
              </a:rPr>
              <a:t>e</a:t>
            </a:r>
            <a:endParaRPr sz="41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38972" y="3539985"/>
            <a:ext cx="9196070" cy="2838450"/>
            <a:chOff x="1538972" y="3539985"/>
            <a:chExt cx="9196070" cy="2838450"/>
          </a:xfrm>
        </p:grpSpPr>
        <p:sp>
          <p:nvSpPr>
            <p:cNvPr id="40" name="object 40"/>
            <p:cNvSpPr/>
            <p:nvPr/>
          </p:nvSpPr>
          <p:spPr>
            <a:xfrm>
              <a:off x="1663651" y="3574130"/>
              <a:ext cx="913765" cy="387985"/>
            </a:xfrm>
            <a:custGeom>
              <a:avLst/>
              <a:gdLst/>
              <a:ahLst/>
              <a:cxnLst/>
              <a:rect l="l" t="t" r="r" b="b"/>
              <a:pathLst>
                <a:path w="913764" h="387985">
                  <a:moveTo>
                    <a:pt x="913345" y="0"/>
                  </a:moveTo>
                  <a:lnTo>
                    <a:pt x="913345" y="308192"/>
                  </a:lnTo>
                  <a:lnTo>
                    <a:pt x="0" y="308192"/>
                  </a:lnTo>
                  <a:lnTo>
                    <a:pt x="0" y="387719"/>
                  </a:lnTo>
                </a:path>
              </a:pathLst>
            </a:custGeom>
            <a:ln w="677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538972" y="3929833"/>
              <a:ext cx="254635" cy="281940"/>
            </a:xfrm>
            <a:custGeom>
              <a:avLst/>
              <a:gdLst/>
              <a:ahLst/>
              <a:cxnLst/>
              <a:rect l="l" t="t" r="r" b="b"/>
              <a:pathLst>
                <a:path w="254635" h="281939">
                  <a:moveTo>
                    <a:pt x="254432" y="0"/>
                  </a:moveTo>
                  <a:lnTo>
                    <a:pt x="0" y="0"/>
                  </a:lnTo>
                  <a:lnTo>
                    <a:pt x="124679" y="281545"/>
                  </a:lnTo>
                  <a:lnTo>
                    <a:pt x="254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76996" y="3574130"/>
              <a:ext cx="8123555" cy="2554605"/>
            </a:xfrm>
            <a:custGeom>
              <a:avLst/>
              <a:gdLst/>
              <a:ahLst/>
              <a:cxnLst/>
              <a:rect l="l" t="t" r="r" b="b"/>
              <a:pathLst>
                <a:path w="8123555" h="2554604">
                  <a:moveTo>
                    <a:pt x="8123328" y="0"/>
                  </a:moveTo>
                  <a:lnTo>
                    <a:pt x="8123328" y="2347056"/>
                  </a:lnTo>
                  <a:lnTo>
                    <a:pt x="0" y="2347056"/>
                  </a:lnTo>
                  <a:lnTo>
                    <a:pt x="0" y="2554198"/>
                  </a:lnTo>
                </a:path>
              </a:pathLst>
            </a:custGeom>
            <a:ln w="681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52298" y="6096187"/>
              <a:ext cx="254635" cy="281940"/>
            </a:xfrm>
            <a:custGeom>
              <a:avLst/>
              <a:gdLst/>
              <a:ahLst/>
              <a:cxnLst/>
              <a:rect l="l" t="t" r="r" b="b"/>
              <a:pathLst>
                <a:path w="254635" h="281939">
                  <a:moveTo>
                    <a:pt x="254450" y="0"/>
                  </a:moveTo>
                  <a:lnTo>
                    <a:pt x="0" y="0"/>
                  </a:lnTo>
                  <a:lnTo>
                    <a:pt x="124697" y="281649"/>
                  </a:lnTo>
                  <a:lnTo>
                    <a:pt x="254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1084" y="3574130"/>
              <a:ext cx="2249805" cy="2554605"/>
            </a:xfrm>
            <a:custGeom>
              <a:avLst/>
              <a:gdLst/>
              <a:ahLst/>
              <a:cxnLst/>
              <a:rect l="l" t="t" r="r" b="b"/>
              <a:pathLst>
                <a:path w="2249804" h="2554604">
                  <a:moveTo>
                    <a:pt x="2249240" y="0"/>
                  </a:moveTo>
                  <a:lnTo>
                    <a:pt x="2249240" y="2347056"/>
                  </a:lnTo>
                  <a:lnTo>
                    <a:pt x="0" y="2347056"/>
                  </a:lnTo>
                  <a:lnTo>
                    <a:pt x="0" y="2554198"/>
                  </a:lnTo>
                </a:path>
              </a:pathLst>
            </a:custGeom>
            <a:ln w="65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326012" y="6096187"/>
              <a:ext cx="255270" cy="281940"/>
            </a:xfrm>
            <a:custGeom>
              <a:avLst/>
              <a:gdLst/>
              <a:ahLst/>
              <a:cxnLst/>
              <a:rect l="l" t="t" r="r" b="b"/>
              <a:pathLst>
                <a:path w="255270" h="281939">
                  <a:moveTo>
                    <a:pt x="254825" y="0"/>
                  </a:moveTo>
                  <a:lnTo>
                    <a:pt x="0" y="0"/>
                  </a:lnTo>
                  <a:lnTo>
                    <a:pt x="125072" y="281649"/>
                  </a:lnTo>
                  <a:lnTo>
                    <a:pt x="25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605485"/>
            <a:ext cx="12708890" cy="693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2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Modelling</a:t>
            </a:r>
            <a:r>
              <a:rPr dirty="0" sz="36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  <a:p>
            <a:pPr marL="163195">
              <a:lnSpc>
                <a:spcPts val="5180"/>
              </a:lnSpc>
            </a:pPr>
            <a:r>
              <a:rPr dirty="0" sz="4400" b="1">
                <a:solidFill>
                  <a:srgbClr val="008000"/>
                </a:solidFill>
                <a:latin typeface="Arial"/>
                <a:cs typeface="Arial"/>
              </a:rPr>
              <a:t>Modeling</a:t>
            </a:r>
            <a:r>
              <a:rPr dirty="0" sz="4400" spc="-4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4400" spc="-25" b="1">
                <a:solidFill>
                  <a:srgbClr val="008000"/>
                </a:solidFill>
                <a:latin typeface="Arial"/>
                <a:cs typeface="Arial"/>
              </a:rPr>
              <a:t>Time</a:t>
            </a:r>
            <a:r>
              <a:rPr dirty="0" sz="4400" spc="-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008000"/>
                </a:solidFill>
                <a:latin typeface="Arial"/>
                <a:cs typeface="Arial"/>
              </a:rPr>
              <a:t>Series</a:t>
            </a:r>
            <a:endParaRPr sz="4400">
              <a:latin typeface="Arial"/>
              <a:cs typeface="Arial"/>
            </a:endParaRPr>
          </a:p>
          <a:p>
            <a:pPr marL="535305" marR="43815">
              <a:lnSpc>
                <a:spcPct val="100000"/>
              </a:lnSpc>
              <a:spcBef>
                <a:spcPts val="145"/>
              </a:spcBef>
            </a:pPr>
            <a:r>
              <a:rPr dirty="0" sz="4400">
                <a:latin typeface="Arial MT"/>
                <a:cs typeface="Arial MT"/>
              </a:rPr>
              <a:t>Methods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for forecasting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 time series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fall into two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general classes: </a:t>
            </a:r>
            <a:r>
              <a:rPr dirty="0" sz="4400" i="1">
                <a:solidFill>
                  <a:srgbClr val="0000CC"/>
                </a:solidFill>
                <a:latin typeface="Arial"/>
                <a:cs typeface="Arial"/>
              </a:rPr>
              <a:t>smoothing methods </a:t>
            </a:r>
            <a:r>
              <a:rPr dirty="0" sz="4400" spc="-5">
                <a:latin typeface="Arial MT"/>
                <a:cs typeface="Arial MT"/>
              </a:rPr>
              <a:t>and </a:t>
            </a:r>
            <a:r>
              <a:rPr dirty="0" sz="4400">
                <a:latin typeface="Arial MT"/>
                <a:cs typeface="Arial MT"/>
              </a:rPr>
              <a:t> </a:t>
            </a:r>
            <a:r>
              <a:rPr dirty="0" sz="4400" i="1">
                <a:solidFill>
                  <a:srgbClr val="0000CC"/>
                </a:solidFill>
                <a:latin typeface="Arial"/>
                <a:cs typeface="Arial"/>
              </a:rPr>
              <a:t>regression-based</a:t>
            </a:r>
            <a:r>
              <a:rPr dirty="0" sz="4400" spc="-30" i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4400" i="1">
                <a:solidFill>
                  <a:srgbClr val="0000CC"/>
                </a:solidFill>
                <a:latin typeface="Arial"/>
                <a:cs typeface="Arial"/>
              </a:rPr>
              <a:t>modeling</a:t>
            </a:r>
            <a:r>
              <a:rPr dirty="0" sz="4400" spc="-15" i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4400" i="1">
                <a:solidFill>
                  <a:srgbClr val="0000CC"/>
                </a:solidFill>
                <a:latin typeface="Arial"/>
                <a:cs typeface="Arial"/>
              </a:rPr>
              <a:t>methods</a:t>
            </a:r>
            <a:r>
              <a:rPr dirty="0" sz="4400">
                <a:latin typeface="Arial MT"/>
                <a:cs typeface="Arial MT"/>
              </a:rPr>
              <a:t>.</a:t>
            </a:r>
            <a:endParaRPr sz="4400">
              <a:latin typeface="Arial MT"/>
              <a:cs typeface="Arial MT"/>
            </a:endParaRPr>
          </a:p>
          <a:p>
            <a:pPr marL="535305" marR="5080">
              <a:lnSpc>
                <a:spcPct val="100000"/>
              </a:lnSpc>
              <a:spcBef>
                <a:spcPts val="2645"/>
              </a:spcBef>
              <a:tabLst>
                <a:tab pos="6182995" algn="l"/>
              </a:tabLst>
            </a:pPr>
            <a:r>
              <a:rPr dirty="0" sz="4400">
                <a:latin typeface="Arial MT"/>
                <a:cs typeface="Arial MT"/>
              </a:rPr>
              <a:t>Although the smoothing methods do not explicitly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use the time series components, it is a good idea </a:t>
            </a:r>
            <a:r>
              <a:rPr dirty="0" sz="4400" spc="-12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 keep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them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mind.	The regression models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explicitly estimate the components as a basis for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building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models.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2703068"/>
            <a:ext cx="20231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squares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68" y="605485"/>
            <a:ext cx="12646660" cy="212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Fitting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trend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  <a:p>
            <a:pPr marL="25400" marR="253365">
              <a:lnSpc>
                <a:spcPct val="100000"/>
              </a:lnSpc>
              <a:spcBef>
                <a:spcPts val="2110"/>
              </a:spcBef>
            </a:pP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linear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trend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between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time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series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values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Y</a:t>
            </a:r>
            <a:r>
              <a:rPr dirty="0" baseline="-21021" sz="2775" spc="-7" b="1">
                <a:latin typeface="Arial"/>
                <a:cs typeface="Arial"/>
              </a:rPr>
              <a:t>t</a:t>
            </a:r>
            <a:r>
              <a:rPr dirty="0" baseline="-21021" sz="2775" spc="40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and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time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given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by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equation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baseline="-21021" sz="2775" spc="-7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baseline="-21021" sz="2775" spc="39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dirty="0" sz="2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+e.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For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pair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values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(Y</a:t>
            </a:r>
            <a:r>
              <a:rPr dirty="0" baseline="-21021" sz="2775" spc="7" b="1">
                <a:latin typeface="Arial"/>
                <a:cs typeface="Arial"/>
              </a:rPr>
              <a:t>t</a:t>
            </a:r>
            <a:r>
              <a:rPr dirty="0" sz="2800" spc="5" b="1">
                <a:latin typeface="Arial"/>
                <a:cs typeface="Arial"/>
              </a:rPr>
              <a:t>,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t), 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&amp;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estimated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by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principles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b="1">
                <a:latin typeface="Arial"/>
                <a:cs typeface="Arial"/>
              </a:rPr>
              <a:t> least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5382" y="4116451"/>
            <a:ext cx="1237615" cy="33655"/>
          </a:xfrm>
          <a:custGeom>
            <a:avLst/>
            <a:gdLst/>
            <a:ahLst/>
            <a:cxnLst/>
            <a:rect l="l" t="t" r="r" b="b"/>
            <a:pathLst>
              <a:path w="1237614" h="33654">
                <a:moveTo>
                  <a:pt x="1237488" y="0"/>
                </a:moveTo>
                <a:lnTo>
                  <a:pt x="0" y="0"/>
                </a:lnTo>
                <a:lnTo>
                  <a:pt x="0" y="33527"/>
                </a:lnTo>
                <a:lnTo>
                  <a:pt x="1237488" y="33527"/>
                </a:lnTo>
                <a:lnTo>
                  <a:pt x="1237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8068" y="3374517"/>
            <a:ext cx="22606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41666" sz="6000" spc="-3487">
                <a:solidFill>
                  <a:srgbClr val="FF0000"/>
                </a:solidFill>
                <a:latin typeface="Cambria Math"/>
                <a:cs typeface="Cambria Math"/>
              </a:rPr>
              <a:t>𝒃</a:t>
            </a:r>
            <a:r>
              <a:rPr dirty="0" baseline="-29166" sz="6000">
                <a:solidFill>
                  <a:srgbClr val="FF0000"/>
                </a:solidFill>
                <a:latin typeface="Cambria Math"/>
                <a:cs typeface="Cambria Math"/>
              </a:rPr>
              <a:t>^</a:t>
            </a:r>
            <a:r>
              <a:rPr dirty="0" baseline="-29166" sz="6000" spc="494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baseline="-41666" sz="6000" spc="-7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baseline="-41666" sz="6000" spc="337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baseline="2083" sz="6000" spc="-7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baseline="2083" sz="6000" spc="-3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mbria Math"/>
                <a:cs typeface="Cambria Math"/>
              </a:rPr>
              <a:t>𝒙𝒀</a:t>
            </a:r>
            <a:r>
              <a:rPr dirty="0" baseline="-15325" sz="4350" spc="22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endParaRPr baseline="-15325" sz="43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678" y="3945712"/>
            <a:ext cx="10356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4583" sz="6000" spc="-7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baseline="-14583" sz="6000" spc="-3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baseline="-16666" sz="6000" spc="-15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dirty="0" sz="2900" spc="15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468" y="5001006"/>
            <a:ext cx="83311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FF0000"/>
                </a:solidFill>
                <a:latin typeface="Cambria Math"/>
                <a:cs typeface="Cambria Math"/>
              </a:rPr>
              <a:t>an</a:t>
            </a:r>
            <a:r>
              <a:rPr dirty="0" sz="4000" spc="-5">
                <a:solidFill>
                  <a:srgbClr val="FF0000"/>
                </a:solidFill>
                <a:latin typeface="Cambria Math"/>
                <a:cs typeface="Cambria Math"/>
              </a:rPr>
              <a:t>d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468" y="6409436"/>
            <a:ext cx="8623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380">
                <a:solidFill>
                  <a:srgbClr val="FF0000"/>
                </a:solidFill>
                <a:latin typeface="Cambria Math"/>
                <a:cs typeface="Cambria Math"/>
              </a:rPr>
              <a:t>𝒂</a:t>
            </a:r>
            <a:r>
              <a:rPr dirty="0" sz="4000" spc="50">
                <a:solidFill>
                  <a:srgbClr val="FF0000"/>
                </a:solidFill>
                <a:latin typeface="Cambria Math"/>
                <a:cs typeface="Cambria Math"/>
              </a:rPr>
              <a:t>^</a:t>
            </a:r>
            <a:r>
              <a:rPr dirty="0" sz="4000" spc="3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4000" spc="-5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3002" y="6766662"/>
            <a:ext cx="943610" cy="33655"/>
          </a:xfrm>
          <a:custGeom>
            <a:avLst/>
            <a:gdLst/>
            <a:ahLst/>
            <a:cxnLst/>
            <a:rect l="l" t="t" r="r" b="b"/>
            <a:pathLst>
              <a:path w="943610" h="33654">
                <a:moveTo>
                  <a:pt x="943355" y="0"/>
                </a:moveTo>
                <a:lnTo>
                  <a:pt x="0" y="0"/>
                </a:lnTo>
                <a:lnTo>
                  <a:pt x="0" y="33528"/>
                </a:lnTo>
                <a:lnTo>
                  <a:pt x="943355" y="33528"/>
                </a:lnTo>
                <a:lnTo>
                  <a:pt x="943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5283" y="6005017"/>
            <a:ext cx="9988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sz="4000" spc="-2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baseline="-2083" sz="6000" spc="-22">
                <a:solidFill>
                  <a:srgbClr val="FF0000"/>
                </a:solidFill>
                <a:latin typeface="Cambria Math"/>
                <a:cs typeface="Cambria Math"/>
              </a:rPr>
              <a:t>𝒀</a:t>
            </a:r>
            <a:r>
              <a:rPr dirty="0" baseline="-18199" sz="4350" spc="22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endParaRPr baseline="-18199" sz="43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7007" y="6749288"/>
            <a:ext cx="3543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6359" y="2903931"/>
            <a:ext cx="47713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mbria Math"/>
                <a:cs typeface="Cambria Math"/>
              </a:rPr>
              <a:t>𝒘𝒉𝒆𝒓𝒆</a:t>
            </a:r>
            <a:r>
              <a:rPr dirty="0" sz="3200" spc="-2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𝒇𝒐𝒓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𝒐𝒅𝒅</a:t>
            </a:r>
            <a:r>
              <a:rPr dirty="0" sz="3200" spc="-3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𝒏𝒖𝒎𝒃𝒆𝒓𝒔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6359" y="3969766"/>
            <a:ext cx="6769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𝒙</a:t>
            </a:r>
            <a:r>
              <a:rPr dirty="0" sz="3200" spc="9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2203" y="4260596"/>
            <a:ext cx="4113529" cy="26034"/>
          </a:xfrm>
          <a:custGeom>
            <a:avLst/>
            <a:gdLst/>
            <a:ahLst/>
            <a:cxnLst/>
            <a:rect l="l" t="t" r="r" b="b"/>
            <a:pathLst>
              <a:path w="4113529" h="26035">
                <a:moveTo>
                  <a:pt x="4113276" y="0"/>
                </a:moveTo>
                <a:lnTo>
                  <a:pt x="0" y="0"/>
                </a:lnTo>
                <a:lnTo>
                  <a:pt x="0" y="25908"/>
                </a:lnTo>
                <a:lnTo>
                  <a:pt x="4113276" y="25908"/>
                </a:lnTo>
                <a:lnTo>
                  <a:pt x="4113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659884" y="3661917"/>
            <a:ext cx="41427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𝒕</a:t>
            </a:r>
            <a:r>
              <a:rPr dirty="0" sz="3200" spc="-1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−</a:t>
            </a:r>
            <a:r>
              <a:rPr dirty="0" sz="3200" spc="-1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𝒎𝒊𝒅𝒅𝒍𝒆</a:t>
            </a:r>
            <a:r>
              <a:rPr dirty="0" sz="3200" spc="-2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𝒗𝒂𝒍𝒖𝒆</a:t>
            </a:r>
            <a:r>
              <a:rPr dirty="0" sz="3200" spc="-2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𝒐𝒇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𝒕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7961" y="4242561"/>
            <a:ext cx="23844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mbria Math"/>
                <a:cs typeface="Cambria Math"/>
              </a:rPr>
              <a:t>𝒊𝒏𝒕𝒆𝒓𝒗𝒂𝒍</a:t>
            </a:r>
            <a:r>
              <a:rPr dirty="0" sz="3200" spc="-5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(𝒉)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6359" y="4969891"/>
            <a:ext cx="37522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>
                <a:latin typeface="Cambria Math"/>
                <a:cs typeface="Cambria Math"/>
              </a:rPr>
              <a:t>and</a:t>
            </a:r>
            <a:r>
              <a:rPr dirty="0" sz="3200" spc="-100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for</a:t>
            </a:r>
            <a:r>
              <a:rPr dirty="0" sz="3200" spc="-95">
                <a:latin typeface="Cambria Math"/>
                <a:cs typeface="Cambria Math"/>
              </a:rPr>
              <a:t> </a:t>
            </a:r>
            <a:r>
              <a:rPr dirty="0" sz="3200" spc="-40">
                <a:latin typeface="Cambria Math"/>
                <a:cs typeface="Cambria Math"/>
              </a:rPr>
              <a:t>even</a:t>
            </a:r>
            <a:r>
              <a:rPr dirty="0" sz="3200" spc="-100">
                <a:latin typeface="Cambria Math"/>
                <a:cs typeface="Cambria Math"/>
              </a:rPr>
              <a:t> </a:t>
            </a:r>
            <a:r>
              <a:rPr dirty="0" sz="3200" spc="-30">
                <a:latin typeface="Cambria Math"/>
                <a:cs typeface="Cambria Math"/>
              </a:rPr>
              <a:t>numbers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6359" y="6036386"/>
            <a:ext cx="6775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𝒙</a:t>
            </a:r>
            <a:r>
              <a:rPr dirty="0" sz="3200" spc="9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72203" y="6327140"/>
            <a:ext cx="7225665" cy="26034"/>
          </a:xfrm>
          <a:custGeom>
            <a:avLst/>
            <a:gdLst/>
            <a:ahLst/>
            <a:cxnLst/>
            <a:rect l="l" t="t" r="r" b="b"/>
            <a:pathLst>
              <a:path w="7225665" h="26035">
                <a:moveTo>
                  <a:pt x="7225283" y="0"/>
                </a:moveTo>
                <a:lnTo>
                  <a:pt x="0" y="0"/>
                </a:lnTo>
                <a:lnTo>
                  <a:pt x="0" y="25907"/>
                </a:lnTo>
                <a:lnTo>
                  <a:pt x="7225283" y="25907"/>
                </a:lnTo>
                <a:lnTo>
                  <a:pt x="7225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59884" y="5728843"/>
            <a:ext cx="72548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mbria Math"/>
                <a:cs typeface="Cambria Math"/>
              </a:rPr>
              <a:t>𝒕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−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(𝒎𝒆𝒂𝒏 </a:t>
            </a:r>
            <a:r>
              <a:rPr dirty="0" sz="3200">
                <a:latin typeface="Cambria Math"/>
                <a:cs typeface="Cambria Math"/>
              </a:rPr>
              <a:t>𝒐𝒇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𝒎𝒊𝒅𝒅𝒍𝒆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𝒕𝒘𝒐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𝒗𝒂𝒍𝒖𝒆𝒔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𝒐𝒇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10">
                <a:latin typeface="Cambria Math"/>
                <a:cs typeface="Cambria Math"/>
              </a:rPr>
              <a:t>𝒕)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2106" y="6788887"/>
            <a:ext cx="242570" cy="26034"/>
          </a:xfrm>
          <a:custGeom>
            <a:avLst/>
            <a:gdLst/>
            <a:ahLst/>
            <a:cxnLst/>
            <a:rect l="l" t="t" r="r" b="b"/>
            <a:pathLst>
              <a:path w="242570" h="26034">
                <a:moveTo>
                  <a:pt x="242316" y="0"/>
                </a:moveTo>
                <a:lnTo>
                  <a:pt x="0" y="0"/>
                </a:lnTo>
                <a:lnTo>
                  <a:pt x="0" y="25907"/>
                </a:lnTo>
                <a:lnTo>
                  <a:pt x="242316" y="25907"/>
                </a:lnTo>
                <a:lnTo>
                  <a:pt x="242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940042" y="6260388"/>
            <a:ext cx="2692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latin typeface="Cambria Math"/>
                <a:cs typeface="Cambria Math"/>
              </a:rPr>
              <a:t>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4642" y="6498742"/>
            <a:ext cx="2745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4800">
                <a:latin typeface="Cambria Math"/>
                <a:cs typeface="Cambria Math"/>
              </a:rPr>
              <a:t>𝟐</a:t>
            </a:r>
            <a:r>
              <a:rPr dirty="0" baseline="-27777" sz="4800" spc="-262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𝒊𝒏𝒕𝒆𝒓𝒗𝒂</a:t>
            </a:r>
            <a:r>
              <a:rPr dirty="0" sz="3200">
                <a:latin typeface="Cambria Math"/>
                <a:cs typeface="Cambria Math"/>
              </a:rPr>
              <a:t>𝒍</a:t>
            </a:r>
            <a:r>
              <a:rPr dirty="0" sz="320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(</a:t>
            </a:r>
            <a:r>
              <a:rPr dirty="0" sz="3200" spc="-10">
                <a:latin typeface="Cambria Math"/>
                <a:cs typeface="Cambria Math"/>
              </a:rPr>
              <a:t>𝒉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605485"/>
            <a:ext cx="12422505" cy="17519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Fitting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trend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2555"/>
              </a:spcBef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following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data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relates </a:t>
            </a:r>
            <a:r>
              <a:rPr dirty="0" sz="2800" spc="-5" b="1">
                <a:latin typeface="Arial"/>
                <a:cs typeface="Arial"/>
              </a:rPr>
              <a:t>to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production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crops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(in tons)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in a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place</a:t>
            </a:r>
            <a:r>
              <a:rPr dirty="0" sz="2800" b="1">
                <a:latin typeface="Arial"/>
                <a:cs typeface="Arial"/>
              </a:rPr>
              <a:t> from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2016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-2020.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Fit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linear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trend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baseline="-21021" sz="2775" spc="-7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baseline="-21021" sz="2775" spc="3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2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dirty="0" sz="28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+e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dirty="0" sz="2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dirty="0" sz="2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below: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879" y="6589572"/>
            <a:ext cx="594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𝒙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3167" y="6843217"/>
            <a:ext cx="1423670" cy="22860"/>
          </a:xfrm>
          <a:custGeom>
            <a:avLst/>
            <a:gdLst/>
            <a:ahLst/>
            <a:cxnLst/>
            <a:rect l="l" t="t" r="r" b="b"/>
            <a:pathLst>
              <a:path w="1423670" h="22859">
                <a:moveTo>
                  <a:pt x="1423390" y="0"/>
                </a:moveTo>
                <a:lnTo>
                  <a:pt x="0" y="0"/>
                </a:lnTo>
                <a:lnTo>
                  <a:pt x="0" y="22859"/>
                </a:lnTo>
                <a:lnTo>
                  <a:pt x="1423390" y="22859"/>
                </a:lnTo>
                <a:lnTo>
                  <a:pt x="1423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0696" y="6321349"/>
            <a:ext cx="1445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𝒕</a:t>
            </a:r>
            <a:r>
              <a:rPr dirty="0" sz="2800" spc="-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3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𝟐𝟎𝟏𝟖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5723" y="6827316"/>
            <a:ext cx="23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3172" y="6589572"/>
            <a:ext cx="18110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𝒕</a:t>
            </a:r>
            <a:r>
              <a:rPr dirty="0" sz="2800" spc="-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2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𝟐𝟎𝟏𝟖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4642" y="2765298"/>
            <a:ext cx="1911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75">
                <a:latin typeface="Cambria Math"/>
                <a:cs typeface="Cambria Math"/>
              </a:rPr>
              <a:t>^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3493" y="2855214"/>
            <a:ext cx="6711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𝑏</a:t>
            </a:r>
            <a:r>
              <a:rPr dirty="0" sz="3200" spc="1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2732" y="3146171"/>
            <a:ext cx="904240" cy="26034"/>
          </a:xfrm>
          <a:custGeom>
            <a:avLst/>
            <a:gdLst/>
            <a:ahLst/>
            <a:cxnLst/>
            <a:rect l="l" t="t" r="r" b="b"/>
            <a:pathLst>
              <a:path w="904240" h="26035">
                <a:moveTo>
                  <a:pt x="903731" y="0"/>
                </a:moveTo>
                <a:lnTo>
                  <a:pt x="0" y="0"/>
                </a:lnTo>
                <a:lnTo>
                  <a:pt x="0" y="25908"/>
                </a:lnTo>
                <a:lnTo>
                  <a:pt x="903731" y="2590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61881" y="3111246"/>
            <a:ext cx="3136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∑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16973" y="3128010"/>
            <a:ext cx="2425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6242" y="3115818"/>
            <a:ext cx="19748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5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46817" y="3146171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4" h="26035">
                <a:moveTo>
                  <a:pt x="451103" y="0"/>
                </a:moveTo>
                <a:lnTo>
                  <a:pt x="0" y="0"/>
                </a:lnTo>
                <a:lnTo>
                  <a:pt x="0" y="25908"/>
                </a:lnTo>
                <a:lnTo>
                  <a:pt x="451103" y="25908"/>
                </a:lnTo>
                <a:lnTo>
                  <a:pt x="451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862821" y="2547366"/>
            <a:ext cx="3038475" cy="1094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042669">
              <a:lnSpc>
                <a:spcPts val="3130"/>
              </a:lnSpc>
              <a:spcBef>
                <a:spcPts val="105"/>
              </a:spcBef>
              <a:tabLst>
                <a:tab pos="1433830" algn="l"/>
              </a:tabLst>
            </a:pPr>
            <a:r>
              <a:rPr dirty="0" baseline="2604" sz="4800">
                <a:latin typeface="Cambria Math"/>
                <a:cs typeface="Cambria Math"/>
              </a:rPr>
              <a:t>∑</a:t>
            </a:r>
            <a:r>
              <a:rPr dirty="0" baseline="2604" sz="4800" spc="-270">
                <a:latin typeface="Cambria Math"/>
                <a:cs typeface="Cambria Math"/>
              </a:rPr>
              <a:t> </a:t>
            </a:r>
            <a:r>
              <a:rPr dirty="0" sz="3200" spc="-145">
                <a:latin typeface="Cambria Math"/>
                <a:cs typeface="Cambria Math"/>
              </a:rPr>
              <a:t>𝑥𝑌</a:t>
            </a:r>
            <a:r>
              <a:rPr dirty="0" baseline="-15366" sz="3525" spc="-217">
                <a:latin typeface="Cambria Math"/>
                <a:cs typeface="Cambria Math"/>
              </a:rPr>
              <a:t>𝑡	</a:t>
            </a:r>
            <a:r>
              <a:rPr dirty="0" sz="3200">
                <a:latin typeface="Cambria Math"/>
                <a:cs typeface="Cambria Math"/>
              </a:rPr>
              <a:t>35</a:t>
            </a:r>
            <a:endParaRPr sz="3200">
              <a:latin typeface="Cambria Math"/>
              <a:cs typeface="Cambria Math"/>
            </a:endParaRPr>
          </a:p>
          <a:p>
            <a:pPr algn="ctr" marL="1028700">
              <a:lnSpc>
                <a:spcPts val="2285"/>
              </a:lnSpc>
              <a:tabLst>
                <a:tab pos="2009139" algn="l"/>
              </a:tabLst>
            </a:pPr>
            <a:r>
              <a:rPr dirty="0" sz="3200">
                <a:latin typeface="Cambria Math"/>
                <a:cs typeface="Cambria Math"/>
              </a:rPr>
              <a:t>=	=</a:t>
            </a:r>
            <a:r>
              <a:rPr dirty="0" sz="3200" spc="114">
                <a:latin typeface="Cambria Math"/>
                <a:cs typeface="Cambria Math"/>
              </a:rPr>
              <a:t> </a:t>
            </a:r>
            <a:r>
              <a:rPr dirty="0" sz="3200" spc="5">
                <a:latin typeface="Cambria Math"/>
                <a:cs typeface="Cambria Math"/>
              </a:rPr>
              <a:t>3.5</a:t>
            </a:r>
            <a:endParaRPr sz="3200">
              <a:latin typeface="Cambria Math"/>
              <a:cs typeface="Cambria Math"/>
            </a:endParaRPr>
          </a:p>
          <a:p>
            <a:pPr algn="ctr" marL="382905">
              <a:lnSpc>
                <a:spcPts val="2995"/>
              </a:lnSpc>
            </a:pPr>
            <a:r>
              <a:rPr dirty="0" sz="3200">
                <a:latin typeface="Cambria Math"/>
                <a:cs typeface="Cambria Math"/>
              </a:rPr>
              <a:t>10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1931" y="4186885"/>
            <a:ext cx="67881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375">
                <a:latin typeface="Cambria Math"/>
                <a:cs typeface="Cambria Math"/>
              </a:rPr>
              <a:t>𝑎</a:t>
            </a:r>
            <a:r>
              <a:rPr dirty="0" sz="3200" spc="-475">
                <a:latin typeface="Cambria Math"/>
                <a:cs typeface="Cambria Math"/>
              </a:rPr>
              <a:t>^</a:t>
            </a:r>
            <a:r>
              <a:rPr dirty="0" sz="3200" spc="33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68791" y="4478020"/>
            <a:ext cx="688975" cy="26034"/>
          </a:xfrm>
          <a:custGeom>
            <a:avLst/>
            <a:gdLst/>
            <a:ahLst/>
            <a:cxnLst/>
            <a:rect l="l" t="t" r="r" b="b"/>
            <a:pathLst>
              <a:path w="688975" h="26035">
                <a:moveTo>
                  <a:pt x="688848" y="0"/>
                </a:moveTo>
                <a:lnTo>
                  <a:pt x="0" y="0"/>
                </a:lnTo>
                <a:lnTo>
                  <a:pt x="0" y="25908"/>
                </a:lnTo>
                <a:lnTo>
                  <a:pt x="688848" y="25908"/>
                </a:lnTo>
                <a:lnTo>
                  <a:pt x="688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31580" y="3862578"/>
            <a:ext cx="7423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∑</a:t>
            </a:r>
            <a:r>
              <a:rPr dirty="0" sz="3200" spc="-170">
                <a:latin typeface="Cambria Math"/>
                <a:cs typeface="Cambria Math"/>
              </a:rPr>
              <a:t> </a:t>
            </a:r>
            <a:r>
              <a:rPr dirty="0" baseline="-2604" sz="4800" spc="-794">
                <a:latin typeface="Cambria Math"/>
                <a:cs typeface="Cambria Math"/>
              </a:rPr>
              <a:t>𝑌</a:t>
            </a:r>
            <a:r>
              <a:rPr dirty="0" baseline="-18912" sz="3525" spc="390">
                <a:latin typeface="Cambria Math"/>
                <a:cs typeface="Cambria Math"/>
              </a:rPr>
              <a:t>𝑡</a:t>
            </a:r>
            <a:endParaRPr baseline="-18912" sz="352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81007" y="4460240"/>
            <a:ext cx="25907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𝑛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58604" y="4186885"/>
            <a:ext cx="3302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86467" y="4478020"/>
            <a:ext cx="676910" cy="26034"/>
          </a:xfrm>
          <a:custGeom>
            <a:avLst/>
            <a:gdLst/>
            <a:ahLst/>
            <a:cxnLst/>
            <a:rect l="l" t="t" r="r" b="b"/>
            <a:pathLst>
              <a:path w="676909" h="26035">
                <a:moveTo>
                  <a:pt x="676655" y="0"/>
                </a:moveTo>
                <a:lnTo>
                  <a:pt x="0" y="0"/>
                </a:lnTo>
                <a:lnTo>
                  <a:pt x="0" y="25908"/>
                </a:lnTo>
                <a:lnTo>
                  <a:pt x="676655" y="25908"/>
                </a:lnTo>
                <a:lnTo>
                  <a:pt x="676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074656" y="3879341"/>
            <a:ext cx="7035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289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00461" y="4460240"/>
            <a:ext cx="2508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5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64342" y="4186885"/>
            <a:ext cx="12020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0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57.8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18653" y="5043043"/>
            <a:ext cx="48190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1710055" algn="l"/>
              </a:tabLst>
            </a:pPr>
            <a:r>
              <a:rPr dirty="0" sz="3200" spc="-1515">
                <a:latin typeface="Cambria Math"/>
                <a:cs typeface="Cambria Math"/>
              </a:rPr>
              <a:t>𝑌</a:t>
            </a:r>
            <a:r>
              <a:rPr dirty="0" baseline="10416" sz="4800" spc="7">
                <a:latin typeface="Cambria Math"/>
                <a:cs typeface="Cambria Math"/>
              </a:rPr>
              <a:t>^</a:t>
            </a:r>
            <a:r>
              <a:rPr dirty="0" baseline="10416" sz="48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1380">
                <a:latin typeface="Cambria Math"/>
                <a:cs typeface="Cambria Math"/>
              </a:rPr>
              <a:t>𝑎</a:t>
            </a:r>
            <a:r>
              <a:rPr dirty="0" sz="3200" spc="-475">
                <a:latin typeface="Cambria Math"/>
                <a:cs typeface="Cambria Math"/>
              </a:rPr>
              <a:t>^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405">
                <a:latin typeface="Cambria Math"/>
                <a:cs typeface="Cambria Math"/>
              </a:rPr>
              <a:t>𝑏</a:t>
            </a:r>
            <a:r>
              <a:rPr dirty="0" baseline="12152" sz="4800" spc="-712">
                <a:latin typeface="Cambria Math"/>
                <a:cs typeface="Cambria Math"/>
              </a:rPr>
              <a:t>^</a:t>
            </a:r>
            <a:r>
              <a:rPr dirty="0" baseline="12152" sz="4800" spc="262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𝑥</a:t>
            </a:r>
            <a:r>
              <a:rPr dirty="0" sz="3200" spc="2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57.8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3.5𝑥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05267" y="5177838"/>
            <a:ext cx="4308475" cy="148018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540"/>
              </a:spcBef>
            </a:pPr>
            <a:r>
              <a:rPr dirty="0" sz="2350" spc="100">
                <a:latin typeface="Cambria Math"/>
                <a:cs typeface="Cambria Math"/>
              </a:rPr>
              <a:t>𝑡</a:t>
            </a:r>
            <a:endParaRPr sz="2350">
              <a:latin typeface="Cambria Math"/>
              <a:cs typeface="Cambria Math"/>
            </a:endParaRPr>
          </a:p>
          <a:p>
            <a:pPr algn="ctr">
              <a:lnSpc>
                <a:spcPts val="3785"/>
              </a:lnSpc>
              <a:spcBef>
                <a:spcPts val="620"/>
              </a:spcBef>
            </a:pPr>
            <a:r>
              <a:rPr dirty="0" sz="3200" spc="-5">
                <a:latin typeface="Cambria Math"/>
                <a:cs typeface="Cambria Math"/>
              </a:rPr>
              <a:t>𝑇ℎ𝑒</a:t>
            </a:r>
            <a:r>
              <a:rPr dirty="0" sz="3200" spc="4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𝑓𝑜𝑟𝑒𝑐𝑎𝑠𝑡𝑒𝑑</a:t>
            </a:r>
            <a:r>
              <a:rPr dirty="0" sz="3200" spc="65">
                <a:latin typeface="Cambria Math"/>
                <a:cs typeface="Cambria Math"/>
              </a:rPr>
              <a:t> </a:t>
            </a:r>
            <a:r>
              <a:rPr dirty="0" sz="3200" spc="-55">
                <a:latin typeface="Cambria Math"/>
                <a:cs typeface="Cambria Math"/>
              </a:rPr>
              <a:t>𝑣𝑎𝑙𝑢𝑒𝑌</a:t>
            </a:r>
            <a:r>
              <a:rPr dirty="0" baseline="-15366" sz="3525" spc="-82">
                <a:latin typeface="Cambria Math"/>
                <a:cs typeface="Cambria Math"/>
              </a:rPr>
              <a:t>𝑡</a:t>
            </a:r>
            <a:endParaRPr baseline="-15366" sz="3525">
              <a:latin typeface="Cambria Math"/>
              <a:cs typeface="Cambria Math"/>
            </a:endParaRPr>
          </a:p>
          <a:p>
            <a:pPr algn="ctr" marL="17780">
              <a:lnSpc>
                <a:spcPts val="3785"/>
              </a:lnSpc>
            </a:pPr>
            <a:r>
              <a:rPr dirty="0" sz="3200">
                <a:latin typeface="Cambria Math"/>
                <a:cs typeface="Cambria Math"/>
              </a:rPr>
              <a:t>𝑓𝑜𝑟</a:t>
            </a:r>
            <a:r>
              <a:rPr dirty="0" sz="3200" spc="5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𝑡ℎ𝑒</a:t>
            </a:r>
            <a:r>
              <a:rPr dirty="0" sz="3200" spc="3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𝑦𝑒𝑎𝑟</a:t>
            </a:r>
            <a:r>
              <a:rPr dirty="0" sz="3200" spc="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2021</a:t>
            </a:r>
            <a:r>
              <a:rPr dirty="0" sz="3200" spc="-2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𝑖𝑠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022455" y="6900074"/>
            <a:ext cx="492125" cy="377190"/>
          </a:xfrm>
          <a:custGeom>
            <a:avLst/>
            <a:gdLst/>
            <a:ahLst/>
            <a:cxnLst/>
            <a:rect l="l" t="t" r="r" b="b"/>
            <a:pathLst>
              <a:path w="492125" h="377190">
                <a:moveTo>
                  <a:pt x="371855" y="0"/>
                </a:moveTo>
                <a:lnTo>
                  <a:pt x="366522" y="15290"/>
                </a:lnTo>
                <a:lnTo>
                  <a:pt x="388332" y="24758"/>
                </a:lnTo>
                <a:lnTo>
                  <a:pt x="407082" y="37866"/>
                </a:lnTo>
                <a:lnTo>
                  <a:pt x="435355" y="75006"/>
                </a:lnTo>
                <a:lnTo>
                  <a:pt x="452104" y="125098"/>
                </a:lnTo>
                <a:lnTo>
                  <a:pt x="457708" y="186562"/>
                </a:lnTo>
                <a:lnTo>
                  <a:pt x="456305" y="219802"/>
                </a:lnTo>
                <a:lnTo>
                  <a:pt x="445117" y="277124"/>
                </a:lnTo>
                <a:lnTo>
                  <a:pt x="422661" y="321891"/>
                </a:lnTo>
                <a:lnTo>
                  <a:pt x="388510" y="352094"/>
                </a:lnTo>
                <a:lnTo>
                  <a:pt x="367029" y="361607"/>
                </a:lnTo>
                <a:lnTo>
                  <a:pt x="371855" y="376897"/>
                </a:lnTo>
                <a:lnTo>
                  <a:pt x="423243" y="352786"/>
                </a:lnTo>
                <a:lnTo>
                  <a:pt x="461010" y="311035"/>
                </a:lnTo>
                <a:lnTo>
                  <a:pt x="484266" y="255133"/>
                </a:lnTo>
                <a:lnTo>
                  <a:pt x="491998" y="188544"/>
                </a:lnTo>
                <a:lnTo>
                  <a:pt x="490067" y="153992"/>
                </a:lnTo>
                <a:lnTo>
                  <a:pt x="474585" y="92751"/>
                </a:lnTo>
                <a:lnTo>
                  <a:pt x="443722" y="42898"/>
                </a:lnTo>
                <a:lnTo>
                  <a:pt x="399145" y="9865"/>
                </a:lnTo>
                <a:lnTo>
                  <a:pt x="371855" y="0"/>
                </a:lnTo>
                <a:close/>
              </a:path>
              <a:path w="492125" h="377190">
                <a:moveTo>
                  <a:pt x="120142" y="0"/>
                </a:moveTo>
                <a:lnTo>
                  <a:pt x="68913" y="24164"/>
                </a:lnTo>
                <a:lnTo>
                  <a:pt x="31115" y="66065"/>
                </a:lnTo>
                <a:lnTo>
                  <a:pt x="7747" y="122061"/>
                </a:lnTo>
                <a:lnTo>
                  <a:pt x="0" y="188544"/>
                </a:lnTo>
                <a:lnTo>
                  <a:pt x="1930" y="223174"/>
                </a:lnTo>
                <a:lnTo>
                  <a:pt x="17412" y="284420"/>
                </a:lnTo>
                <a:lnTo>
                  <a:pt x="48204" y="334117"/>
                </a:lnTo>
                <a:lnTo>
                  <a:pt x="92781" y="367046"/>
                </a:lnTo>
                <a:lnTo>
                  <a:pt x="120142" y="376897"/>
                </a:lnTo>
                <a:lnTo>
                  <a:pt x="124968" y="361607"/>
                </a:lnTo>
                <a:lnTo>
                  <a:pt x="103487" y="352094"/>
                </a:lnTo>
                <a:lnTo>
                  <a:pt x="84947" y="338855"/>
                </a:lnTo>
                <a:lnTo>
                  <a:pt x="56642" y="301205"/>
                </a:lnTo>
                <a:lnTo>
                  <a:pt x="39893" y="249989"/>
                </a:lnTo>
                <a:lnTo>
                  <a:pt x="34290" y="186562"/>
                </a:lnTo>
                <a:lnTo>
                  <a:pt x="35692" y="154408"/>
                </a:lnTo>
                <a:lnTo>
                  <a:pt x="46880" y="98630"/>
                </a:lnTo>
                <a:lnTo>
                  <a:pt x="69363" y="54615"/>
                </a:lnTo>
                <a:lnTo>
                  <a:pt x="103808" y="24758"/>
                </a:lnTo>
                <a:lnTo>
                  <a:pt x="125602" y="15290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309357" y="6785254"/>
            <a:ext cx="51244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509905" algn="l"/>
                <a:tab pos="1734820" algn="l"/>
                <a:tab pos="4846955" algn="l"/>
              </a:tabLst>
            </a:pPr>
            <a:r>
              <a:rPr dirty="0" sz="3200" spc="-735">
                <a:latin typeface="Cambria Math"/>
                <a:cs typeface="Cambria Math"/>
              </a:rPr>
              <a:t>𝑌</a:t>
            </a:r>
            <a:r>
              <a:rPr dirty="0" baseline="10416" sz="4800" spc="-1102">
                <a:latin typeface="Cambria Math"/>
                <a:cs typeface="Cambria Math"/>
              </a:rPr>
              <a:t>^</a:t>
            </a:r>
            <a:r>
              <a:rPr dirty="0" baseline="-15366" sz="3525" spc="-1102">
                <a:latin typeface="Cambria Math"/>
                <a:cs typeface="Cambria Math"/>
              </a:rPr>
              <a:t>𝑡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925">
                <a:latin typeface="Cambria Math"/>
                <a:cs typeface="Cambria Math"/>
              </a:rPr>
              <a:t>𝑎^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	</a:t>
            </a:r>
            <a:r>
              <a:rPr dirty="0" sz="3200" spc="-940">
                <a:latin typeface="Cambria Math"/>
                <a:cs typeface="Cambria Math"/>
              </a:rPr>
              <a:t>𝑏</a:t>
            </a:r>
            <a:r>
              <a:rPr dirty="0" baseline="12152" sz="4800" spc="-1410">
                <a:latin typeface="Cambria Math"/>
                <a:cs typeface="Cambria Math"/>
              </a:rPr>
              <a:t>^</a:t>
            </a:r>
            <a:r>
              <a:rPr dirty="0" baseline="12152" sz="4800" spc="2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𝑥</a:t>
            </a:r>
            <a:r>
              <a:rPr dirty="0" sz="3200" spc="2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57.8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+ 3.5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50216" y="6785254"/>
            <a:ext cx="12026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0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68.3</a:t>
            </a:r>
            <a:endParaRPr sz="3200">
              <a:latin typeface="Cambria Math"/>
              <a:cs typeface="Cambria Math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37095" y="2647061"/>
          <a:ext cx="7002145" cy="3512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969"/>
                <a:gridCol w="902969"/>
                <a:gridCol w="1878964"/>
                <a:gridCol w="1492250"/>
                <a:gridCol w="901700"/>
                <a:gridCol w="901700"/>
              </a:tblGrid>
              <a:tr h="869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 marR="136525" indent="-1631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-225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ear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(t)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 marR="202565" indent="-641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Product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on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(tons)</a:t>
                      </a:r>
                      <a:r>
                        <a:rPr dirty="0" sz="2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(Y</a:t>
                      </a:r>
                      <a:r>
                        <a:rPr dirty="0" baseline="-10416" sz="2400" spc="-7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87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baseline="-23148" sz="3600" spc="-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123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xY</a:t>
                      </a:r>
                      <a:r>
                        <a:rPr dirty="0" baseline="-10416" sz="2400" spc="-15">
                          <a:latin typeface="Arial MT"/>
                          <a:cs typeface="Arial MT"/>
                        </a:rPr>
                        <a:t>t</a:t>
                      </a:r>
                      <a:endParaRPr baseline="-10416" sz="2400">
                        <a:latin typeface="Arial MT"/>
                        <a:cs typeface="Arial MT"/>
                      </a:endParaRPr>
                    </a:p>
                  </a:txBody>
                  <a:tcPr marL="0" marR="0" marB="0" marT="23876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2016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35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-70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55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-55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2018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79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2019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80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80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80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7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Sum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10090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289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Graphs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319784"/>
            <a:ext cx="13421867" cy="612648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768" y="416409"/>
            <a:ext cx="12355195" cy="176339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9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Fitting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trend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1150"/>
              </a:spcBef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following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data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relates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to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Sale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(in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‘000)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in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Mall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from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2016</a:t>
            </a:r>
            <a:r>
              <a:rPr dirty="0" sz="2800" spc="8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-2021.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Fit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linear trend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baseline="-21021" sz="2775" spc="-7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baseline="-21021" sz="2775" spc="39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= a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bt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+e</a:t>
            </a:r>
            <a:r>
              <a:rPr dirty="0" sz="28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for the data</a:t>
            </a:r>
            <a:r>
              <a:rPr dirty="0" sz="2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below: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7095" y="2469261"/>
          <a:ext cx="7011034" cy="395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969"/>
                <a:gridCol w="902969"/>
                <a:gridCol w="1880235"/>
                <a:gridCol w="1495425"/>
                <a:gridCol w="904875"/>
                <a:gridCol w="903604"/>
              </a:tblGrid>
              <a:tr h="869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 marR="136525" indent="-1631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225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ear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(t)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295" marR="120014" indent="-5822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Sales</a:t>
                      </a:r>
                      <a:r>
                        <a:rPr dirty="0" sz="2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(‘000) </a:t>
                      </a:r>
                      <a:r>
                        <a:rPr dirty="0" sz="2400" spc="-6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(Y</a:t>
                      </a:r>
                      <a:r>
                        <a:rPr dirty="0" baseline="-10416" sz="2400" spc="-7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81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24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baseline="-23148" sz="3600" spc="-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117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xY</a:t>
                      </a:r>
                      <a:r>
                        <a:rPr dirty="0" baseline="-10416" sz="2400" spc="-15">
                          <a:latin typeface="Arial MT"/>
                          <a:cs typeface="Arial MT"/>
                        </a:rPr>
                        <a:t>t</a:t>
                      </a:r>
                      <a:endParaRPr baseline="-10416" sz="2400">
                        <a:latin typeface="Arial MT"/>
                        <a:cs typeface="Arial MT"/>
                      </a:endParaRPr>
                    </a:p>
                  </a:txBody>
                  <a:tcPr marL="0" marR="0" marB="0" marT="2381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2016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-5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0">
                          <a:latin typeface="Arial MT"/>
                          <a:cs typeface="Arial MT"/>
                        </a:rPr>
                        <a:t>-115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-81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2018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31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-31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2019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34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34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66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2021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25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145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403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Sum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6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225067" y="7037768"/>
            <a:ext cx="3130550" cy="21590"/>
          </a:xfrm>
          <a:custGeom>
            <a:avLst/>
            <a:gdLst/>
            <a:ahLst/>
            <a:cxnLst/>
            <a:rect l="l" t="t" r="r" b="b"/>
            <a:pathLst>
              <a:path w="3130550" h="21590">
                <a:moveTo>
                  <a:pt x="3130270" y="0"/>
                </a:moveTo>
                <a:lnTo>
                  <a:pt x="0" y="0"/>
                </a:lnTo>
                <a:lnTo>
                  <a:pt x="0" y="21348"/>
                </a:lnTo>
                <a:lnTo>
                  <a:pt x="3130270" y="21348"/>
                </a:lnTo>
                <a:lnTo>
                  <a:pt x="3130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98851" y="7021474"/>
            <a:ext cx="58356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5">
                <a:latin typeface="Cambria Math"/>
                <a:cs typeface="Cambria Math"/>
              </a:rPr>
              <a:t>𝟏</a:t>
            </a:r>
            <a:r>
              <a:rPr dirty="0" sz="2600" spc="-10">
                <a:latin typeface="Cambria Math"/>
                <a:cs typeface="Cambria Math"/>
              </a:rPr>
              <a:t>/</a:t>
            </a:r>
            <a:r>
              <a:rPr dirty="0" sz="2600" spc="5">
                <a:latin typeface="Cambria Math"/>
                <a:cs typeface="Cambria Math"/>
              </a:rPr>
              <a:t>𝟐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023" y="6550863"/>
            <a:ext cx="6315710" cy="672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3095">
              <a:lnSpc>
                <a:spcPts val="2545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𝒕</a:t>
            </a:r>
            <a:r>
              <a:rPr dirty="0" sz="2600" spc="-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r>
              <a:rPr dirty="0" sz="2600" spc="-1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(𝟐𝟎𝟏𝟖</a:t>
            </a:r>
            <a:r>
              <a:rPr dirty="0" sz="2600" spc="-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2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𝟐𝟎𝟏𝟗)/𝟐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ts val="2545"/>
              </a:lnSpc>
              <a:tabLst>
                <a:tab pos="3855085" algn="l"/>
              </a:tabLst>
            </a:pPr>
            <a:r>
              <a:rPr dirty="0" sz="2600">
                <a:latin typeface="Cambria Math"/>
                <a:cs typeface="Cambria Math"/>
              </a:rPr>
              <a:t>𝒙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𝟐</a:t>
            </a:r>
            <a:r>
              <a:rPr dirty="0" sz="2600" spc="-5">
                <a:latin typeface="Cambria Math"/>
                <a:cs typeface="Cambria Math"/>
              </a:rPr>
              <a:t>(</a:t>
            </a:r>
            <a:r>
              <a:rPr dirty="0" sz="2600">
                <a:latin typeface="Cambria Math"/>
                <a:cs typeface="Cambria Math"/>
              </a:rPr>
              <a:t>𝒕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r>
              <a:rPr dirty="0" sz="260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𝟐𝟎</a:t>
            </a:r>
            <a:r>
              <a:rPr dirty="0" sz="2600" spc="-20">
                <a:latin typeface="Cambria Math"/>
                <a:cs typeface="Cambria Math"/>
              </a:rPr>
              <a:t>𝟏</a:t>
            </a:r>
            <a:r>
              <a:rPr dirty="0" sz="2600" spc="-10">
                <a:latin typeface="Cambria Math"/>
                <a:cs typeface="Cambria Math"/>
              </a:rPr>
              <a:t>𝟖</a:t>
            </a:r>
            <a:r>
              <a:rPr dirty="0" sz="2600">
                <a:latin typeface="Cambria Math"/>
                <a:cs typeface="Cambria Math"/>
              </a:rPr>
              <a:t>.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𝟓)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2296" y="2981071"/>
            <a:ext cx="904240" cy="26034"/>
          </a:xfrm>
          <a:custGeom>
            <a:avLst/>
            <a:gdLst/>
            <a:ahLst/>
            <a:cxnLst/>
            <a:rect l="l" t="t" r="r" b="b"/>
            <a:pathLst>
              <a:path w="904240" h="26035">
                <a:moveTo>
                  <a:pt x="903731" y="0"/>
                </a:moveTo>
                <a:lnTo>
                  <a:pt x="0" y="0"/>
                </a:lnTo>
                <a:lnTo>
                  <a:pt x="0" y="25908"/>
                </a:lnTo>
                <a:lnTo>
                  <a:pt x="903731" y="2590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97569" y="2840558"/>
            <a:ext cx="8432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4756" sz="4800">
                <a:latin typeface="Cambria Math"/>
                <a:cs typeface="Cambria Math"/>
              </a:rPr>
              <a:t>∑</a:t>
            </a:r>
            <a:r>
              <a:rPr dirty="0" baseline="-14756" sz="4800" spc="-277">
                <a:latin typeface="Cambria Math"/>
                <a:cs typeface="Cambria Math"/>
              </a:rPr>
              <a:t> </a:t>
            </a:r>
            <a:r>
              <a:rPr dirty="0" baseline="-16493" sz="4800" spc="270">
                <a:latin typeface="Cambria Math"/>
                <a:cs typeface="Cambria Math"/>
              </a:rPr>
              <a:t>𝑥</a:t>
            </a:r>
            <a:r>
              <a:rPr dirty="0" sz="2350" spc="5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06381" y="2981071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4" h="26035">
                <a:moveTo>
                  <a:pt x="451103" y="0"/>
                </a:moveTo>
                <a:lnTo>
                  <a:pt x="0" y="0"/>
                </a:lnTo>
                <a:lnTo>
                  <a:pt x="0" y="25908"/>
                </a:lnTo>
                <a:lnTo>
                  <a:pt x="451103" y="25908"/>
                </a:lnTo>
                <a:lnTo>
                  <a:pt x="451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79181" y="2689682"/>
            <a:ext cx="44583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11655" algn="l"/>
              </a:tabLst>
            </a:pPr>
            <a:r>
              <a:rPr dirty="0" sz="3200" spc="-940">
                <a:latin typeface="Cambria Math"/>
                <a:cs typeface="Cambria Math"/>
              </a:rPr>
              <a:t>𝑏</a:t>
            </a:r>
            <a:r>
              <a:rPr dirty="0" baseline="12152" sz="4800" spc="-1410">
                <a:latin typeface="Cambria Math"/>
                <a:cs typeface="Cambria Math"/>
              </a:rPr>
              <a:t>^</a:t>
            </a:r>
            <a:r>
              <a:rPr dirty="0" baseline="12152" sz="4800" spc="5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baseline="44270" sz="4800">
                <a:latin typeface="Cambria Math"/>
                <a:cs typeface="Cambria Math"/>
              </a:rPr>
              <a:t>∑</a:t>
            </a:r>
            <a:r>
              <a:rPr dirty="0" baseline="44270" sz="4800" spc="-247">
                <a:latin typeface="Cambria Math"/>
                <a:cs typeface="Cambria Math"/>
              </a:rPr>
              <a:t> </a:t>
            </a:r>
            <a:r>
              <a:rPr dirty="0" baseline="41666" sz="4800" spc="-217">
                <a:latin typeface="Cambria Math"/>
                <a:cs typeface="Cambria Math"/>
              </a:rPr>
              <a:t>𝑥𝑌</a:t>
            </a:r>
            <a:r>
              <a:rPr dirty="0" baseline="42553" sz="3525" spc="-217">
                <a:latin typeface="Cambria Math"/>
                <a:cs typeface="Cambria Math"/>
              </a:rPr>
              <a:t>𝑡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baseline="41666" sz="4800">
                <a:latin typeface="Cambria Math"/>
                <a:cs typeface="Cambria Math"/>
              </a:rPr>
              <a:t>18</a:t>
            </a:r>
            <a:r>
              <a:rPr dirty="0" baseline="41666" sz="4800" spc="247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0.2571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74479" y="2762720"/>
            <a:ext cx="1153160" cy="140208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680"/>
              </a:spcBef>
            </a:pPr>
            <a:r>
              <a:rPr dirty="0" sz="3200">
                <a:latin typeface="Cambria Math"/>
                <a:cs typeface="Cambria Math"/>
              </a:rPr>
              <a:t>70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3200">
                <a:latin typeface="Cambria Math"/>
                <a:cs typeface="Cambria Math"/>
              </a:rPr>
              <a:t>12111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68486" y="4249420"/>
            <a:ext cx="688975" cy="26034"/>
          </a:xfrm>
          <a:custGeom>
            <a:avLst/>
            <a:gdLst/>
            <a:ahLst/>
            <a:cxnLst/>
            <a:rect l="l" t="t" r="r" b="b"/>
            <a:pathLst>
              <a:path w="688975" h="26035">
                <a:moveTo>
                  <a:pt x="688848" y="0"/>
                </a:moveTo>
                <a:lnTo>
                  <a:pt x="0" y="0"/>
                </a:lnTo>
                <a:lnTo>
                  <a:pt x="0" y="25908"/>
                </a:lnTo>
                <a:lnTo>
                  <a:pt x="688848" y="25908"/>
                </a:lnTo>
                <a:lnTo>
                  <a:pt x="688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31403" y="3633978"/>
            <a:ext cx="7423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∑</a:t>
            </a:r>
            <a:r>
              <a:rPr dirty="0" sz="3200" spc="-170">
                <a:latin typeface="Cambria Math"/>
                <a:cs typeface="Cambria Math"/>
              </a:rPr>
              <a:t> </a:t>
            </a:r>
            <a:r>
              <a:rPr dirty="0" baseline="-2604" sz="4800" spc="-794">
                <a:latin typeface="Cambria Math"/>
                <a:cs typeface="Cambria Math"/>
              </a:rPr>
              <a:t>𝑌</a:t>
            </a:r>
            <a:r>
              <a:rPr dirty="0" baseline="-18912" sz="3525" spc="390">
                <a:latin typeface="Cambria Math"/>
                <a:cs typeface="Cambria Math"/>
              </a:rPr>
              <a:t>𝑡</a:t>
            </a:r>
            <a:endParaRPr baseline="-18912" sz="35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1373" y="3958590"/>
            <a:ext cx="18967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9245" algn="l"/>
              </a:tabLst>
            </a:pPr>
            <a:r>
              <a:rPr dirty="0" sz="3200" spc="-1380">
                <a:latin typeface="Cambria Math"/>
                <a:cs typeface="Cambria Math"/>
              </a:rPr>
              <a:t>𝑎</a:t>
            </a:r>
            <a:r>
              <a:rPr dirty="0" sz="3200" spc="-475">
                <a:latin typeface="Cambria Math"/>
                <a:cs typeface="Cambria Math"/>
              </a:rPr>
              <a:t>^</a:t>
            </a:r>
            <a:r>
              <a:rPr dirty="0" sz="3200" spc="33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6163" y="4249420"/>
            <a:ext cx="1127760" cy="26034"/>
          </a:xfrm>
          <a:custGeom>
            <a:avLst/>
            <a:gdLst/>
            <a:ahLst/>
            <a:cxnLst/>
            <a:rect l="l" t="t" r="r" b="b"/>
            <a:pathLst>
              <a:path w="1127759" h="26035">
                <a:moveTo>
                  <a:pt x="1127759" y="0"/>
                </a:moveTo>
                <a:lnTo>
                  <a:pt x="0" y="0"/>
                </a:lnTo>
                <a:lnTo>
                  <a:pt x="0" y="25908"/>
                </a:lnTo>
                <a:lnTo>
                  <a:pt x="1127759" y="25908"/>
                </a:lnTo>
                <a:lnTo>
                  <a:pt x="1127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680831" y="4231081"/>
            <a:ext cx="16960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7325" algn="l"/>
              </a:tabLst>
            </a:pPr>
            <a:r>
              <a:rPr dirty="0" sz="3200" spc="5">
                <a:latin typeface="Cambria Math"/>
                <a:cs typeface="Cambria Math"/>
              </a:rPr>
              <a:t>𝑛</a:t>
            </a:r>
            <a:r>
              <a:rPr dirty="0" sz="3200" spc="5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6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5015" y="3958590"/>
            <a:ext cx="187896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0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27.6667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3372" y="5043043"/>
            <a:ext cx="61722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1710055" algn="l"/>
              </a:tabLst>
            </a:pPr>
            <a:r>
              <a:rPr dirty="0" sz="3200" spc="-1515">
                <a:latin typeface="Cambria Math"/>
                <a:cs typeface="Cambria Math"/>
              </a:rPr>
              <a:t>𝑌</a:t>
            </a:r>
            <a:r>
              <a:rPr dirty="0" baseline="10416" sz="4800" spc="-1185">
                <a:latin typeface="Cambria Math"/>
                <a:cs typeface="Cambria Math"/>
              </a:rPr>
              <a:t>^</a:t>
            </a:r>
            <a:r>
              <a:rPr dirty="0" baseline="-15366" sz="3525" spc="390">
                <a:latin typeface="Cambria Math"/>
                <a:cs typeface="Cambria Math"/>
              </a:rPr>
              <a:t>𝑡</a:t>
            </a:r>
            <a:r>
              <a:rPr dirty="0" baseline="-15366" sz="3525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1380">
                <a:latin typeface="Cambria Math"/>
                <a:cs typeface="Cambria Math"/>
              </a:rPr>
              <a:t>𝑎</a:t>
            </a:r>
            <a:r>
              <a:rPr dirty="0" sz="3200" spc="-475">
                <a:latin typeface="Cambria Math"/>
                <a:cs typeface="Cambria Math"/>
              </a:rPr>
              <a:t>^</a:t>
            </a:r>
            <a:r>
              <a:rPr dirty="0" sz="3200" spc="1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405">
                <a:latin typeface="Cambria Math"/>
                <a:cs typeface="Cambria Math"/>
              </a:rPr>
              <a:t>𝑏</a:t>
            </a:r>
            <a:r>
              <a:rPr dirty="0" baseline="12152" sz="4800" spc="-712">
                <a:latin typeface="Cambria Math"/>
                <a:cs typeface="Cambria Math"/>
              </a:rPr>
              <a:t>^</a:t>
            </a:r>
            <a:r>
              <a:rPr dirty="0" baseline="12152" sz="4800" spc="262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𝑥</a:t>
            </a:r>
            <a:r>
              <a:rPr dirty="0" sz="3200" spc="2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27.6667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0.2571𝑥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0191" y="6983984"/>
            <a:ext cx="11874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1243" y="6838594"/>
            <a:ext cx="4813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dirty="0" sz="2400" spc="-1480">
                <a:solidFill>
                  <a:srgbClr val="FF0000"/>
                </a:solidFill>
                <a:latin typeface="Cambria Math"/>
                <a:cs typeface="Cambria Math"/>
              </a:rPr>
              <a:t>𝒀</a:t>
            </a:r>
            <a:r>
              <a:rPr dirty="0" baseline="10416" sz="3600" spc="1395">
                <a:solidFill>
                  <a:srgbClr val="FF0000"/>
                </a:solidFill>
                <a:latin typeface="Cambria Math"/>
                <a:cs typeface="Cambria Math"/>
              </a:rPr>
              <a:t>⌃</a:t>
            </a:r>
            <a:r>
              <a:rPr dirty="0" baseline="10416" sz="3600" spc="2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425">
                <a:solidFill>
                  <a:srgbClr val="FF0000"/>
                </a:solidFill>
                <a:latin typeface="Cambria Math"/>
                <a:cs typeface="Cambria Math"/>
              </a:rPr>
              <a:t>𝒂</a:t>
            </a:r>
            <a:r>
              <a:rPr dirty="0" baseline="1157" sz="3600" spc="44">
                <a:solidFill>
                  <a:srgbClr val="FF0000"/>
                </a:solidFill>
                <a:latin typeface="Cambria Math"/>
                <a:cs typeface="Cambria Math"/>
              </a:rPr>
              <a:t>^</a:t>
            </a:r>
            <a:r>
              <a:rPr dirty="0" baseline="1157" sz="3600" spc="97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400" spc="-1400">
                <a:solidFill>
                  <a:srgbClr val="FF0000"/>
                </a:solidFill>
                <a:latin typeface="Cambria Math"/>
                <a:cs typeface="Cambria Math"/>
              </a:rPr>
              <a:t>𝒃</a:t>
            </a:r>
            <a:r>
              <a:rPr dirty="0" baseline="12731" sz="3600">
                <a:solidFill>
                  <a:srgbClr val="FF0000"/>
                </a:solidFill>
                <a:latin typeface="Cambria Math"/>
                <a:cs typeface="Cambria Math"/>
              </a:rPr>
              <a:t>^</a:t>
            </a:r>
            <a:r>
              <a:rPr dirty="0" baseline="12731" sz="3600" spc="97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dirty="0" sz="2400" spc="1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𝟐𝟕.</a:t>
            </a:r>
            <a:r>
              <a:rPr dirty="0" sz="2400" spc="-1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𝟔𝟔𝟔𝟕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dirty="0" sz="2400" spc="-1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𝟐𝟓𝟕𝟏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019026" y="6927939"/>
            <a:ext cx="382905" cy="282575"/>
          </a:xfrm>
          <a:custGeom>
            <a:avLst/>
            <a:gdLst/>
            <a:ahLst/>
            <a:cxnLst/>
            <a:rect l="l" t="t" r="r" b="b"/>
            <a:pathLst>
              <a:path w="382904" h="282575">
                <a:moveTo>
                  <a:pt x="292353" y="0"/>
                </a:moveTo>
                <a:lnTo>
                  <a:pt x="288290" y="11455"/>
                </a:lnTo>
                <a:lnTo>
                  <a:pt x="304653" y="18551"/>
                </a:lnTo>
                <a:lnTo>
                  <a:pt x="318706" y="28371"/>
                </a:lnTo>
                <a:lnTo>
                  <a:pt x="347239" y="73880"/>
                </a:lnTo>
                <a:lnTo>
                  <a:pt x="355570" y="115661"/>
                </a:lnTo>
                <a:lnTo>
                  <a:pt x="356616" y="139750"/>
                </a:lnTo>
                <a:lnTo>
                  <a:pt x="355568" y="164648"/>
                </a:lnTo>
                <a:lnTo>
                  <a:pt x="347186" y="207582"/>
                </a:lnTo>
                <a:lnTo>
                  <a:pt x="318690" y="253822"/>
                </a:lnTo>
                <a:lnTo>
                  <a:pt x="288671" y="270865"/>
                </a:lnTo>
                <a:lnTo>
                  <a:pt x="292353" y="282321"/>
                </a:lnTo>
                <a:lnTo>
                  <a:pt x="330803" y="264263"/>
                </a:lnTo>
                <a:lnTo>
                  <a:pt x="359155" y="232994"/>
                </a:lnTo>
                <a:lnTo>
                  <a:pt x="376586" y="191111"/>
                </a:lnTo>
                <a:lnTo>
                  <a:pt x="382397" y="141236"/>
                </a:lnTo>
                <a:lnTo>
                  <a:pt x="380924" y="115355"/>
                </a:lnTo>
                <a:lnTo>
                  <a:pt x="369216" y="69474"/>
                </a:lnTo>
                <a:lnTo>
                  <a:pt x="346146" y="32127"/>
                </a:lnTo>
                <a:lnTo>
                  <a:pt x="312808" y="7386"/>
                </a:lnTo>
                <a:lnTo>
                  <a:pt x="292353" y="0"/>
                </a:lnTo>
                <a:close/>
              </a:path>
              <a:path w="382904" h="282575">
                <a:moveTo>
                  <a:pt x="90043" y="0"/>
                </a:moveTo>
                <a:lnTo>
                  <a:pt x="51657" y="18095"/>
                </a:lnTo>
                <a:lnTo>
                  <a:pt x="23368" y="49479"/>
                </a:lnTo>
                <a:lnTo>
                  <a:pt x="5826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25" y="250279"/>
                </a:lnTo>
                <a:lnTo>
                  <a:pt x="69514" y="274944"/>
                </a:lnTo>
                <a:lnTo>
                  <a:pt x="90043" y="282321"/>
                </a:lnTo>
                <a:lnTo>
                  <a:pt x="93599" y="270865"/>
                </a:lnTo>
                <a:lnTo>
                  <a:pt x="77549" y="263738"/>
                </a:lnTo>
                <a:lnTo>
                  <a:pt x="63690" y="253822"/>
                </a:lnTo>
                <a:lnTo>
                  <a:pt x="35210" y="207582"/>
                </a:lnTo>
                <a:lnTo>
                  <a:pt x="26828" y="164648"/>
                </a:lnTo>
                <a:lnTo>
                  <a:pt x="25780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6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107418" y="6838594"/>
            <a:ext cx="19399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𝟐𝟗.</a:t>
            </a:r>
            <a:r>
              <a:rPr dirty="0" sz="2400" spc="-1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𝟒𝟔𝟔𝟒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0667" y="5670042"/>
            <a:ext cx="41941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mbria Math"/>
                <a:cs typeface="Cambria Math"/>
              </a:rPr>
              <a:t>𝑇ℎ𝑒</a:t>
            </a:r>
            <a:r>
              <a:rPr dirty="0" sz="3200" spc="3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𝑓𝑜𝑟𝑒𝑐𝑎𝑠𝑡𝑒𝑑</a:t>
            </a:r>
            <a:r>
              <a:rPr dirty="0" sz="3200" spc="50">
                <a:latin typeface="Cambria Math"/>
                <a:cs typeface="Cambria Math"/>
              </a:rPr>
              <a:t> </a:t>
            </a:r>
            <a:r>
              <a:rPr dirty="0" sz="3200" spc="10">
                <a:latin typeface="Cambria Math"/>
                <a:cs typeface="Cambria Math"/>
              </a:rPr>
              <a:t>𝑣𝑎𝑙𝑢𝑒𝑌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32005" y="5862066"/>
            <a:ext cx="15684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260">
                <a:latin typeface="Cambria Math"/>
                <a:cs typeface="Cambria Math"/>
              </a:rPr>
              <a:t>𝑡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8703" y="6144006"/>
            <a:ext cx="37001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mbria Math"/>
                <a:cs typeface="Cambria Math"/>
              </a:rPr>
              <a:t>𝑓𝑜𝑟</a:t>
            </a:r>
            <a:r>
              <a:rPr dirty="0" sz="3200" spc="5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𝑡ℎ𝑒</a:t>
            </a:r>
            <a:r>
              <a:rPr dirty="0" sz="3200" spc="3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𝑦𝑒𝑎𝑟</a:t>
            </a:r>
            <a:r>
              <a:rPr dirty="0" sz="3200" spc="6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2022</a:t>
            </a:r>
            <a:r>
              <a:rPr dirty="0" sz="3200" spc="-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𝑖𝑠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68" y="605485"/>
            <a:ext cx="13107035" cy="297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5712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Fitting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trend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dirty="0" sz="36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Series</a:t>
            </a:r>
            <a:endParaRPr sz="36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2110"/>
              </a:spcBef>
            </a:pP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trend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need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not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linear,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it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may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even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quadratic.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Let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quadratic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trend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between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time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series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values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Y</a:t>
            </a:r>
            <a:r>
              <a:rPr dirty="0" baseline="-21021" sz="2775" spc="-7" b="1">
                <a:latin typeface="Arial"/>
                <a:cs typeface="Arial"/>
              </a:rPr>
              <a:t>t</a:t>
            </a:r>
            <a:r>
              <a:rPr dirty="0" baseline="-21021" sz="2775" spc="40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and</a:t>
            </a:r>
            <a:r>
              <a:rPr dirty="0" sz="2800" b="1">
                <a:latin typeface="Arial"/>
                <a:cs typeface="Arial"/>
              </a:rPr>
              <a:t> 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time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given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by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equation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baseline="-21021" sz="2775" spc="-7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baseline="-21021" sz="2775" spc="38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bt +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baseline="25525" sz="2775" spc="7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baseline="25525" sz="2775" spc="38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e.</a:t>
            </a:r>
            <a:endParaRPr sz="2800">
              <a:latin typeface="Arial"/>
              <a:cs typeface="Arial"/>
            </a:endParaRPr>
          </a:p>
          <a:p>
            <a:pPr marL="25400" marR="496570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For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pair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values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(Y</a:t>
            </a:r>
            <a:r>
              <a:rPr dirty="0" baseline="-21021" sz="2775" spc="7" b="1">
                <a:latin typeface="Arial"/>
                <a:cs typeface="Arial"/>
              </a:rPr>
              <a:t>t</a:t>
            </a:r>
            <a:r>
              <a:rPr dirty="0" sz="2800" spc="5" b="1">
                <a:latin typeface="Arial"/>
                <a:cs typeface="Arial"/>
              </a:rPr>
              <a:t>,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t), a, </a:t>
            </a:r>
            <a:r>
              <a:rPr dirty="0" sz="2800" spc="-5" b="1">
                <a:latin typeface="Arial"/>
                <a:cs typeface="Arial"/>
              </a:rPr>
              <a:t>b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and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</a:t>
            </a:r>
            <a:r>
              <a:rPr dirty="0" sz="2800" b="1">
                <a:latin typeface="Arial"/>
                <a:cs typeface="Arial"/>
              </a:rPr>
              <a:t> as </a:t>
            </a:r>
            <a:r>
              <a:rPr dirty="0" sz="2800" spc="-5" b="1">
                <a:latin typeface="Arial"/>
                <a:cs typeface="Arial"/>
              </a:rPr>
              <a:t>estimated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by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principles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 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least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squares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given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by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system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three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normal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equations</a:t>
            </a:r>
            <a:r>
              <a:rPr dirty="0" sz="2800" spc="4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as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0351" y="4136898"/>
            <a:ext cx="4308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39415" algn="l"/>
                <a:tab pos="3300729" algn="l"/>
              </a:tabLst>
            </a:pPr>
            <a:r>
              <a:rPr dirty="0" sz="2400" spc="1480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sz="2400" spc="-1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𝒀</a:t>
            </a:r>
            <a:r>
              <a:rPr dirty="0" baseline="-15873" sz="2625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r>
              <a:rPr dirty="0" baseline="-15873" sz="26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baseline="-15873" sz="2625" spc="7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2400" spc="1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𝒂</a:t>
            </a:r>
            <a:r>
              <a:rPr dirty="0" sz="2400" spc="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𝒃</a:t>
            </a:r>
            <a:r>
              <a:rPr dirty="0" sz="2400" spc="-114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sz="2400" spc="-1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𝒙	+	𝒄</a:t>
            </a:r>
            <a:r>
              <a:rPr dirty="0" sz="2400" spc="-1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FF0000"/>
                </a:solidFill>
                <a:latin typeface="Cambria Math"/>
                <a:cs typeface="Cambria Math"/>
              </a:rPr>
              <a:t>∑</a:t>
            </a:r>
            <a:r>
              <a:rPr dirty="0" sz="2400" spc="-1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5205171"/>
            <a:ext cx="50488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7000" algn="l"/>
              </a:tabLst>
            </a:pPr>
            <a:r>
              <a:rPr dirty="0" sz="2400" spc="1480">
                <a:solidFill>
                  <a:srgbClr val="0000FF"/>
                </a:solidFill>
                <a:latin typeface="Cambria Math"/>
                <a:cs typeface="Cambria Math"/>
              </a:rPr>
              <a:t>∑</a:t>
            </a:r>
            <a:r>
              <a:rPr dirty="0" sz="2400" spc="-12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mbria Math"/>
                <a:cs typeface="Cambria Math"/>
              </a:rPr>
              <a:t>𝒙</a:t>
            </a:r>
            <a:r>
              <a:rPr dirty="0" sz="2400" spc="-5">
                <a:solidFill>
                  <a:srgbClr val="0000FF"/>
                </a:solidFill>
                <a:latin typeface="Cambria Math"/>
                <a:cs typeface="Cambria Math"/>
              </a:rPr>
              <a:t>𝒀</a:t>
            </a:r>
            <a:r>
              <a:rPr dirty="0" baseline="-15873" sz="2625">
                <a:solidFill>
                  <a:srgbClr val="0000FF"/>
                </a:solidFill>
                <a:latin typeface="Cambria Math"/>
                <a:cs typeface="Cambria Math"/>
              </a:rPr>
              <a:t>𝒕</a:t>
            </a:r>
            <a:r>
              <a:rPr dirty="0" baseline="-15873" sz="262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baseline="-15873" sz="2625" spc="7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𝒂</a:t>
            </a:r>
            <a:r>
              <a:rPr dirty="0" sz="2400" spc="-12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00FF"/>
                </a:solidFill>
                <a:latin typeface="Cambria Math"/>
                <a:cs typeface="Cambria Math"/>
              </a:rPr>
              <a:t>∑</a:t>
            </a:r>
            <a:r>
              <a:rPr dirty="0" sz="2400" spc="-14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𝒙</a:t>
            </a:r>
            <a:r>
              <a:rPr dirty="0" sz="2400" spc="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+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𝒃</a:t>
            </a:r>
            <a:r>
              <a:rPr dirty="0" sz="2400" spc="-13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00FF"/>
                </a:solidFill>
                <a:latin typeface="Cambria Math"/>
                <a:cs typeface="Cambria Math"/>
              </a:rPr>
              <a:t>∑</a:t>
            </a:r>
            <a:r>
              <a:rPr dirty="0" sz="2400" spc="-14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0000FF"/>
                </a:solidFill>
                <a:latin typeface="Cambria Math"/>
                <a:cs typeface="Cambria Math"/>
              </a:rPr>
              <a:t>𝟐</a:t>
            </a:r>
            <a:r>
              <a:rPr dirty="0" baseline="28571" sz="262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baseline="28571" sz="2625" spc="-19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𝒄</a:t>
            </a:r>
            <a:r>
              <a:rPr dirty="0" sz="2400" spc="-12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00FF"/>
                </a:solidFill>
                <a:latin typeface="Cambria Math"/>
                <a:cs typeface="Cambria Math"/>
              </a:rPr>
              <a:t>∑</a:t>
            </a:r>
            <a:r>
              <a:rPr dirty="0" sz="2400" spc="-14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0000FF"/>
                </a:solidFill>
                <a:latin typeface="Cambria Math"/>
                <a:cs typeface="Cambria Math"/>
              </a:rPr>
              <a:t>𝟑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448" y="6453022"/>
            <a:ext cx="5541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2555" algn="l"/>
                <a:tab pos="3025140" algn="l"/>
                <a:tab pos="4173220" algn="l"/>
                <a:tab pos="4533900" algn="l"/>
              </a:tabLst>
            </a:pPr>
            <a:r>
              <a:rPr dirty="0" sz="2400" spc="1480">
                <a:solidFill>
                  <a:srgbClr val="008000"/>
                </a:solidFill>
                <a:latin typeface="Cambria Math"/>
                <a:cs typeface="Cambria Math"/>
              </a:rPr>
              <a:t>∑</a:t>
            </a:r>
            <a:r>
              <a:rPr dirty="0" sz="2400" spc="-13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 spc="172">
                <a:solidFill>
                  <a:srgbClr val="008000"/>
                </a:solidFill>
                <a:latin typeface="Cambria Math"/>
                <a:cs typeface="Cambria Math"/>
              </a:rPr>
              <a:t>𝟐</a:t>
            </a:r>
            <a:r>
              <a:rPr dirty="0" sz="2400">
                <a:solidFill>
                  <a:srgbClr val="008000"/>
                </a:solidFill>
                <a:latin typeface="Cambria Math"/>
                <a:cs typeface="Cambria Math"/>
              </a:rPr>
              <a:t>𝒀</a:t>
            </a:r>
            <a:r>
              <a:rPr dirty="0" baseline="-15873" sz="2625">
                <a:solidFill>
                  <a:srgbClr val="008000"/>
                </a:solidFill>
                <a:latin typeface="Cambria Math"/>
                <a:cs typeface="Cambria Math"/>
              </a:rPr>
              <a:t>𝒕</a:t>
            </a:r>
            <a:r>
              <a:rPr dirty="0" baseline="-15873" sz="262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baseline="-15873" sz="2625" spc="-1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8000"/>
                </a:solidFill>
                <a:latin typeface="Cambria Math"/>
                <a:cs typeface="Cambria Math"/>
              </a:rPr>
              <a:t>=</a:t>
            </a:r>
            <a:r>
              <a:rPr dirty="0" sz="2400" spc="13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8000"/>
                </a:solidFill>
                <a:latin typeface="Cambria Math"/>
                <a:cs typeface="Cambria Math"/>
              </a:rPr>
              <a:t>𝒂</a:t>
            </a:r>
            <a:r>
              <a:rPr dirty="0" sz="2400" spc="-14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8000"/>
                </a:solidFill>
                <a:latin typeface="Cambria Math"/>
                <a:cs typeface="Cambria Math"/>
              </a:rPr>
              <a:t>∑</a:t>
            </a:r>
            <a:r>
              <a:rPr dirty="0" sz="2400" spc="-13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008000"/>
                </a:solidFill>
                <a:latin typeface="Cambria Math"/>
                <a:cs typeface="Cambria Math"/>
              </a:rPr>
              <a:t>𝟐</a:t>
            </a:r>
            <a:r>
              <a:rPr dirty="0" baseline="28571" sz="2625">
                <a:solidFill>
                  <a:srgbClr val="0080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008000"/>
                </a:solidFill>
                <a:latin typeface="Cambria Math"/>
                <a:cs typeface="Cambria Math"/>
              </a:rPr>
              <a:t>+	𝒃</a:t>
            </a:r>
            <a:r>
              <a:rPr dirty="0" sz="2400" spc="-14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8000"/>
                </a:solidFill>
                <a:latin typeface="Cambria Math"/>
                <a:cs typeface="Cambria Math"/>
              </a:rPr>
              <a:t>∑</a:t>
            </a:r>
            <a:r>
              <a:rPr dirty="0" sz="2400" spc="-12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008000"/>
                </a:solidFill>
                <a:latin typeface="Cambria Math"/>
                <a:cs typeface="Cambria Math"/>
              </a:rPr>
              <a:t>𝟑</a:t>
            </a:r>
            <a:r>
              <a:rPr dirty="0" baseline="28571" sz="2625">
                <a:solidFill>
                  <a:srgbClr val="0080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008000"/>
                </a:solidFill>
                <a:latin typeface="Cambria Math"/>
                <a:cs typeface="Cambria Math"/>
              </a:rPr>
              <a:t>+	𝒄</a:t>
            </a:r>
            <a:r>
              <a:rPr dirty="0" sz="2400" spc="-13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1480">
                <a:solidFill>
                  <a:srgbClr val="008000"/>
                </a:solidFill>
                <a:latin typeface="Cambria Math"/>
                <a:cs typeface="Cambria Math"/>
              </a:rPr>
              <a:t>∑</a:t>
            </a:r>
            <a:r>
              <a:rPr dirty="0" sz="2400" spc="-125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Cambria Math"/>
                <a:cs typeface="Cambria Math"/>
              </a:rPr>
              <a:t>𝒙</a:t>
            </a:r>
            <a:r>
              <a:rPr dirty="0" baseline="28571" sz="2625">
                <a:solidFill>
                  <a:srgbClr val="008000"/>
                </a:solidFill>
                <a:latin typeface="Cambria Math"/>
                <a:cs typeface="Cambria Math"/>
              </a:rPr>
              <a:t>𝟒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0170" y="3981450"/>
            <a:ext cx="7023734" cy="3194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2800" spc="1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there </a:t>
            </a:r>
            <a:r>
              <a:rPr dirty="0" sz="2800" b="1">
                <a:solidFill>
                  <a:srgbClr val="008000"/>
                </a:solidFill>
                <a:latin typeface="Arial"/>
                <a:cs typeface="Arial"/>
              </a:rPr>
              <a:t>are</a:t>
            </a:r>
            <a:r>
              <a:rPr dirty="0" sz="2800" spc="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three equations</a:t>
            </a:r>
            <a:r>
              <a:rPr dirty="0" sz="2800" spc="3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in three </a:t>
            </a:r>
            <a:r>
              <a:rPr dirty="0" sz="280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8000"/>
                </a:solidFill>
                <a:latin typeface="Arial"/>
                <a:cs typeface="Arial"/>
              </a:rPr>
              <a:t>unknown</a:t>
            </a:r>
            <a:r>
              <a:rPr dirty="0" sz="2800" spc="4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quantities,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any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dirty="0" sz="2800" spc="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dirty="0" sz="2800" spc="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numerical </a:t>
            </a:r>
            <a:r>
              <a:rPr dirty="0" sz="2800" spc="-76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techniques</a:t>
            </a:r>
            <a:r>
              <a:rPr dirty="0" sz="2800" spc="3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for solving</a:t>
            </a:r>
            <a:r>
              <a:rPr dirty="0" sz="2800" spc="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8000"/>
                </a:solidFill>
                <a:latin typeface="Arial"/>
                <a:cs typeface="Arial"/>
              </a:rPr>
              <a:t>system</a:t>
            </a:r>
            <a:r>
              <a:rPr dirty="0" sz="2800" spc="4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equations</a:t>
            </a:r>
            <a:r>
              <a:rPr dirty="0" sz="2800" spc="3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can be</a:t>
            </a:r>
            <a:r>
              <a:rPr dirty="0" sz="2800" spc="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made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use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8000"/>
                </a:solidFill>
                <a:latin typeface="Arial"/>
                <a:cs typeface="Arial"/>
              </a:rPr>
              <a:t>like</a:t>
            </a:r>
            <a:r>
              <a:rPr dirty="0" sz="2800" spc="1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Gauss</a:t>
            </a:r>
            <a:r>
              <a:rPr dirty="0" sz="28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Elimination method.</a:t>
            </a:r>
            <a:endParaRPr sz="2800">
              <a:latin typeface="Arial"/>
              <a:cs typeface="Arial"/>
            </a:endParaRPr>
          </a:p>
          <a:p>
            <a:pPr marL="12700" marR="705485">
              <a:lnSpc>
                <a:spcPct val="100000"/>
              </a:lnSpc>
              <a:spcBef>
                <a:spcPts val="1435"/>
              </a:spcBef>
            </a:pP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dirty="0" sz="2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2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defined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case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fitting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linear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32012"/>
            <a:ext cx="12854305" cy="32442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Smoothing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Techniques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00"/>
                </a:solidFill>
                <a:latin typeface="Arial"/>
                <a:cs typeface="Arial"/>
              </a:rPr>
              <a:t>Moving</a:t>
            </a:r>
            <a:r>
              <a:rPr dirty="0" sz="3600" spc="-1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6600"/>
                </a:solidFill>
                <a:latin typeface="Arial"/>
                <a:cs typeface="Arial"/>
              </a:rPr>
              <a:t>Averages</a:t>
            </a:r>
            <a:endParaRPr sz="3600">
              <a:latin typeface="Arial"/>
              <a:cs typeface="Arial"/>
            </a:endParaRPr>
          </a:p>
          <a:p>
            <a:pPr marL="855344" marR="1796414" indent="-396875">
              <a:lnSpc>
                <a:spcPct val="100000"/>
              </a:lnSpc>
              <a:spcBef>
                <a:spcPts val="640"/>
              </a:spcBef>
              <a:buChar char="•"/>
              <a:tabLst>
                <a:tab pos="855344" algn="l"/>
                <a:tab pos="855980" algn="l"/>
              </a:tabLst>
            </a:pPr>
            <a:r>
              <a:rPr dirty="0" sz="4000" spc="-5">
                <a:latin typeface="Arial MT"/>
                <a:cs typeface="Arial MT"/>
              </a:rPr>
              <a:t>Appropriate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time </a:t>
            </a:r>
            <a:r>
              <a:rPr dirty="0" sz="4000" spc="-5">
                <a:latin typeface="Arial MT"/>
                <a:cs typeface="Arial MT"/>
              </a:rPr>
              <a:t>series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with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horizontal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pattern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ie.,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the</a:t>
            </a:r>
            <a:r>
              <a:rPr dirty="0" sz="4000" spc="-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data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that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are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30">
                <a:latin typeface="Arial MT"/>
                <a:cs typeface="Arial MT"/>
              </a:rPr>
              <a:t>stationary.</a:t>
            </a:r>
            <a:endParaRPr sz="4000">
              <a:latin typeface="Arial MT"/>
              <a:cs typeface="Arial MT"/>
            </a:endParaRPr>
          </a:p>
          <a:p>
            <a:pPr lvl="1" marL="1383030" marR="231140" indent="-394970">
              <a:lnSpc>
                <a:spcPct val="100000"/>
              </a:lnSpc>
              <a:spcBef>
                <a:spcPts val="605"/>
              </a:spcBef>
              <a:buChar char="•"/>
              <a:tabLst>
                <a:tab pos="1383030" algn="l"/>
                <a:tab pos="1383665" algn="l"/>
              </a:tabLst>
            </a:pPr>
            <a:r>
              <a:rPr dirty="0" sz="4000" spc="-5">
                <a:latin typeface="Arial MT"/>
                <a:cs typeface="Arial MT"/>
              </a:rPr>
              <a:t>Moving</a:t>
            </a:r>
            <a:r>
              <a:rPr dirty="0" sz="4000" spc="-204">
                <a:latin typeface="Arial MT"/>
                <a:cs typeface="Arial MT"/>
              </a:rPr>
              <a:t> </a:t>
            </a:r>
            <a:r>
              <a:rPr dirty="0" sz="4000" spc="-15">
                <a:latin typeface="Arial MT"/>
                <a:cs typeface="Arial MT"/>
              </a:rPr>
              <a:t>Average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(the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average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 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most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recent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k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data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values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forms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forecast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next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period)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818" y="3978431"/>
            <a:ext cx="8947819" cy="31725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00" y="383708"/>
            <a:ext cx="12773025" cy="126619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1845"/>
              </a:spcBef>
              <a:tabLst>
                <a:tab pos="3721735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Simple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dirty="0" sz="3600" spc="-1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200" b="1">
                <a:latin typeface="Arial"/>
                <a:cs typeface="Arial"/>
              </a:rPr>
              <a:t>Following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data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shows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production</a:t>
            </a:r>
            <a:r>
              <a:rPr dirty="0" sz="2200" spc="3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volume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(in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‘000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tones).</a:t>
            </a:r>
            <a:r>
              <a:rPr dirty="0" sz="2200" spc="3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Compute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3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and</a:t>
            </a:r>
            <a:r>
              <a:rPr dirty="0" sz="2200" spc="2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5-year</a:t>
            </a:r>
            <a:r>
              <a:rPr dirty="0" sz="2200" spc="3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moving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average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9332" y="6272784"/>
            <a:ext cx="9538970" cy="0"/>
          </a:xfrm>
          <a:custGeom>
            <a:avLst/>
            <a:gdLst/>
            <a:ahLst/>
            <a:cxnLst/>
            <a:rect l="l" t="t" r="r" b="b"/>
            <a:pathLst>
              <a:path w="9538969" h="0">
                <a:moveTo>
                  <a:pt x="0" y="0"/>
                </a:moveTo>
                <a:lnTo>
                  <a:pt x="95387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3383" y="2669159"/>
            <a:ext cx="9230867" cy="12984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35807" y="6179566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5807" y="5646801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5807" y="5114290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5807" y="4581906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5807" y="4049014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5807" y="3516630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807" y="2984119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6.0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5807" y="2451354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807" y="1918843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429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0065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1700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3334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4970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478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8113" y="6327724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2859" y="6303869"/>
            <a:ext cx="1503680" cy="7600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290"/>
              </a:spcBef>
              <a:tabLst>
                <a:tab pos="640715" algn="l"/>
                <a:tab pos="993140" algn="l"/>
                <a:tab pos="1374775" algn="l"/>
              </a:tabLst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200" spc="-5">
                <a:solidFill>
                  <a:srgbClr val="585858"/>
                </a:solidFill>
                <a:latin typeface="Calibri"/>
                <a:cs typeface="Calibri"/>
              </a:rPr>
              <a:t>Sales</a:t>
            </a:r>
            <a:r>
              <a:rPr dirty="0" sz="32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Calibri"/>
                <a:cs typeface="Calibri"/>
              </a:rPr>
              <a:t>(Y)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16951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69777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51411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33046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14681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96190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77570" y="6327724"/>
            <a:ext cx="141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811" y="6813804"/>
            <a:ext cx="243839" cy="7315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10143" y="6813804"/>
            <a:ext cx="243839" cy="7315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67671" y="6813804"/>
            <a:ext cx="243839" cy="7315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267827" y="6303869"/>
            <a:ext cx="2661920" cy="7600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290"/>
              </a:spcBef>
              <a:tabLst>
                <a:tab pos="624840" algn="l"/>
                <a:tab pos="1006475" algn="l"/>
                <a:tab pos="1388110" algn="l"/>
                <a:tab pos="1769745" algn="l"/>
                <a:tab pos="2151380" algn="l"/>
                <a:tab pos="2532380" algn="l"/>
              </a:tabLst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570355" algn="l"/>
              </a:tabLst>
            </a:pPr>
            <a:r>
              <a:rPr dirty="0" sz="3200" spc="-5">
                <a:solidFill>
                  <a:srgbClr val="585858"/>
                </a:solidFill>
                <a:latin typeface="Calibri"/>
                <a:cs typeface="Calibri"/>
              </a:rPr>
              <a:t>MA(3)	MA(5)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1109" y="1867281"/>
          <a:ext cx="2997200" cy="563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496570"/>
                <a:gridCol w="494665"/>
                <a:gridCol w="495934"/>
                <a:gridCol w="495935"/>
                <a:gridCol w="497839"/>
              </a:tblGrid>
              <a:tr h="431546">
                <a:tc>
                  <a:txBody>
                    <a:bodyPr/>
                    <a:lstStyle/>
                    <a:p>
                      <a:pPr marL="183515" marR="55880" indent="-1206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Period 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(t)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93980" indent="-52069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Sa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les 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(Y</a:t>
                      </a:r>
                      <a:r>
                        <a:rPr dirty="0" baseline="-23809" sz="105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31115" indent="-889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3yr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 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31115" indent="-889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3yr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 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31115" indent="-889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5yr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 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  <a:spcBef>
                          <a:spcPts val="7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11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15.1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15.6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26.5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517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2063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2063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2063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518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15.9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29.3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18.5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6.17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6.7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17.5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5.83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29.2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5.84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517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4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32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32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19">
                <a:tc>
                  <a:txBody>
                    <a:bodyPr/>
                    <a:lstStyle/>
                    <a:p>
                      <a:pPr algn="r" marR="170815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29.5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19">
                <a:tc>
                  <a:txBody>
                    <a:bodyPr/>
                    <a:lstStyle/>
                    <a:p>
                      <a:pPr algn="r" marR="170815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275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32">
                <a:tc>
                  <a:txBody>
                    <a:bodyPr/>
                    <a:lstStyle/>
                    <a:p>
                      <a:pPr algn="r" marR="17081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80"/>
                        </a:lnSpc>
                        <a:spcBef>
                          <a:spcPts val="25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468" y="453033"/>
            <a:ext cx="12765405" cy="674306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Simple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dirty="0" sz="3600" spc="-1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  <a:p>
            <a:pPr marL="317500" marR="909319" indent="-304800">
              <a:lnSpc>
                <a:spcPct val="90000"/>
              </a:lnSpc>
              <a:spcBef>
                <a:spcPts val="2000"/>
              </a:spcBef>
              <a:buChar char="•"/>
              <a:tabLst>
                <a:tab pos="317500" algn="l"/>
              </a:tabLst>
            </a:pPr>
            <a:r>
              <a:rPr dirty="0" sz="4400">
                <a:latin typeface="Arial MT"/>
                <a:cs typeface="Arial MT"/>
              </a:rPr>
              <a:t>The idea behind the moving averages is that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observations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which are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nearby in time</a:t>
            </a:r>
            <a:r>
              <a:rPr dirty="0" sz="4400" spc="-2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are also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likely</a:t>
            </a:r>
            <a:r>
              <a:rPr dirty="0" sz="4400" spc="-3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to be close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in</a:t>
            </a:r>
            <a:r>
              <a:rPr dirty="0" sz="4400" spc="-2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value.</a:t>
            </a:r>
            <a:endParaRPr sz="4400">
              <a:latin typeface="Arial MT"/>
              <a:cs typeface="Arial MT"/>
            </a:endParaRPr>
          </a:p>
          <a:p>
            <a:pPr marL="317500" marR="66040" indent="-304800">
              <a:lnSpc>
                <a:spcPct val="90000"/>
              </a:lnSpc>
              <a:spcBef>
                <a:spcPts val="1295"/>
              </a:spcBef>
              <a:buChar char="•"/>
              <a:tabLst>
                <a:tab pos="317500" algn="l"/>
              </a:tabLst>
            </a:pPr>
            <a:r>
              <a:rPr dirty="0" sz="4400">
                <a:latin typeface="Arial MT"/>
                <a:cs typeface="Arial MT"/>
              </a:rPr>
              <a:t>The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average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points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near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observation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will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provide a reasonable estimate of the trend-cycle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at that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observation.</a:t>
            </a:r>
            <a:endParaRPr sz="4400">
              <a:latin typeface="Arial MT"/>
              <a:cs typeface="Arial MT"/>
            </a:endParaRPr>
          </a:p>
          <a:p>
            <a:pPr marL="317500" marR="5080" indent="-304800">
              <a:lnSpc>
                <a:spcPct val="90000"/>
              </a:lnSpc>
              <a:spcBef>
                <a:spcPts val="1300"/>
              </a:spcBef>
              <a:buChar char="•"/>
              <a:tabLst>
                <a:tab pos="317500" algn="l"/>
              </a:tabLst>
            </a:pPr>
            <a:r>
              <a:rPr dirty="0" sz="4400">
                <a:latin typeface="Arial MT"/>
                <a:cs typeface="Arial MT"/>
              </a:rPr>
              <a:t>The average eliminate</a:t>
            </a:r>
            <a:r>
              <a:rPr dirty="0" sz="4400" spc="-3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some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of</a:t>
            </a:r>
            <a:r>
              <a:rPr dirty="0" sz="4400" spc="-1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the randomness in </a:t>
            </a:r>
            <a:r>
              <a:rPr dirty="0" sz="4400" spc="-1205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the data,</a:t>
            </a:r>
            <a:r>
              <a:rPr dirty="0" sz="440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and</a:t>
            </a:r>
            <a:r>
              <a:rPr dirty="0" sz="4400" spc="10">
                <a:latin typeface="Arial MT"/>
                <a:cs typeface="Arial MT"/>
              </a:rPr>
              <a:t> </a:t>
            </a:r>
            <a:r>
              <a:rPr dirty="0" sz="4400" spc="-5">
                <a:latin typeface="Arial MT"/>
                <a:cs typeface="Arial MT"/>
              </a:rPr>
              <a:t>leaves</a:t>
            </a:r>
            <a:r>
              <a:rPr dirty="0" sz="4400" spc="-10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a</a:t>
            </a:r>
            <a:r>
              <a:rPr dirty="0" sz="4400" spc="-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smooth trend-cycle </a:t>
            </a:r>
            <a:r>
              <a:rPr dirty="0" sz="4400" spc="5">
                <a:latin typeface="Arial MT"/>
                <a:cs typeface="Arial MT"/>
              </a:rPr>
              <a:t> </a:t>
            </a:r>
            <a:r>
              <a:rPr dirty="0" sz="4400">
                <a:latin typeface="Arial MT"/>
                <a:cs typeface="Arial MT"/>
              </a:rPr>
              <a:t>component.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532012"/>
            <a:ext cx="12628245" cy="32442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Simple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Moving</a:t>
            </a:r>
            <a:r>
              <a:rPr dirty="0" sz="3600" spc="-1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  <a:p>
            <a:pPr marL="855344" marR="1570355" indent="-396875">
              <a:lnSpc>
                <a:spcPct val="100000"/>
              </a:lnSpc>
              <a:spcBef>
                <a:spcPts val="640"/>
              </a:spcBef>
              <a:buChar char="•"/>
              <a:tabLst>
                <a:tab pos="855344" algn="l"/>
                <a:tab pos="855980" algn="l"/>
              </a:tabLst>
            </a:pPr>
            <a:r>
              <a:rPr dirty="0" sz="4000" spc="-5">
                <a:latin typeface="Arial MT"/>
                <a:cs typeface="Arial MT"/>
              </a:rPr>
              <a:t>Appropriate</a:t>
            </a:r>
            <a:r>
              <a:rPr dirty="0" sz="4000" spc="3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time </a:t>
            </a:r>
            <a:r>
              <a:rPr dirty="0" sz="4000" spc="-5">
                <a:latin typeface="Arial MT"/>
                <a:cs typeface="Arial MT"/>
              </a:rPr>
              <a:t>series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with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horizontal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pattern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ie.,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the</a:t>
            </a:r>
            <a:r>
              <a:rPr dirty="0" sz="4000" spc="-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data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that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are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30">
                <a:latin typeface="Arial MT"/>
                <a:cs typeface="Arial MT"/>
              </a:rPr>
              <a:t>stationary.</a:t>
            </a:r>
            <a:endParaRPr sz="4000">
              <a:latin typeface="Arial MT"/>
              <a:cs typeface="Arial MT"/>
            </a:endParaRPr>
          </a:p>
          <a:p>
            <a:pPr lvl="1" marL="1383030" marR="5080" indent="-394970">
              <a:lnSpc>
                <a:spcPct val="100000"/>
              </a:lnSpc>
              <a:spcBef>
                <a:spcPts val="605"/>
              </a:spcBef>
              <a:buChar char="•"/>
              <a:tabLst>
                <a:tab pos="1383030" algn="l"/>
                <a:tab pos="1383665" algn="l"/>
              </a:tabLst>
            </a:pPr>
            <a:r>
              <a:rPr dirty="0" sz="4000" spc="-5">
                <a:latin typeface="Arial MT"/>
                <a:cs typeface="Arial MT"/>
              </a:rPr>
              <a:t>Moving</a:t>
            </a:r>
            <a:r>
              <a:rPr dirty="0" sz="4000" spc="-204">
                <a:latin typeface="Arial MT"/>
                <a:cs typeface="Arial MT"/>
              </a:rPr>
              <a:t> </a:t>
            </a:r>
            <a:r>
              <a:rPr dirty="0" sz="4000" spc="-15">
                <a:latin typeface="Arial MT"/>
                <a:cs typeface="Arial MT"/>
              </a:rPr>
              <a:t>Average</a:t>
            </a:r>
            <a:r>
              <a:rPr dirty="0" sz="4000" spc="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(the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average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of the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most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recent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k </a:t>
            </a:r>
            <a:r>
              <a:rPr dirty="0" sz="4000" spc="-109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data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>
                <a:latin typeface="Arial MT"/>
                <a:cs typeface="Arial MT"/>
              </a:rPr>
              <a:t>values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forms</a:t>
            </a:r>
            <a:r>
              <a:rPr dirty="0" sz="4000" spc="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forecast</a:t>
            </a:r>
            <a:r>
              <a:rPr dirty="0" sz="4000" spc="1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for</a:t>
            </a:r>
            <a:r>
              <a:rPr dirty="0" sz="4000" spc="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the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next</a:t>
            </a:r>
            <a:r>
              <a:rPr dirty="0" sz="4000" spc="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period)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818" y="3978431"/>
            <a:ext cx="8947819" cy="31725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4025" y="1613281"/>
          <a:ext cx="8056245" cy="630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9"/>
                <a:gridCol w="1942464"/>
                <a:gridCol w="2599690"/>
                <a:gridCol w="2466340"/>
              </a:tblGrid>
              <a:tr h="147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3200" spc="-60">
                          <a:latin typeface="Calibri"/>
                          <a:cs typeface="Calibri"/>
                        </a:rPr>
                        <a:t>Year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Production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 marR="250825" indent="423545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3 -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 moving</a:t>
                      </a:r>
                      <a:r>
                        <a:rPr dirty="0" sz="3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total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79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86105" marR="579120" indent="30480">
                        <a:lnSpc>
                          <a:spcPts val="3840"/>
                        </a:lnSpc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3 -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3200" spc="-7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moving </a:t>
                      </a:r>
                      <a:r>
                        <a:rPr dirty="0" sz="3200" spc="-7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 spc="-3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200" spc="-6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 spc="-25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1995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1996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66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22.00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1997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15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23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1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23.33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1998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24.00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1999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23.67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2000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23.67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2001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24.33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249"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2002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2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26.00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299"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2003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72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372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79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725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26.33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84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2004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3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60400" y="362459"/>
            <a:ext cx="13473430" cy="125857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2014"/>
              </a:spcBef>
              <a:tabLst>
                <a:tab pos="3721735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Centered</a:t>
            </a:r>
            <a:r>
              <a:rPr dirty="0" sz="36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00"/>
                </a:solidFill>
                <a:latin typeface="Arial"/>
                <a:cs typeface="Arial"/>
              </a:rPr>
              <a:t>Moving</a:t>
            </a:r>
            <a:r>
              <a:rPr dirty="0" sz="3600" spc="-1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6600"/>
                </a:solidFill>
                <a:latin typeface="Arial"/>
                <a:cs typeface="Arial"/>
              </a:rPr>
              <a:t>Averages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000" b="1">
                <a:latin typeface="Arial"/>
                <a:cs typeface="Arial"/>
              </a:rPr>
              <a:t>Following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data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5" b="1">
                <a:latin typeface="Arial"/>
                <a:cs typeface="Arial"/>
              </a:rPr>
              <a:t>shows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production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volume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(in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‘000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tones).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Compute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3-year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moving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average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available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years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49156" y="6367272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69" h="0">
                <a:moveTo>
                  <a:pt x="0" y="0"/>
                </a:moveTo>
                <a:lnTo>
                  <a:pt x="41285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418701" y="2457831"/>
            <a:ext cx="3789045" cy="934719"/>
            <a:chOff x="9418701" y="2457831"/>
            <a:chExt cx="3789045" cy="934719"/>
          </a:xfrm>
        </p:grpSpPr>
        <p:sp>
          <p:nvSpPr>
            <p:cNvPr id="6" name="object 6"/>
            <p:cNvSpPr/>
            <p:nvPr/>
          </p:nvSpPr>
          <p:spPr>
            <a:xfrm>
              <a:off x="9454896" y="2494788"/>
              <a:ext cx="3716020" cy="861060"/>
            </a:xfrm>
            <a:custGeom>
              <a:avLst/>
              <a:gdLst/>
              <a:ahLst/>
              <a:cxnLst/>
              <a:rect l="l" t="t" r="r" b="b"/>
              <a:pathLst>
                <a:path w="3716019" h="861060">
                  <a:moveTo>
                    <a:pt x="0" y="861060"/>
                  </a:moveTo>
                  <a:lnTo>
                    <a:pt x="413003" y="716279"/>
                  </a:lnTo>
                  <a:lnTo>
                    <a:pt x="826007" y="573024"/>
                  </a:lnTo>
                  <a:lnTo>
                    <a:pt x="1239011" y="286512"/>
                  </a:lnTo>
                  <a:lnTo>
                    <a:pt x="1652015" y="429767"/>
                  </a:lnTo>
                  <a:lnTo>
                    <a:pt x="2065020" y="716279"/>
                  </a:lnTo>
                  <a:lnTo>
                    <a:pt x="2478024" y="286512"/>
                  </a:lnTo>
                  <a:lnTo>
                    <a:pt x="2889504" y="143255"/>
                  </a:lnTo>
                  <a:lnTo>
                    <a:pt x="3302507" y="0"/>
                  </a:lnTo>
                  <a:lnTo>
                    <a:pt x="3715511" y="143255"/>
                  </a:lnTo>
                </a:path>
              </a:pathLst>
            </a:custGeom>
            <a:ln w="27432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701" y="3318891"/>
              <a:ext cx="73151" cy="731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1705" y="3174111"/>
              <a:ext cx="73151" cy="73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709" y="3030855"/>
              <a:ext cx="73152" cy="73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7713" y="2744343"/>
              <a:ext cx="73152" cy="731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0717" y="2887599"/>
              <a:ext cx="73151" cy="731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721" y="3174111"/>
              <a:ext cx="73151" cy="73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6725" y="2744343"/>
              <a:ext cx="73151" cy="73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8205" y="2601087"/>
              <a:ext cx="73151" cy="731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1209" y="2457831"/>
              <a:ext cx="73152" cy="731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4213" y="2601087"/>
              <a:ext cx="73151" cy="7315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67900" y="2590800"/>
              <a:ext cx="2889885" cy="620395"/>
            </a:xfrm>
            <a:custGeom>
              <a:avLst/>
              <a:gdLst/>
              <a:ahLst/>
              <a:cxnLst/>
              <a:rect l="l" t="t" r="r" b="b"/>
              <a:pathLst>
                <a:path w="2889884" h="620394">
                  <a:moveTo>
                    <a:pt x="0" y="620267"/>
                  </a:moveTo>
                  <a:lnTo>
                    <a:pt x="413003" y="429767"/>
                  </a:lnTo>
                  <a:lnTo>
                    <a:pt x="826007" y="333755"/>
                  </a:lnTo>
                  <a:lnTo>
                    <a:pt x="1239011" y="381000"/>
                  </a:lnTo>
                  <a:lnTo>
                    <a:pt x="1652016" y="381000"/>
                  </a:lnTo>
                  <a:lnTo>
                    <a:pt x="2065020" y="286512"/>
                  </a:lnTo>
                  <a:lnTo>
                    <a:pt x="2476500" y="47243"/>
                  </a:lnTo>
                  <a:lnTo>
                    <a:pt x="2889504" y="0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1705" y="3174111"/>
              <a:ext cx="73151" cy="731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44709" y="2983611"/>
              <a:ext cx="73152" cy="731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7713" y="2887599"/>
              <a:ext cx="73152" cy="731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70717" y="2934843"/>
              <a:ext cx="73151" cy="731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3721" y="2934843"/>
              <a:ext cx="73151" cy="731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6725" y="2840355"/>
              <a:ext cx="73151" cy="731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08205" y="2601087"/>
              <a:ext cx="73151" cy="731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21209" y="2553843"/>
              <a:ext cx="73152" cy="7315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073388" y="627443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73388" y="555688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5476" y="4839461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15476" y="4121912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5476" y="3404362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5476" y="2687193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5476" y="1969770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23119" y="6771132"/>
            <a:ext cx="243839" cy="7315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18519" y="6771132"/>
            <a:ext cx="243839" cy="7315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327895" y="6352983"/>
            <a:ext cx="3972560" cy="5556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25450" algn="l"/>
                <a:tab pos="838200" algn="l"/>
                <a:tab pos="1250950" algn="l"/>
                <a:tab pos="1663700" algn="l"/>
                <a:tab pos="2076450" algn="l"/>
                <a:tab pos="2489200" algn="l"/>
                <a:tab pos="2901950" algn="l"/>
                <a:tab pos="3315335" algn="l"/>
                <a:tab pos="3728085" algn="l"/>
              </a:tabLst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6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199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9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	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2004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Calibri"/>
              <a:cs typeface="Calibri"/>
            </a:endParaRPr>
          </a:p>
          <a:p>
            <a:pPr algn="ctr" marL="149860">
              <a:lnSpc>
                <a:spcPct val="100000"/>
              </a:lnSpc>
              <a:tabLst>
                <a:tab pos="1445260" algn="l"/>
              </a:tabLst>
            </a:pP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Production	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1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moving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40" name="object 40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200912"/>
            <a:ext cx="3890645" cy="20320"/>
          </a:xfrm>
          <a:custGeom>
            <a:avLst/>
            <a:gdLst/>
            <a:ahLst/>
            <a:cxnLst/>
            <a:rect l="l" t="t" r="r" b="b"/>
            <a:pathLst>
              <a:path w="3890645" h="20319">
                <a:moveTo>
                  <a:pt x="0" y="19812"/>
                </a:moveTo>
                <a:lnTo>
                  <a:pt x="3890517" y="19812"/>
                </a:lnTo>
                <a:lnTo>
                  <a:pt x="3890517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26592" y="1200912"/>
            <a:ext cx="953769" cy="20320"/>
          </a:xfrm>
          <a:custGeom>
            <a:avLst/>
            <a:gdLst/>
            <a:ahLst/>
            <a:cxnLst/>
            <a:rect l="l" t="t" r="r" b="b"/>
            <a:pathLst>
              <a:path w="953769" h="20319">
                <a:moveTo>
                  <a:pt x="0" y="19812"/>
                </a:moveTo>
                <a:lnTo>
                  <a:pt x="953642" y="19812"/>
                </a:lnTo>
                <a:lnTo>
                  <a:pt x="953642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84167" y="1091692"/>
          <a:ext cx="9242425" cy="688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1640205"/>
                <a:gridCol w="2801619"/>
                <a:gridCol w="3451860"/>
              </a:tblGrid>
              <a:tr h="353314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-45" b="1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765300" algn="l"/>
                          <a:tab pos="4478655" algn="l"/>
                        </a:tabLst>
                      </a:pPr>
                      <a:r>
                        <a:rPr dirty="0" sz="2000" spc="-5" b="1">
                          <a:latin typeface="Calibri"/>
                          <a:cs typeface="Calibri"/>
                        </a:rPr>
                        <a:t>Production(Y) 	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388" sz="3000" spc="-15" b="1">
                          <a:latin typeface="Calibri"/>
                          <a:cs typeface="Calibri"/>
                        </a:rPr>
                        <a:t>4-yearly </a:t>
                      </a:r>
                      <a:r>
                        <a:rPr dirty="0" baseline="1388" sz="3000" spc="-7" b="1">
                          <a:latin typeface="Calibri"/>
                          <a:cs typeface="Calibri"/>
                        </a:rPr>
                        <a:t> moving </a:t>
                      </a:r>
                      <a:r>
                        <a:rPr dirty="0" baseline="1388" sz="3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388" sz="3000" spc="-30" b="1">
                          <a:latin typeface="Calibri"/>
                          <a:cs typeface="Calibri"/>
                        </a:rPr>
                        <a:t>average 	</a:t>
                      </a:r>
                      <a:r>
                        <a:rPr dirty="0" baseline="1388" sz="3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4-year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centered 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moving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average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1995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21.0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1996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22.0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8160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3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1997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23.0 	                                                                23.13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8160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23</a:t>
                      </a:r>
                      <a:r>
                        <a:rPr dirty="0" sz="2000" spc="5" b="1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1998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25.0 	                                                                23.50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23.50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1999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24.0 	                                                                23.75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24.00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22.0 	                                                                24.13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24.25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25.0 	                                                                24.63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25.00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12115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26.0 	                                                                25.50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26.00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24">
                <a:tc>
                  <a:txBody>
                    <a:bodyPr/>
                    <a:lstStyle/>
                    <a:p>
                      <a:pPr marL="412115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27.0 	                                                                26.38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86889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26.75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37">
                <a:tc>
                  <a:txBody>
                    <a:bodyPr/>
                    <a:lstStyle/>
                    <a:p>
                      <a:pPr marL="412115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50"/>
                        </a:lnSpc>
                        <a:tabLst>
                          <a:tab pos="5875020" algn="l"/>
                        </a:tabLst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26.0 	                                                                26.75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412115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2005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345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28.0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884167" y="1079500"/>
            <a:ext cx="9248775" cy="6840855"/>
            <a:chOff x="3884167" y="1079500"/>
            <a:chExt cx="9248775" cy="6840855"/>
          </a:xfrm>
        </p:grpSpPr>
        <p:sp>
          <p:nvSpPr>
            <p:cNvPr id="10" name="object 10"/>
            <p:cNvSpPr/>
            <p:nvPr/>
          </p:nvSpPr>
          <p:spPr>
            <a:xfrm>
              <a:off x="6863588" y="1200912"/>
              <a:ext cx="19050" cy="20320"/>
            </a:xfrm>
            <a:custGeom>
              <a:avLst/>
              <a:gdLst/>
              <a:ahLst/>
              <a:cxnLst/>
              <a:rect l="l" t="t" r="r" b="b"/>
              <a:pathLst>
                <a:path w="19050" h="20319">
                  <a:moveTo>
                    <a:pt x="0" y="19812"/>
                  </a:moveTo>
                  <a:lnTo>
                    <a:pt x="18541" y="19812"/>
                  </a:lnTo>
                  <a:lnTo>
                    <a:pt x="18541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0518" y="1097521"/>
              <a:ext cx="2973070" cy="347980"/>
            </a:xfrm>
            <a:custGeom>
              <a:avLst/>
              <a:gdLst/>
              <a:ahLst/>
              <a:cxnLst/>
              <a:rect l="l" t="t" r="r" b="b"/>
              <a:pathLst>
                <a:path w="2973070" h="347980">
                  <a:moveTo>
                    <a:pt x="2973070" y="0"/>
                  </a:moveTo>
                  <a:lnTo>
                    <a:pt x="1341882" y="0"/>
                  </a:lnTo>
                  <a:lnTo>
                    <a:pt x="0" y="0"/>
                  </a:lnTo>
                  <a:lnTo>
                    <a:pt x="0" y="347484"/>
                  </a:lnTo>
                  <a:lnTo>
                    <a:pt x="1341882" y="347484"/>
                  </a:lnTo>
                  <a:lnTo>
                    <a:pt x="2973070" y="347484"/>
                  </a:lnTo>
                  <a:lnTo>
                    <a:pt x="2973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57238" y="1091184"/>
              <a:ext cx="12700" cy="6829425"/>
            </a:xfrm>
            <a:custGeom>
              <a:avLst/>
              <a:gdLst/>
              <a:ahLst/>
              <a:cxnLst/>
              <a:rect l="l" t="t" r="r" b="b"/>
              <a:pathLst>
                <a:path w="12700" h="6829425">
                  <a:moveTo>
                    <a:pt x="12700" y="0"/>
                  </a:moveTo>
                  <a:lnTo>
                    <a:pt x="0" y="0"/>
                  </a:lnTo>
                  <a:lnTo>
                    <a:pt x="0" y="6829041"/>
                  </a:lnTo>
                  <a:lnTo>
                    <a:pt x="12700" y="682904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4167" y="1097534"/>
              <a:ext cx="2985770" cy="0"/>
            </a:xfrm>
            <a:custGeom>
              <a:avLst/>
              <a:gdLst/>
              <a:ahLst/>
              <a:cxnLst/>
              <a:rect l="l" t="t" r="r" b="b"/>
              <a:pathLst>
                <a:path w="2985770" h="0">
                  <a:moveTo>
                    <a:pt x="0" y="0"/>
                  </a:moveTo>
                  <a:lnTo>
                    <a:pt x="29857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82129" y="1085900"/>
              <a:ext cx="2799715" cy="359410"/>
            </a:xfrm>
            <a:custGeom>
              <a:avLst/>
              <a:gdLst/>
              <a:ahLst/>
              <a:cxnLst/>
              <a:rect l="l" t="t" r="r" b="b"/>
              <a:pathLst>
                <a:path w="2799715" h="359409">
                  <a:moveTo>
                    <a:pt x="2799587" y="0"/>
                  </a:moveTo>
                  <a:lnTo>
                    <a:pt x="0" y="0"/>
                  </a:lnTo>
                  <a:lnTo>
                    <a:pt x="0" y="359105"/>
                  </a:lnTo>
                  <a:lnTo>
                    <a:pt x="2799587" y="359105"/>
                  </a:lnTo>
                  <a:lnTo>
                    <a:pt x="279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75780" y="1079499"/>
              <a:ext cx="2812415" cy="6840855"/>
            </a:xfrm>
            <a:custGeom>
              <a:avLst/>
              <a:gdLst/>
              <a:ahLst/>
              <a:cxnLst/>
              <a:rect l="l" t="t" r="r" b="b"/>
              <a:pathLst>
                <a:path w="2812415" h="6840855">
                  <a:moveTo>
                    <a:pt x="12700" y="0"/>
                  </a:moveTo>
                  <a:lnTo>
                    <a:pt x="0" y="0"/>
                  </a:lnTo>
                  <a:lnTo>
                    <a:pt x="0" y="6840728"/>
                  </a:lnTo>
                  <a:lnTo>
                    <a:pt x="12700" y="6840728"/>
                  </a:lnTo>
                  <a:lnTo>
                    <a:pt x="12700" y="0"/>
                  </a:lnTo>
                  <a:close/>
                </a:path>
                <a:path w="2812415" h="6840855">
                  <a:moveTo>
                    <a:pt x="2812288" y="0"/>
                  </a:moveTo>
                  <a:lnTo>
                    <a:pt x="2799588" y="0"/>
                  </a:lnTo>
                  <a:lnTo>
                    <a:pt x="2799588" y="20942"/>
                  </a:lnTo>
                  <a:lnTo>
                    <a:pt x="2812288" y="20942"/>
                  </a:lnTo>
                  <a:lnTo>
                    <a:pt x="281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75779" y="1085850"/>
              <a:ext cx="2812415" cy="0"/>
            </a:xfrm>
            <a:custGeom>
              <a:avLst/>
              <a:gdLst/>
              <a:ahLst/>
              <a:cxnLst/>
              <a:rect l="l" t="t" r="r" b="b"/>
              <a:pathLst>
                <a:path w="2812415" h="0">
                  <a:moveTo>
                    <a:pt x="0" y="0"/>
                  </a:moveTo>
                  <a:lnTo>
                    <a:pt x="281228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74605" y="1100442"/>
              <a:ext cx="3452495" cy="347980"/>
            </a:xfrm>
            <a:custGeom>
              <a:avLst/>
              <a:gdLst/>
              <a:ahLst/>
              <a:cxnLst/>
              <a:rect l="l" t="t" r="r" b="b"/>
              <a:pathLst>
                <a:path w="3452494" h="347980">
                  <a:moveTo>
                    <a:pt x="3451986" y="0"/>
                  </a:moveTo>
                  <a:lnTo>
                    <a:pt x="0" y="0"/>
                  </a:lnTo>
                  <a:lnTo>
                    <a:pt x="0" y="347484"/>
                  </a:lnTo>
                  <a:lnTo>
                    <a:pt x="3451986" y="347484"/>
                  </a:lnTo>
                  <a:lnTo>
                    <a:pt x="345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68255" y="1094105"/>
              <a:ext cx="12700" cy="6826250"/>
            </a:xfrm>
            <a:custGeom>
              <a:avLst/>
              <a:gdLst/>
              <a:ahLst/>
              <a:cxnLst/>
              <a:rect l="l" t="t" r="r" b="b"/>
              <a:pathLst>
                <a:path w="12700" h="6826250">
                  <a:moveTo>
                    <a:pt x="12700" y="0"/>
                  </a:moveTo>
                  <a:lnTo>
                    <a:pt x="0" y="0"/>
                  </a:lnTo>
                  <a:lnTo>
                    <a:pt x="0" y="6826118"/>
                  </a:lnTo>
                  <a:lnTo>
                    <a:pt x="12700" y="6826118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68255" y="1100455"/>
              <a:ext cx="3464560" cy="0"/>
            </a:xfrm>
            <a:custGeom>
              <a:avLst/>
              <a:gdLst/>
              <a:ahLst/>
              <a:cxnLst/>
              <a:rect l="l" t="t" r="r" b="b"/>
              <a:pathLst>
                <a:path w="3464559" h="0">
                  <a:moveTo>
                    <a:pt x="0" y="0"/>
                  </a:moveTo>
                  <a:lnTo>
                    <a:pt x="346455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23468" y="605485"/>
            <a:ext cx="9815195" cy="472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Centered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dirty="0" sz="36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00"/>
                </a:solidFill>
                <a:latin typeface="Arial"/>
                <a:cs typeface="Arial"/>
              </a:rPr>
              <a:t>Moving</a:t>
            </a:r>
            <a:r>
              <a:rPr dirty="0" sz="3600" spc="-13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6600"/>
                </a:solidFill>
                <a:latin typeface="Arial"/>
                <a:cs typeface="Arial"/>
              </a:rPr>
              <a:t>Averages</a:t>
            </a:r>
            <a:endParaRPr sz="3600">
              <a:latin typeface="Arial"/>
              <a:cs typeface="Arial"/>
            </a:endParaRPr>
          </a:p>
          <a:p>
            <a:pPr marL="111125" marR="6637020">
              <a:lnSpc>
                <a:spcPct val="150000"/>
              </a:lnSpc>
              <a:spcBef>
                <a:spcPts val="2405"/>
              </a:spcBef>
              <a:tabLst>
                <a:tab pos="1356995" algn="l"/>
              </a:tabLst>
            </a:pPr>
            <a:r>
              <a:rPr dirty="0" sz="2800" spc="-5" b="1">
                <a:latin typeface="Arial"/>
                <a:cs typeface="Arial"/>
              </a:rPr>
              <a:t>Following </a:t>
            </a:r>
            <a:r>
              <a:rPr dirty="0" sz="2800" b="1">
                <a:latin typeface="Arial"/>
                <a:cs typeface="Arial"/>
              </a:rPr>
              <a:t>data 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shows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production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volume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(in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‘000 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tones). </a:t>
            </a:r>
            <a:r>
              <a:rPr dirty="0" sz="2800" spc="-10" b="1">
                <a:latin typeface="Arial"/>
                <a:cs typeface="Arial"/>
              </a:rPr>
              <a:t>Compute 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4-year	</a:t>
            </a:r>
            <a:r>
              <a:rPr dirty="0" sz="2800" spc="-5" b="1">
                <a:latin typeface="Arial"/>
                <a:cs typeface="Arial"/>
              </a:rPr>
              <a:t>centered 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moving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1535" y="6417564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 h="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31535" y="6077712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 h="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1535" y="5737860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 h="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431535" y="3512820"/>
            <a:ext cx="7717790" cy="2036445"/>
            <a:chOff x="5431535" y="3512820"/>
            <a:chExt cx="7717790" cy="2036445"/>
          </a:xfrm>
        </p:grpSpPr>
        <p:sp>
          <p:nvSpPr>
            <p:cNvPr id="6" name="object 6"/>
            <p:cNvSpPr/>
            <p:nvPr/>
          </p:nvSpPr>
          <p:spPr>
            <a:xfrm>
              <a:off x="5431535" y="3697224"/>
              <a:ext cx="7717790" cy="1701164"/>
            </a:xfrm>
            <a:custGeom>
              <a:avLst/>
              <a:gdLst/>
              <a:ahLst/>
              <a:cxnLst/>
              <a:rect l="l" t="t" r="r" b="b"/>
              <a:pathLst>
                <a:path w="7717790" h="1701164">
                  <a:moveTo>
                    <a:pt x="0" y="1700783"/>
                  </a:moveTo>
                  <a:lnTo>
                    <a:pt x="7717535" y="1700783"/>
                  </a:lnTo>
                </a:path>
                <a:path w="7717790" h="1701164">
                  <a:moveTo>
                    <a:pt x="0" y="1360931"/>
                  </a:moveTo>
                  <a:lnTo>
                    <a:pt x="7717535" y="1360931"/>
                  </a:lnTo>
                </a:path>
                <a:path w="7717790" h="1701164">
                  <a:moveTo>
                    <a:pt x="0" y="1019555"/>
                  </a:moveTo>
                  <a:lnTo>
                    <a:pt x="7717535" y="1019555"/>
                  </a:lnTo>
                </a:path>
                <a:path w="7717790" h="1701164">
                  <a:moveTo>
                    <a:pt x="0" y="679703"/>
                  </a:moveTo>
                  <a:lnTo>
                    <a:pt x="7717535" y="679703"/>
                  </a:lnTo>
                </a:path>
                <a:path w="7717790" h="1701164">
                  <a:moveTo>
                    <a:pt x="0" y="339851"/>
                  </a:moveTo>
                  <a:lnTo>
                    <a:pt x="7717535" y="339851"/>
                  </a:lnTo>
                </a:path>
                <a:path w="7717790" h="1701164">
                  <a:moveTo>
                    <a:pt x="0" y="0"/>
                  </a:moveTo>
                  <a:lnTo>
                    <a:pt x="7717535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88329" y="3527298"/>
              <a:ext cx="7202805" cy="2007235"/>
            </a:xfrm>
            <a:custGeom>
              <a:avLst/>
              <a:gdLst/>
              <a:ahLst/>
              <a:cxnLst/>
              <a:rect l="l" t="t" r="r" b="b"/>
              <a:pathLst>
                <a:path w="7202805" h="2007235">
                  <a:moveTo>
                    <a:pt x="0" y="0"/>
                  </a:moveTo>
                  <a:lnTo>
                    <a:pt x="515112" y="408431"/>
                  </a:lnTo>
                  <a:lnTo>
                    <a:pt x="1028700" y="408431"/>
                  </a:lnTo>
                  <a:lnTo>
                    <a:pt x="1543812" y="1190243"/>
                  </a:lnTo>
                  <a:lnTo>
                    <a:pt x="2058924" y="2007107"/>
                  </a:lnTo>
                  <a:lnTo>
                    <a:pt x="2572512" y="1530095"/>
                  </a:lnTo>
                  <a:lnTo>
                    <a:pt x="3087624" y="1394459"/>
                  </a:lnTo>
                  <a:lnTo>
                    <a:pt x="3601212" y="1530095"/>
                  </a:lnTo>
                  <a:lnTo>
                    <a:pt x="4116324" y="1258823"/>
                  </a:lnTo>
                  <a:lnTo>
                    <a:pt x="4629912" y="1292352"/>
                  </a:lnTo>
                  <a:lnTo>
                    <a:pt x="5145024" y="1394459"/>
                  </a:lnTo>
                  <a:lnTo>
                    <a:pt x="5660136" y="850391"/>
                  </a:lnTo>
                  <a:lnTo>
                    <a:pt x="6173724" y="612647"/>
                  </a:lnTo>
                  <a:lnTo>
                    <a:pt x="6688836" y="612647"/>
                  </a:lnTo>
                  <a:lnTo>
                    <a:pt x="7202424" y="577595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03441" y="3731514"/>
              <a:ext cx="6687820" cy="1564005"/>
            </a:xfrm>
            <a:custGeom>
              <a:avLst/>
              <a:gdLst/>
              <a:ahLst/>
              <a:cxnLst/>
              <a:rect l="l" t="t" r="r" b="b"/>
              <a:pathLst>
                <a:path w="6687820" h="1564004">
                  <a:moveTo>
                    <a:pt x="0" y="0"/>
                  </a:moveTo>
                  <a:lnTo>
                    <a:pt x="513588" y="204215"/>
                  </a:lnTo>
                  <a:lnTo>
                    <a:pt x="1028700" y="594360"/>
                  </a:lnTo>
                  <a:lnTo>
                    <a:pt x="1543812" y="1394459"/>
                  </a:lnTo>
                  <a:lnTo>
                    <a:pt x="2057400" y="1563624"/>
                  </a:lnTo>
                  <a:lnTo>
                    <a:pt x="2572512" y="1258824"/>
                  </a:lnTo>
                  <a:lnTo>
                    <a:pt x="3086100" y="1258824"/>
                  </a:lnTo>
                  <a:lnTo>
                    <a:pt x="3601212" y="1190244"/>
                  </a:lnTo>
                  <a:lnTo>
                    <a:pt x="4114800" y="1071371"/>
                  </a:lnTo>
                  <a:lnTo>
                    <a:pt x="4629912" y="1138427"/>
                  </a:lnTo>
                  <a:lnTo>
                    <a:pt x="5145024" y="917448"/>
                  </a:lnTo>
                  <a:lnTo>
                    <a:pt x="5658612" y="527303"/>
                  </a:lnTo>
                  <a:lnTo>
                    <a:pt x="6173724" y="408431"/>
                  </a:lnTo>
                  <a:lnTo>
                    <a:pt x="6687311" y="390143"/>
                  </a:lnTo>
                </a:path>
              </a:pathLst>
            </a:custGeom>
            <a:ln w="25907">
              <a:solidFill>
                <a:srgbClr val="EC7C3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7029" y="3798570"/>
              <a:ext cx="6174105" cy="1373505"/>
            </a:xfrm>
            <a:custGeom>
              <a:avLst/>
              <a:gdLst/>
              <a:ahLst/>
              <a:cxnLst/>
              <a:rect l="l" t="t" r="r" b="b"/>
              <a:pathLst>
                <a:path w="6174105" h="1373504">
                  <a:moveTo>
                    <a:pt x="0" y="0"/>
                  </a:moveTo>
                  <a:lnTo>
                    <a:pt x="515112" y="397763"/>
                  </a:lnTo>
                  <a:lnTo>
                    <a:pt x="1030224" y="929640"/>
                  </a:lnTo>
                  <a:lnTo>
                    <a:pt x="1543812" y="1304544"/>
                  </a:lnTo>
                  <a:lnTo>
                    <a:pt x="2058924" y="1373124"/>
                  </a:lnTo>
                  <a:lnTo>
                    <a:pt x="2572512" y="1213104"/>
                  </a:lnTo>
                  <a:lnTo>
                    <a:pt x="3087624" y="1123188"/>
                  </a:lnTo>
                  <a:lnTo>
                    <a:pt x="3601212" y="1089660"/>
                  </a:lnTo>
                  <a:lnTo>
                    <a:pt x="4116324" y="1043940"/>
                  </a:lnTo>
                  <a:lnTo>
                    <a:pt x="4631436" y="908304"/>
                  </a:lnTo>
                  <a:lnTo>
                    <a:pt x="5145024" y="681228"/>
                  </a:lnTo>
                  <a:lnTo>
                    <a:pt x="5660136" y="420624"/>
                  </a:lnTo>
                  <a:lnTo>
                    <a:pt x="6173724" y="329184"/>
                  </a:lnTo>
                </a:path>
              </a:pathLst>
            </a:custGeom>
            <a:ln w="25908">
              <a:solidFill>
                <a:srgbClr val="92D05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2141" y="4028694"/>
              <a:ext cx="5659120" cy="1114425"/>
            </a:xfrm>
            <a:custGeom>
              <a:avLst/>
              <a:gdLst/>
              <a:ahLst/>
              <a:cxnLst/>
              <a:rect l="l" t="t" r="r" b="b"/>
              <a:pathLst>
                <a:path w="5659120" h="1114425">
                  <a:moveTo>
                    <a:pt x="0" y="0"/>
                  </a:moveTo>
                  <a:lnTo>
                    <a:pt x="515111" y="501396"/>
                  </a:lnTo>
                  <a:lnTo>
                    <a:pt x="1028700" y="781812"/>
                  </a:lnTo>
                  <a:lnTo>
                    <a:pt x="1543811" y="1028700"/>
                  </a:lnTo>
                  <a:lnTo>
                    <a:pt x="2057400" y="1114044"/>
                  </a:lnTo>
                  <a:lnTo>
                    <a:pt x="2572511" y="926592"/>
                  </a:lnTo>
                  <a:lnTo>
                    <a:pt x="3086100" y="867156"/>
                  </a:lnTo>
                  <a:lnTo>
                    <a:pt x="3601211" y="867156"/>
                  </a:lnTo>
                  <a:lnTo>
                    <a:pt x="4116324" y="697992"/>
                  </a:lnTo>
                  <a:lnTo>
                    <a:pt x="4629911" y="536448"/>
                  </a:lnTo>
                  <a:lnTo>
                    <a:pt x="5145024" y="365760"/>
                  </a:lnTo>
                  <a:lnTo>
                    <a:pt x="5658611" y="161544"/>
                  </a:lnTo>
                </a:path>
              </a:pathLst>
            </a:custGeom>
            <a:ln w="25908">
              <a:solidFill>
                <a:srgbClr val="C55A11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431535" y="3357372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 h="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1535" y="6758940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 h="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52821" y="3262630"/>
            <a:ext cx="286385" cy="356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83.00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82.00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81.00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80.00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79.00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78.00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77.00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76.00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75.00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74.00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73.00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9640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1/2003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4117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2/2003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8721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3/2003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3198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4/2003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7676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1/2004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2153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2/2004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96630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3/2004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1233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4/2004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25965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1/2005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0442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2/2005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55045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3/2005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69522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4/2005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84000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1/2006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98477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2/2006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12954" y="6813295"/>
            <a:ext cx="359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3/2006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18981" y="2959989"/>
            <a:ext cx="10350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Utilization</a:t>
            </a:r>
            <a:r>
              <a:rPr dirty="0" sz="1400" spc="-7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(%)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56425" y="1812798"/>
          <a:ext cx="3534410" cy="544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64"/>
                <a:gridCol w="1838960"/>
              </a:tblGrid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Quarter/Year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Utilization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(%)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1/2003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82.50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2/2003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81.30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3/2003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81.30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4/2003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79.00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1/2004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76.60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2/2004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3/2004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78.40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4/2004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089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1/2005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78.80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2/2005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78.70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3/2005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78.40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6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4/2005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1/2006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80.70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29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2/2006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80.70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217"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3/2006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80.80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23468" y="421929"/>
            <a:ext cx="12854305" cy="218059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  <a:tabLst>
                <a:tab pos="3558540" algn="l"/>
              </a:tabLst>
            </a:pPr>
            <a:r>
              <a:rPr dirty="0" sz="3600" spc="-20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3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Series	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Smoothing</a:t>
            </a:r>
            <a:r>
              <a:rPr dirty="0" sz="36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0000FF"/>
                </a:solidFill>
                <a:latin typeface="Arial"/>
                <a:cs typeface="Arial"/>
              </a:rPr>
              <a:t>Techniques</a:t>
            </a:r>
            <a:r>
              <a:rPr dirty="0" sz="36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dirty="0" sz="36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6600"/>
                </a:solidFill>
                <a:latin typeface="Arial"/>
                <a:cs typeface="Arial"/>
              </a:rPr>
              <a:t>Moving</a:t>
            </a:r>
            <a:r>
              <a:rPr dirty="0" sz="3600" spc="-1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006600"/>
                </a:solidFill>
                <a:latin typeface="Arial"/>
                <a:cs typeface="Arial"/>
              </a:rPr>
              <a:t>Averages</a:t>
            </a:r>
            <a:endParaRPr sz="36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1140"/>
              </a:spcBef>
            </a:pPr>
            <a:r>
              <a:rPr dirty="0" sz="2750" spc="5">
                <a:latin typeface="Calibri"/>
                <a:cs typeface="Calibri"/>
              </a:rPr>
              <a:t>The </a:t>
            </a:r>
            <a:r>
              <a:rPr dirty="0" sz="2750" spc="-5">
                <a:latin typeface="Calibri"/>
                <a:cs typeface="Calibri"/>
              </a:rPr>
              <a:t>following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data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represent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15</a:t>
            </a:r>
            <a:r>
              <a:rPr dirty="0" sz="2750" spc="-5">
                <a:latin typeface="Calibri"/>
                <a:cs typeface="Calibri"/>
              </a:rPr>
              <a:t> quarters</a:t>
            </a:r>
            <a:r>
              <a:rPr dirty="0" sz="2750" spc="10">
                <a:latin typeface="Calibri"/>
                <a:cs typeface="Calibri"/>
              </a:rPr>
              <a:t> of</a:t>
            </a:r>
            <a:r>
              <a:rPr dirty="0" sz="2750" spc="5">
                <a:latin typeface="Calibri"/>
                <a:cs typeface="Calibri"/>
              </a:rPr>
              <a:t> manufacturing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capacity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utilization</a:t>
            </a:r>
            <a:endParaRPr sz="2750">
              <a:latin typeface="Calibri"/>
              <a:cs typeface="Calibri"/>
            </a:endParaRPr>
          </a:p>
          <a:p>
            <a:pPr marL="4481195" marR="2351405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latin typeface="Arial MT"/>
                <a:cs typeface="Arial MT"/>
              </a:rPr>
              <a:t>Observe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2,3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&amp; 4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quarter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moving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average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(drawn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Excel)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0503" y="705612"/>
            <a:ext cx="550545" cy="398145"/>
            <a:chOff x="3270503" y="705612"/>
            <a:chExt cx="550545" cy="398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551" y="708660"/>
              <a:ext cx="544068" cy="3916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73551" y="708660"/>
              <a:ext cx="544195" cy="391795"/>
            </a:xfrm>
            <a:custGeom>
              <a:avLst/>
              <a:gdLst/>
              <a:ahLst/>
              <a:cxnLst/>
              <a:rect l="l" t="t" r="r" b="b"/>
              <a:pathLst>
                <a:path w="544195" h="391794">
                  <a:moveTo>
                    <a:pt x="0" y="97917"/>
                  </a:moveTo>
                  <a:lnTo>
                    <a:pt x="348234" y="97917"/>
                  </a:lnTo>
                  <a:lnTo>
                    <a:pt x="348234" y="0"/>
                  </a:lnTo>
                  <a:lnTo>
                    <a:pt x="544068" y="195834"/>
                  </a:lnTo>
                  <a:lnTo>
                    <a:pt x="348234" y="391668"/>
                  </a:lnTo>
                  <a:lnTo>
                    <a:pt x="348234" y="293750"/>
                  </a:lnTo>
                  <a:lnTo>
                    <a:pt x="0" y="293750"/>
                  </a:lnTo>
                  <a:lnTo>
                    <a:pt x="0" y="97917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080490" cy="7920355"/>
            <a:chOff x="0" y="0"/>
            <a:chExt cx="14080490" cy="7920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080235" cy="79202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08" y="525780"/>
              <a:ext cx="4399788" cy="862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236" y="514477"/>
              <a:ext cx="4370273" cy="832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Graphs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1319784"/>
            <a:ext cx="12964668" cy="5995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0"/>
            <a:ext cx="9657715" cy="1229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215"/>
              </a:lnSpc>
              <a:spcBef>
                <a:spcPts val="105"/>
              </a:spcBef>
            </a:pP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Science</a:t>
            </a:r>
          </a:p>
          <a:p>
            <a:pPr marL="12700">
              <a:lnSpc>
                <a:spcPts val="4255"/>
              </a:lnSpc>
              <a:tabLst>
                <a:tab pos="3558540" algn="l"/>
              </a:tabLst>
            </a:pPr>
            <a:r>
              <a:rPr dirty="0" sz="3600" spc="-20">
                <a:solidFill>
                  <a:srgbClr val="FF0000"/>
                </a:solidFill>
              </a:rPr>
              <a:t>Time</a:t>
            </a:r>
            <a:r>
              <a:rPr dirty="0" sz="3600" spc="10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</a:rPr>
              <a:t>Series	</a:t>
            </a:r>
            <a:r>
              <a:rPr dirty="0" sz="3600">
                <a:solidFill>
                  <a:srgbClr val="0000FF"/>
                </a:solidFill>
              </a:rPr>
              <a:t>Graphs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14080490" cy="20320"/>
          </a:xfrm>
          <a:custGeom>
            <a:avLst/>
            <a:gdLst/>
            <a:ahLst/>
            <a:cxnLst/>
            <a:rect l="l" t="t" r="r" b="b"/>
            <a:pathLst>
              <a:path w="14080490" h="20319">
                <a:moveTo>
                  <a:pt x="0" y="0"/>
                </a:moveTo>
                <a:lnTo>
                  <a:pt x="0" y="19812"/>
                </a:lnTo>
                <a:lnTo>
                  <a:pt x="14080235" y="19812"/>
                </a:lnTo>
                <a:lnTo>
                  <a:pt x="14080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1319784"/>
            <a:ext cx="13025628" cy="6070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Rajesh Gokulanand Bhat [MaGE]</dc:creator>
  <dc:title>PowerPoint Presentation</dc:title>
  <dcterms:created xsi:type="dcterms:W3CDTF">2023-09-30T07:19:07Z</dcterms:created>
  <dcterms:modified xsi:type="dcterms:W3CDTF">2023-09-30T07:19:07Z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2023-09-30T00:00:00Z</vt:filetime>
  </property>
</Properties>
</file>