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embeddedFontLst>
    <p:embeddedFont>
      <p:font typeface="Oswald" charset="0"/>
      <p:regular r:id="rId26"/>
      <p:bold r:id="rId27"/>
    </p:embeddedFont>
    <p:embeddedFont>
      <p:font typeface="Century Schoolbook" pitchFamily="18" charset="0"/>
      <p:regular r:id="rId28"/>
      <p:bold r:id="rId29"/>
      <p:italic r:id="rId30"/>
      <p:boldItalic r:id="rId31"/>
    </p:embeddedFont>
    <p:embeddedFont>
      <p:font typeface="Lato" charset="0"/>
      <p:regular r:id="rId32"/>
      <p:bold r:id="rId33"/>
      <p:italic r:id="rId34"/>
      <p:boldItalic r:id="rId35"/>
    </p:embeddedFont>
    <p:embeddedFont>
      <p:font typeface="Jacques Francois Shadow" charset="0"/>
      <p:regular r:id="rId36"/>
    </p:embeddedFont>
    <p:embeddedFont>
      <p:font typeface="Montserrat"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252"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a:spLocks noGrp="1" noRot="1" noChangeAspect="1"/>
          </p:cNvSpPr>
          <p:nvPr>
            <p:ph type="sldImg" idx="2"/>
          </p:nvPr>
        </p:nvSpPr>
        <p:spPr>
          <a:xfrm>
            <a:off x="114333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6c92474c1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6c92474c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6c92474c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6c9247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6c92474c1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6c92474c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6c92474c1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6c92474c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6c92474c1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b6c92474c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2104533"/>
            <a:ext cx="5017500" cy="210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5233233"/>
            <a:ext cx="3470700" cy="67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05"/>
        <p:cNvGrpSpPr/>
        <p:nvPr/>
      </p:nvGrpSpPr>
      <p:grpSpPr>
        <a:xfrm>
          <a:off x="0" y="0"/>
          <a:ext cx="0" cy="0"/>
          <a:chOff x="0" y="0"/>
          <a:chExt cx="0" cy="0"/>
        </a:xfrm>
      </p:grpSpPr>
      <p:grpSp>
        <p:nvGrpSpPr>
          <p:cNvPr id="106" name="Google Shape;106;p11"/>
          <p:cNvGrpSpPr/>
          <p:nvPr/>
        </p:nvGrpSpPr>
        <p:grpSpPr>
          <a:xfrm>
            <a:off x="0" y="5504636"/>
            <a:ext cx="698925" cy="912853"/>
            <a:chOff x="0" y="3785672"/>
            <a:chExt cx="698925" cy="684657"/>
          </a:xfrm>
        </p:grpSpPr>
        <p:sp>
          <p:nvSpPr>
            <p:cNvPr id="107" name="Google Shape;107;p11"/>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11"/>
          <p:cNvSpPr txBox="1">
            <a:spLocks noGrp="1"/>
          </p:cNvSpPr>
          <p:nvPr>
            <p:ph type="body" idx="1"/>
          </p:nvPr>
        </p:nvSpPr>
        <p:spPr>
          <a:xfrm>
            <a:off x="812725" y="5740500"/>
            <a:ext cx="6936000" cy="6984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10" name="Google Shape;110;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111"/>
        <p:cNvGrpSpPr/>
        <p:nvPr/>
      </p:nvGrpSpPr>
      <p:grpSpPr>
        <a:xfrm>
          <a:off x="0" y="0"/>
          <a:ext cx="0" cy="0"/>
          <a:chOff x="0" y="0"/>
          <a:chExt cx="0" cy="0"/>
        </a:xfrm>
      </p:grpSpPr>
      <p:grpSp>
        <p:nvGrpSpPr>
          <p:cNvPr id="112" name="Google Shape;112;p12"/>
          <p:cNvGrpSpPr/>
          <p:nvPr/>
        </p:nvGrpSpPr>
        <p:grpSpPr>
          <a:xfrm>
            <a:off x="4406400" y="0"/>
            <a:ext cx="4737600" cy="6857248"/>
            <a:chOff x="4406400" y="0"/>
            <a:chExt cx="4737600" cy="5143065"/>
          </a:xfrm>
        </p:grpSpPr>
        <p:sp>
          <p:nvSpPr>
            <p:cNvPr id="113" name="Google Shape;113;p12"/>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2"/>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2"/>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2"/>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2"/>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2"/>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2"/>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2"/>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2"/>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2"/>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2"/>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2"/>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2"/>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2"/>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2"/>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2"/>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2"/>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2"/>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12"/>
          <p:cNvSpPr txBox="1">
            <a:spLocks noGrp="1"/>
          </p:cNvSpPr>
          <p:nvPr>
            <p:ph type="title" hasCustomPrompt="1"/>
          </p:nvPr>
        </p:nvSpPr>
        <p:spPr>
          <a:xfrm>
            <a:off x="823850" y="1712900"/>
            <a:ext cx="4776000" cy="1734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32" name="Google Shape;132;p12"/>
          <p:cNvSpPr txBox="1">
            <a:spLocks noGrp="1"/>
          </p:cNvSpPr>
          <p:nvPr>
            <p:ph type="body" idx="1"/>
          </p:nvPr>
        </p:nvSpPr>
        <p:spPr>
          <a:xfrm>
            <a:off x="823850" y="3524166"/>
            <a:ext cx="4776000" cy="1625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33" name="Google Shape;133;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1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3"/>
          <p:cNvSpPr txBox="1">
            <a:spLocks noGrp="1"/>
          </p:cNvSpPr>
          <p:nvPr>
            <p:ph type="body" idx="1"/>
          </p:nvPr>
        </p:nvSpPr>
        <p:spPr>
          <a:xfrm>
            <a:off x="457200" y="1600200"/>
            <a:ext cx="7467600" cy="4873800"/>
          </a:xfrm>
          <a:prstGeom prst="rect">
            <a:avLst/>
          </a:prstGeom>
          <a:noFill/>
          <a:ln>
            <a:noFill/>
          </a:ln>
        </p:spPr>
        <p:txBody>
          <a:bodyPr spcFirstLastPara="1" wrap="square" lIns="91425" tIns="45700" rIns="91425" bIns="45700" anchor="t" anchorCtr="0">
            <a:normAutofit/>
          </a:bodyPr>
          <a:lstStyle>
            <a:lvl1pPr marL="457200" lvl="0" indent="-308610" algn="l">
              <a:lnSpc>
                <a:spcPct val="115000"/>
              </a:lnSpc>
              <a:spcBef>
                <a:spcPts val="600"/>
              </a:spcBef>
              <a:spcAft>
                <a:spcPts val="0"/>
              </a:spcAft>
              <a:buSzPts val="1260"/>
              <a:buChar char="●"/>
              <a:defRPr/>
            </a:lvl1pPr>
            <a:lvl2pPr marL="914400" lvl="1" indent="-320040" algn="l">
              <a:lnSpc>
                <a:spcPct val="115000"/>
              </a:lnSpc>
              <a:spcBef>
                <a:spcPts val="1200"/>
              </a:spcBef>
              <a:spcAft>
                <a:spcPts val="0"/>
              </a:spcAft>
              <a:buSzPts val="1440"/>
              <a:buChar char="○"/>
              <a:defRPr/>
            </a:lvl2pPr>
            <a:lvl3pPr marL="1371600" lvl="2" indent="-297180" algn="l">
              <a:lnSpc>
                <a:spcPct val="115000"/>
              </a:lnSpc>
              <a:spcBef>
                <a:spcPts val="1200"/>
              </a:spcBef>
              <a:spcAft>
                <a:spcPts val="0"/>
              </a:spcAft>
              <a:buSzPts val="1080"/>
              <a:buChar char="■"/>
              <a:defRPr/>
            </a:lvl3pPr>
            <a:lvl4pPr marL="1828800" lvl="3" indent="-297180" algn="l">
              <a:lnSpc>
                <a:spcPct val="115000"/>
              </a:lnSpc>
              <a:spcBef>
                <a:spcPts val="1200"/>
              </a:spcBef>
              <a:spcAft>
                <a:spcPts val="0"/>
              </a:spcAft>
              <a:buSzPts val="1080"/>
              <a:buChar char="●"/>
              <a:defRPr/>
            </a:lvl4pPr>
            <a:lvl5pPr marL="2286000" lvl="4" indent="-306323" algn="l">
              <a:lnSpc>
                <a:spcPct val="115000"/>
              </a:lnSpc>
              <a:spcBef>
                <a:spcPts val="1200"/>
              </a:spcBef>
              <a:spcAft>
                <a:spcPts val="0"/>
              </a:spcAft>
              <a:buSzPts val="1224"/>
              <a:buChar char="○"/>
              <a:defRPr/>
            </a:lvl5pPr>
            <a:lvl6pPr marL="2743200" lvl="5" indent="-342900" algn="l">
              <a:lnSpc>
                <a:spcPct val="115000"/>
              </a:lnSpc>
              <a:spcBef>
                <a:spcPts val="1200"/>
              </a:spcBef>
              <a:spcAft>
                <a:spcPts val="0"/>
              </a:spcAft>
              <a:buSzPts val="1800"/>
              <a:buChar char="■"/>
              <a:defRPr/>
            </a:lvl6pPr>
            <a:lvl7pPr marL="3200400" lvl="6" indent="-297179" algn="l">
              <a:lnSpc>
                <a:spcPct val="115000"/>
              </a:lnSpc>
              <a:spcBef>
                <a:spcPts val="1200"/>
              </a:spcBef>
              <a:spcAft>
                <a:spcPts val="0"/>
              </a:spcAft>
              <a:buSzPts val="1080"/>
              <a:buChar char="●"/>
              <a:defRPr/>
            </a:lvl7pPr>
            <a:lvl8pPr marL="3657600" lvl="7" indent="-342900" algn="l">
              <a:lnSpc>
                <a:spcPct val="115000"/>
              </a:lnSpc>
              <a:spcBef>
                <a:spcPts val="1200"/>
              </a:spcBef>
              <a:spcAft>
                <a:spcPts val="0"/>
              </a:spcAft>
              <a:buSzPts val="1800"/>
              <a:buChar char="○"/>
              <a:defRPr/>
            </a:lvl8pPr>
            <a:lvl9pPr marL="4114800" lvl="8" indent="-342900" algn="l">
              <a:lnSpc>
                <a:spcPct val="115000"/>
              </a:lnSpc>
              <a:spcBef>
                <a:spcPts val="1200"/>
              </a:spcBef>
              <a:spcAft>
                <a:spcPts val="1200"/>
              </a:spcAft>
              <a:buSzPts val="1800"/>
              <a:buChar char="■"/>
              <a:defRPr/>
            </a:lvl9pPr>
          </a:lstStyle>
          <a:p>
            <a:endParaRPr/>
          </a:p>
        </p:txBody>
      </p:sp>
      <p:sp>
        <p:nvSpPr>
          <p:cNvPr id="22" name="Google Shape;22;p3"/>
          <p:cNvSpPr txBox="1">
            <a:spLocks noGrp="1"/>
          </p:cNvSpPr>
          <p:nvPr>
            <p:ph type="dt" idx="10"/>
          </p:nvPr>
        </p:nvSpPr>
        <p:spPr>
          <a:xfrm rot="5400000">
            <a:off x="7589484" y="1081935"/>
            <a:ext cx="2011800" cy="3840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sldNum" idx="12"/>
          </p:nvPr>
        </p:nvSpPr>
        <p:spPr>
          <a:xfrm>
            <a:off x="8129016" y="5734050"/>
            <a:ext cx="609600" cy="5211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4" name="Google Shape;24;p3"/>
          <p:cNvSpPr txBox="1">
            <a:spLocks noGrp="1"/>
          </p:cNvSpPr>
          <p:nvPr>
            <p:ph type="ftr" idx="11"/>
          </p:nvPr>
        </p:nvSpPr>
        <p:spPr>
          <a:xfrm rot="5400000">
            <a:off x="6990216" y="3737270"/>
            <a:ext cx="3200400" cy="365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5"/>
        <p:cNvGrpSpPr/>
        <p:nvPr/>
      </p:nvGrpSpPr>
      <p:grpSpPr>
        <a:xfrm>
          <a:off x="0" y="0"/>
          <a:ext cx="0" cy="0"/>
          <a:chOff x="0" y="0"/>
          <a:chExt cx="0" cy="0"/>
        </a:xfrm>
      </p:grpSpPr>
      <p:grpSp>
        <p:nvGrpSpPr>
          <p:cNvPr id="26" name="Google Shape;26;p4"/>
          <p:cNvGrpSpPr/>
          <p:nvPr/>
        </p:nvGrpSpPr>
        <p:grpSpPr>
          <a:xfrm>
            <a:off x="4406400" y="0"/>
            <a:ext cx="4737600" cy="6857248"/>
            <a:chOff x="4406400" y="0"/>
            <a:chExt cx="4737600" cy="5143065"/>
          </a:xfrm>
        </p:grpSpPr>
        <p:sp>
          <p:nvSpPr>
            <p:cNvPr id="27" name="Google Shape;27;p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4"/>
          <p:cNvSpPr txBox="1">
            <a:spLocks noGrp="1"/>
          </p:cNvSpPr>
          <p:nvPr>
            <p:ph type="title"/>
          </p:nvPr>
        </p:nvSpPr>
        <p:spPr>
          <a:xfrm>
            <a:off x="823850" y="2737333"/>
            <a:ext cx="4587000" cy="15315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0" y="507989"/>
            <a:ext cx="1037850" cy="1355017"/>
            <a:chOff x="0" y="381001"/>
            <a:chExt cx="1037850" cy="1016288"/>
          </a:xfrm>
        </p:grpSpPr>
        <p:sp>
          <p:nvSpPr>
            <p:cNvPr id="49" name="Google Shape;49;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5"/>
          <p:cNvSpPr txBox="1">
            <a:spLocks noGrp="1"/>
          </p:cNvSpPr>
          <p:nvPr>
            <p:ph type="title"/>
          </p:nvPr>
        </p:nvSpPr>
        <p:spPr>
          <a:xfrm>
            <a:off x="1297500" y="525000"/>
            <a:ext cx="7038900" cy="121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2" name="Google Shape;52;p5"/>
          <p:cNvSpPr txBox="1">
            <a:spLocks noGrp="1"/>
          </p:cNvSpPr>
          <p:nvPr>
            <p:ph type="body" idx="1"/>
          </p:nvPr>
        </p:nvSpPr>
        <p:spPr>
          <a:xfrm>
            <a:off x="1297500" y="2090067"/>
            <a:ext cx="7038900" cy="38817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3" name="Google Shape;53;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54"/>
        <p:cNvGrpSpPr/>
        <p:nvPr/>
      </p:nvGrpSpPr>
      <p:grpSpPr>
        <a:xfrm>
          <a:off x="0" y="0"/>
          <a:ext cx="0" cy="0"/>
          <a:chOff x="0" y="0"/>
          <a:chExt cx="0" cy="0"/>
        </a:xfrm>
      </p:grpSpPr>
      <p:grpSp>
        <p:nvGrpSpPr>
          <p:cNvPr id="55" name="Google Shape;55;p6"/>
          <p:cNvGrpSpPr/>
          <p:nvPr/>
        </p:nvGrpSpPr>
        <p:grpSpPr>
          <a:xfrm>
            <a:off x="0" y="507989"/>
            <a:ext cx="1037850" cy="1355017"/>
            <a:chOff x="0" y="381001"/>
            <a:chExt cx="1037850" cy="1016288"/>
          </a:xfrm>
        </p:grpSpPr>
        <p:sp>
          <p:nvSpPr>
            <p:cNvPr id="56" name="Google Shape;56;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p6"/>
          <p:cNvSpPr txBox="1">
            <a:spLocks noGrp="1"/>
          </p:cNvSpPr>
          <p:nvPr>
            <p:ph type="title"/>
          </p:nvPr>
        </p:nvSpPr>
        <p:spPr>
          <a:xfrm>
            <a:off x="1297500" y="525000"/>
            <a:ext cx="7038900" cy="121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6"/>
          <p:cNvSpPr txBox="1">
            <a:spLocks noGrp="1"/>
          </p:cNvSpPr>
          <p:nvPr>
            <p:ph type="body" idx="1"/>
          </p:nvPr>
        </p:nvSpPr>
        <p:spPr>
          <a:xfrm>
            <a:off x="1297500" y="2090067"/>
            <a:ext cx="3403200" cy="38817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0" name="Google Shape;60;p6"/>
          <p:cNvSpPr txBox="1">
            <a:spLocks noGrp="1"/>
          </p:cNvSpPr>
          <p:nvPr>
            <p:ph type="body" idx="2"/>
          </p:nvPr>
        </p:nvSpPr>
        <p:spPr>
          <a:xfrm>
            <a:off x="4933221" y="2090067"/>
            <a:ext cx="3403200" cy="38817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1" name="Google Shape;61;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7"/>
            <a:chOff x="0" y="381001"/>
            <a:chExt cx="1037850" cy="1016288"/>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7"/>
          <p:cNvSpPr txBox="1">
            <a:spLocks noGrp="1"/>
          </p:cNvSpPr>
          <p:nvPr>
            <p:ph type="title"/>
          </p:nvPr>
        </p:nvSpPr>
        <p:spPr>
          <a:xfrm>
            <a:off x="1297500" y="525000"/>
            <a:ext cx="7038900" cy="121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68"/>
        <p:cNvGrpSpPr/>
        <p:nvPr/>
      </p:nvGrpSpPr>
      <p:grpSpPr>
        <a:xfrm>
          <a:off x="0" y="0"/>
          <a:ext cx="0" cy="0"/>
          <a:chOff x="0" y="0"/>
          <a:chExt cx="0" cy="0"/>
        </a:xfrm>
      </p:grpSpPr>
      <p:grpSp>
        <p:nvGrpSpPr>
          <p:cNvPr id="69" name="Google Shape;69;p8"/>
          <p:cNvGrpSpPr/>
          <p:nvPr/>
        </p:nvGrpSpPr>
        <p:grpSpPr>
          <a:xfrm>
            <a:off x="0" y="507989"/>
            <a:ext cx="1037850" cy="1355017"/>
            <a:chOff x="0" y="381001"/>
            <a:chExt cx="1037850" cy="1016288"/>
          </a:xfrm>
        </p:grpSpPr>
        <p:sp>
          <p:nvSpPr>
            <p:cNvPr id="70" name="Google Shape;70;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p8"/>
          <p:cNvSpPr txBox="1">
            <a:spLocks noGrp="1"/>
          </p:cNvSpPr>
          <p:nvPr>
            <p:ph type="title"/>
          </p:nvPr>
        </p:nvSpPr>
        <p:spPr>
          <a:xfrm>
            <a:off x="1297500" y="525000"/>
            <a:ext cx="3798900" cy="199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3" name="Google Shape;73;p8"/>
          <p:cNvSpPr txBox="1">
            <a:spLocks noGrp="1"/>
          </p:cNvSpPr>
          <p:nvPr>
            <p:ph type="body" idx="1"/>
          </p:nvPr>
        </p:nvSpPr>
        <p:spPr>
          <a:xfrm>
            <a:off x="1297500" y="2630067"/>
            <a:ext cx="3798900" cy="322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4" name="Google Shape;74;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5"/>
        <p:cNvGrpSpPr/>
        <p:nvPr/>
      </p:nvGrpSpPr>
      <p:grpSpPr>
        <a:xfrm>
          <a:off x="0" y="0"/>
          <a:ext cx="0" cy="0"/>
          <a:chOff x="0" y="0"/>
          <a:chExt cx="0" cy="0"/>
        </a:xfrm>
      </p:grpSpPr>
      <p:grpSp>
        <p:nvGrpSpPr>
          <p:cNvPr id="76" name="Google Shape;76;p9"/>
          <p:cNvGrpSpPr/>
          <p:nvPr/>
        </p:nvGrpSpPr>
        <p:grpSpPr>
          <a:xfrm>
            <a:off x="4406400" y="0"/>
            <a:ext cx="4737600" cy="6857829"/>
            <a:chOff x="4406400" y="0"/>
            <a:chExt cx="4737600" cy="5143500"/>
          </a:xfrm>
        </p:grpSpPr>
        <p:sp>
          <p:nvSpPr>
            <p:cNvPr id="77" name="Google Shape;77;p9"/>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9"/>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9"/>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9"/>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9"/>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9"/>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9"/>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9"/>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9"/>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9"/>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9"/>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9"/>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9"/>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9"/>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823850" y="1155700"/>
            <a:ext cx="4587000" cy="4694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6" name="Google Shape;96;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97"/>
        <p:cNvGrpSpPr/>
        <p:nvPr/>
      </p:nvGrpSpPr>
      <p:grpSpPr>
        <a:xfrm>
          <a:off x="0" y="0"/>
          <a:ext cx="0" cy="0"/>
          <a:chOff x="0" y="0"/>
          <a:chExt cx="0" cy="0"/>
        </a:xfrm>
      </p:grpSpPr>
      <p:grpSp>
        <p:nvGrpSpPr>
          <p:cNvPr id="98" name="Google Shape;98;p10"/>
          <p:cNvGrpSpPr/>
          <p:nvPr/>
        </p:nvGrpSpPr>
        <p:grpSpPr>
          <a:xfrm>
            <a:off x="0" y="507989"/>
            <a:ext cx="1037850" cy="1355017"/>
            <a:chOff x="0" y="381001"/>
            <a:chExt cx="1037850" cy="1016288"/>
          </a:xfrm>
        </p:grpSpPr>
        <p:sp>
          <p:nvSpPr>
            <p:cNvPr id="99" name="Google Shape;99;p1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0"/>
          <p:cNvSpPr txBox="1">
            <a:spLocks noGrp="1"/>
          </p:cNvSpPr>
          <p:nvPr>
            <p:ph type="title"/>
          </p:nvPr>
        </p:nvSpPr>
        <p:spPr>
          <a:xfrm>
            <a:off x="1297500" y="2211100"/>
            <a:ext cx="3036300" cy="2335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2" name="Google Shape;102;p10"/>
          <p:cNvSpPr txBox="1">
            <a:spLocks noGrp="1"/>
          </p:cNvSpPr>
          <p:nvPr>
            <p:ph type="subTitle" idx="1"/>
          </p:nvPr>
        </p:nvSpPr>
        <p:spPr>
          <a:xfrm>
            <a:off x="1297500" y="4717333"/>
            <a:ext cx="3036300" cy="67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03" name="Google Shape;103;p10"/>
          <p:cNvSpPr txBox="1">
            <a:spLocks noGrp="1"/>
          </p:cNvSpPr>
          <p:nvPr>
            <p:ph type="body" idx="2"/>
          </p:nvPr>
        </p:nvSpPr>
        <p:spPr>
          <a:xfrm>
            <a:off x="4648200" y="2262133"/>
            <a:ext cx="3676800" cy="3129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4" name="Google Shape;104;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20225" y="406275"/>
            <a:ext cx="5496300" cy="22521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700"/>
              <a:buFont typeface="Century Schoolbook"/>
              <a:buNone/>
            </a:pPr>
            <a:r>
              <a:rPr lang="en-US" sz="3700">
                <a:latin typeface="Oswald"/>
                <a:ea typeface="Oswald"/>
                <a:cs typeface="Oswald"/>
                <a:sym typeface="Oswald"/>
              </a:rPr>
              <a:t>CRICKET WORLD CUP DATABASE MANAGEMENT SYSTEM</a:t>
            </a:r>
            <a:endParaRPr sz="3700">
              <a:latin typeface="Oswald"/>
              <a:ea typeface="Oswald"/>
              <a:cs typeface="Oswald"/>
              <a:sym typeface="Oswald"/>
            </a:endParaRPr>
          </a:p>
        </p:txBody>
      </p:sp>
      <p:sp>
        <p:nvSpPr>
          <p:cNvPr id="141" name="Google Shape;141;p14"/>
          <p:cNvSpPr txBox="1">
            <a:spLocks noGrp="1"/>
          </p:cNvSpPr>
          <p:nvPr>
            <p:ph type="subTitle" idx="1"/>
          </p:nvPr>
        </p:nvSpPr>
        <p:spPr>
          <a:xfrm>
            <a:off x="861325" y="4237850"/>
            <a:ext cx="7540500" cy="2181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40"/>
              <a:buNone/>
            </a:pPr>
            <a:r>
              <a:rPr lang="en-US" sz="3200" b="1">
                <a:latin typeface="Oswald"/>
                <a:ea typeface="Oswald"/>
                <a:cs typeface="Oswald"/>
                <a:sym typeface="Oswald"/>
              </a:rPr>
              <a:t>Team 4:</a:t>
            </a:r>
            <a:endParaRPr sz="3200">
              <a:latin typeface="Oswald"/>
              <a:ea typeface="Oswald"/>
              <a:cs typeface="Oswald"/>
              <a:sym typeface="Oswald"/>
            </a:endParaRPr>
          </a:p>
          <a:p>
            <a:pPr marL="457200" lvl="0" indent="-336550" algn="l" rtl="0">
              <a:lnSpc>
                <a:spcPct val="100000"/>
              </a:lnSpc>
              <a:spcBef>
                <a:spcPts val="600"/>
              </a:spcBef>
              <a:spcAft>
                <a:spcPts val="0"/>
              </a:spcAft>
              <a:buSzPts val="1700"/>
              <a:buFont typeface="Arial"/>
              <a:buAutoNum type="arabicPeriod"/>
            </a:pPr>
            <a:r>
              <a:rPr lang="en-US" sz="1700" b="1">
                <a:latin typeface="Arial"/>
                <a:ea typeface="Arial"/>
                <a:cs typeface="Arial"/>
                <a:sym typeface="Arial"/>
              </a:rPr>
              <a:t>Bhuvan M C 				01fe19bcs275</a:t>
            </a:r>
            <a:endParaRPr sz="1700">
              <a:latin typeface="Arial"/>
              <a:ea typeface="Arial"/>
              <a:cs typeface="Arial"/>
              <a:sym typeface="Arial"/>
            </a:endParaRPr>
          </a:p>
          <a:p>
            <a:pPr marL="457200" lvl="0" indent="-336550" algn="l" rtl="0">
              <a:lnSpc>
                <a:spcPct val="100000"/>
              </a:lnSpc>
              <a:spcBef>
                <a:spcPts val="0"/>
              </a:spcBef>
              <a:spcAft>
                <a:spcPts val="0"/>
              </a:spcAft>
              <a:buSzPts val="1700"/>
              <a:buFont typeface="Arial"/>
              <a:buAutoNum type="arabicPeriod"/>
            </a:pPr>
            <a:r>
              <a:rPr lang="en-US" sz="1700" b="1">
                <a:latin typeface="Arial"/>
                <a:ea typeface="Arial"/>
                <a:cs typeface="Arial"/>
                <a:sym typeface="Arial"/>
              </a:rPr>
              <a:t>Shreehari T Alagawadi 	 	01fe19bcs279</a:t>
            </a:r>
            <a:endParaRPr sz="1700">
              <a:latin typeface="Arial"/>
              <a:ea typeface="Arial"/>
              <a:cs typeface="Arial"/>
              <a:sym typeface="Arial"/>
            </a:endParaRPr>
          </a:p>
          <a:p>
            <a:pPr marL="457200" lvl="0" indent="-336550" algn="l" rtl="0">
              <a:lnSpc>
                <a:spcPct val="100000"/>
              </a:lnSpc>
              <a:spcBef>
                <a:spcPts val="0"/>
              </a:spcBef>
              <a:spcAft>
                <a:spcPts val="0"/>
              </a:spcAft>
              <a:buSzPts val="1700"/>
              <a:buAutoNum type="arabicPeriod"/>
            </a:pPr>
            <a:r>
              <a:rPr lang="en-US" sz="1700" b="1">
                <a:latin typeface="Arial"/>
                <a:ea typeface="Arial"/>
                <a:cs typeface="Arial"/>
                <a:sym typeface="Arial"/>
              </a:rPr>
              <a:t>Supriya Khemalapure </a:t>
            </a:r>
            <a:r>
              <a:rPr lang="en-US" sz="1700">
                <a:latin typeface="Arial"/>
                <a:ea typeface="Arial"/>
                <a:cs typeface="Arial"/>
                <a:sym typeface="Arial"/>
              </a:rPr>
              <a:t>	</a:t>
            </a:r>
            <a:r>
              <a:rPr lang="en-US" sz="1700" b="1">
                <a:latin typeface="Arial"/>
                <a:ea typeface="Arial"/>
                <a:cs typeface="Arial"/>
                <a:sym typeface="Arial"/>
              </a:rPr>
              <a:t>		01fe19bcs290</a:t>
            </a:r>
            <a:endParaRPr sz="1700">
              <a:latin typeface="Arial"/>
              <a:ea typeface="Arial"/>
              <a:cs typeface="Arial"/>
              <a:sym typeface="Arial"/>
            </a:endParaRPr>
          </a:p>
          <a:p>
            <a:pPr marL="457200" lvl="0" indent="-336550" algn="l" rtl="0">
              <a:lnSpc>
                <a:spcPct val="100000"/>
              </a:lnSpc>
              <a:spcBef>
                <a:spcPts val="0"/>
              </a:spcBef>
              <a:spcAft>
                <a:spcPts val="0"/>
              </a:spcAft>
              <a:buSzPts val="1700"/>
              <a:buFont typeface="Arial"/>
              <a:buAutoNum type="arabicPeriod"/>
            </a:pPr>
            <a:r>
              <a:rPr lang="en-US" sz="1700" b="1">
                <a:latin typeface="Arial"/>
                <a:ea typeface="Arial"/>
                <a:cs typeface="Arial"/>
                <a:sym typeface="Arial"/>
              </a:rPr>
              <a:t>Raghavendra A Hallyal  	        	01fe19bcs304</a:t>
            </a:r>
            <a:endParaRPr sz="1700">
              <a:latin typeface="Arial"/>
              <a:ea typeface="Arial"/>
              <a:cs typeface="Arial"/>
              <a:sym typeface="Arial"/>
            </a:endParaRPr>
          </a:p>
          <a:p>
            <a:pPr marL="0" lvl="0" indent="0" algn="l" rtl="0">
              <a:lnSpc>
                <a:spcPct val="100000"/>
              </a:lnSpc>
              <a:spcBef>
                <a:spcPts val="600"/>
              </a:spcBef>
              <a:spcAft>
                <a:spcPts val="0"/>
              </a:spcAft>
              <a:buSzPts val="1260"/>
              <a:buNone/>
            </a:pPr>
            <a:endParaRPr>
              <a:latin typeface="Arial"/>
              <a:ea typeface="Arial"/>
              <a:cs typeface="Arial"/>
              <a:sym typeface="Arial"/>
            </a:endParaRPr>
          </a:p>
        </p:txBody>
      </p:sp>
      <p:pic>
        <p:nvPicPr>
          <p:cNvPr id="142" name="Google Shape;142;p14"/>
          <p:cNvPicPr preferRelativeResize="0"/>
          <p:nvPr/>
        </p:nvPicPr>
        <p:blipFill>
          <a:blip r:embed="rId3">
            <a:alphaModFix/>
          </a:blip>
          <a:stretch>
            <a:fillRect/>
          </a:stretch>
        </p:blipFill>
        <p:spPr>
          <a:xfrm>
            <a:off x="5328925" y="2658375"/>
            <a:ext cx="3633848" cy="1901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body" idx="1"/>
          </p:nvPr>
        </p:nvSpPr>
        <p:spPr>
          <a:xfrm>
            <a:off x="428600" y="1071550"/>
            <a:ext cx="7467600" cy="5347800"/>
          </a:xfrm>
          <a:prstGeom prst="rect">
            <a:avLst/>
          </a:prstGeom>
          <a:noFill/>
          <a:ln>
            <a:noFill/>
          </a:ln>
        </p:spPr>
        <p:txBody>
          <a:bodyPr spcFirstLastPara="1" wrap="square" lIns="91425" tIns="45700" rIns="91425" bIns="45700" anchor="t" anchorCtr="0">
            <a:normAutofit/>
          </a:bodyPr>
          <a:lstStyle/>
          <a:p>
            <a:pPr marL="274320" lvl="0" indent="-274320" algn="l" rtl="0">
              <a:lnSpc>
                <a:spcPct val="115000"/>
              </a:lnSpc>
              <a:spcBef>
                <a:spcPts val="0"/>
              </a:spcBef>
              <a:spcAft>
                <a:spcPts val="0"/>
              </a:spcAft>
              <a:buSzPts val="1400"/>
              <a:buNone/>
            </a:pPr>
            <a:r>
              <a:rPr lang="en-US" sz="2000" b="1" dirty="0">
                <a:latin typeface="Century Schoolbook"/>
                <a:ea typeface="Century Schoolbook"/>
                <a:cs typeface="Century Schoolbook"/>
                <a:sym typeface="Century Schoolbook"/>
              </a:rPr>
              <a:t>6</a:t>
            </a:r>
            <a:r>
              <a:rPr lang="en-US" sz="2000" b="1" u="sng" dirty="0">
                <a:latin typeface="Century Schoolbook"/>
                <a:ea typeface="Century Schoolbook"/>
                <a:cs typeface="Century Schoolbook"/>
                <a:sym typeface="Century Schoolbook"/>
              </a:rPr>
              <a:t>) Matches are umpired by Umpire(M:N) </a:t>
            </a:r>
            <a:endParaRPr sz="2000" u="sng">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dirty="0">
                <a:latin typeface="Century Schoolbook"/>
                <a:ea typeface="Century Schoolbook"/>
                <a:cs typeface="Century Schoolbook"/>
                <a:sym typeface="Century Schoolbook"/>
              </a:rPr>
              <a:t>		An umpire can umpire in many matches and a match can have two umpires. So, the relationship is M-N. Team headed by a Captain (1-1) A team has 1 captain and a captain is from single team only. So the relationship is 1-1.</a:t>
            </a:r>
            <a:endParaRPr sz="2000">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endParaRPr sz="2000">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b="1" dirty="0">
                <a:latin typeface="Century Schoolbook"/>
                <a:ea typeface="Century Schoolbook"/>
                <a:cs typeface="Century Schoolbook"/>
                <a:sym typeface="Century Schoolbook"/>
              </a:rPr>
              <a:t>7) </a:t>
            </a:r>
            <a:r>
              <a:rPr lang="en-US" sz="2000" b="1" u="sng" dirty="0">
                <a:latin typeface="Century Schoolbook"/>
                <a:ea typeface="Century Schoolbook"/>
                <a:cs typeface="Century Schoolbook"/>
                <a:sym typeface="Century Schoolbook"/>
              </a:rPr>
              <a:t>Matches are played in a Stadium(N:1)</a:t>
            </a:r>
            <a:endParaRPr sz="2000" u="sng">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dirty="0">
                <a:latin typeface="Century Schoolbook"/>
                <a:ea typeface="Century Schoolbook"/>
                <a:cs typeface="Century Schoolbook"/>
                <a:sym typeface="Century Schoolbook"/>
              </a:rPr>
              <a:t>		N matched can be done in a 1 stadium.</a:t>
            </a:r>
            <a:endParaRPr sz="2000">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endParaRPr sz="2000">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b="1" dirty="0">
                <a:latin typeface="Century Schoolbook"/>
                <a:ea typeface="Century Schoolbook"/>
                <a:cs typeface="Century Schoolbook"/>
                <a:sym typeface="Century Schoolbook"/>
              </a:rPr>
              <a:t>8)</a:t>
            </a:r>
            <a:r>
              <a:rPr lang="en-US" sz="2000" dirty="0">
                <a:latin typeface="Century Schoolbook"/>
                <a:ea typeface="Century Schoolbook"/>
                <a:cs typeface="Century Schoolbook"/>
                <a:sym typeface="Century Schoolbook"/>
              </a:rPr>
              <a:t> </a:t>
            </a:r>
            <a:r>
              <a:rPr lang="en-US" sz="2000" b="1" dirty="0">
                <a:latin typeface="Century Schoolbook"/>
                <a:ea typeface="Century Schoolbook"/>
                <a:cs typeface="Century Schoolbook"/>
                <a:sym typeface="Century Schoolbook"/>
              </a:rPr>
              <a:t>Match has a result(1:1)</a:t>
            </a:r>
            <a:endParaRPr>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b="1" dirty="0">
                <a:latin typeface="Century Schoolbook"/>
                <a:ea typeface="Century Schoolbook"/>
                <a:cs typeface="Century Schoolbook"/>
                <a:sym typeface="Century Schoolbook"/>
              </a:rPr>
              <a:t>9)A player is man of the match in match result(1:1)</a:t>
            </a:r>
            <a:endParaRPr>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b="1" dirty="0">
                <a:latin typeface="Century Schoolbook"/>
                <a:ea typeface="Century Schoolbook"/>
                <a:cs typeface="Century Schoolbook"/>
                <a:sym typeface="Century Schoolbook"/>
              </a:rPr>
              <a:t>10) A team is winner in match result.(1:1)</a:t>
            </a:r>
            <a:endParaRPr>
              <a:latin typeface="Century Schoolbook"/>
              <a:ea typeface="Century Schoolbook"/>
              <a:cs typeface="Century Schoolbook"/>
              <a:sym typeface="Century Schoolbook"/>
            </a:endParaRPr>
          </a:p>
          <a:p>
            <a:pPr marL="274320" lvl="0" indent="-185420" algn="l" rtl="0">
              <a:lnSpc>
                <a:spcPct val="115000"/>
              </a:lnSpc>
              <a:spcBef>
                <a:spcPts val="600"/>
              </a:spcBef>
              <a:spcAft>
                <a:spcPts val="0"/>
              </a:spcAft>
              <a:buSzPts val="1400"/>
              <a:buNone/>
            </a:pPr>
            <a:endParaRPr sz="2000">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457200" y="642918"/>
            <a:ext cx="7467600" cy="77472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sz="6600">
                <a:latin typeface="Jacques Francois Shadow"/>
                <a:ea typeface="Jacques Francois Shadow"/>
                <a:cs typeface="Jacques Francois Shadow"/>
                <a:sym typeface="Jacques Francois Shadow"/>
              </a:rPr>
              <a:t>E-R diagram</a:t>
            </a:r>
            <a:endParaRPr sz="6600">
              <a:latin typeface="Jacques Francois Shadow"/>
              <a:ea typeface="Jacques Francois Shadow"/>
              <a:cs typeface="Jacques Francois Shadow"/>
              <a:sym typeface="Jacques Francois Shadow"/>
            </a:endParaRPr>
          </a:p>
        </p:txBody>
      </p:sp>
      <p:sp>
        <p:nvSpPr>
          <p:cNvPr id="207" name="Google Shape;207;p25"/>
          <p:cNvSpPr/>
          <p:nvPr/>
        </p:nvSpPr>
        <p:spPr>
          <a:xfrm>
            <a:off x="96500" y="3602077"/>
            <a:ext cx="1606500" cy="1087500"/>
          </a:xfrm>
          <a:prstGeom prst="rect">
            <a:avLst/>
          </a:prstGeom>
          <a:solidFill>
            <a:srgbClr val="FFFFFF"/>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Entity type 1</a:t>
            </a:r>
            <a:endParaRPr sz="1800" b="0" i="0" u="none" strike="noStrike" cap="none">
              <a:solidFill>
                <a:schemeClr val="dk1"/>
              </a:solidFill>
              <a:latin typeface="Century Schoolbook"/>
              <a:ea typeface="Century Schoolbook"/>
              <a:cs typeface="Century Schoolbook"/>
              <a:sym typeface="Century Schoolbook"/>
            </a:endParaRPr>
          </a:p>
        </p:txBody>
      </p:sp>
      <p:cxnSp>
        <p:nvCxnSpPr>
          <p:cNvPr id="208" name="Google Shape;208;p25"/>
          <p:cNvCxnSpPr/>
          <p:nvPr/>
        </p:nvCxnSpPr>
        <p:spPr>
          <a:xfrm rot="10800000" flipH="1">
            <a:off x="1703000" y="4134727"/>
            <a:ext cx="1417200" cy="11100"/>
          </a:xfrm>
          <a:prstGeom prst="straightConnector1">
            <a:avLst/>
          </a:prstGeom>
          <a:noFill/>
          <a:ln w="12700" cap="flat" cmpd="sng">
            <a:solidFill>
              <a:schemeClr val="lt1"/>
            </a:solidFill>
            <a:prstDash val="solid"/>
            <a:round/>
            <a:headEnd type="none" w="sm" len="sm"/>
            <a:tailEnd type="none" w="sm" len="sm"/>
          </a:ln>
        </p:spPr>
      </p:cxnSp>
      <p:cxnSp>
        <p:nvCxnSpPr>
          <p:cNvPr id="209" name="Google Shape;209;p25"/>
          <p:cNvCxnSpPr/>
          <p:nvPr/>
        </p:nvCxnSpPr>
        <p:spPr>
          <a:xfrm rot="5400000">
            <a:off x="1887317" y="4092326"/>
            <a:ext cx="334800" cy="1500"/>
          </a:xfrm>
          <a:prstGeom prst="straightConnector1">
            <a:avLst/>
          </a:prstGeom>
          <a:noFill/>
          <a:ln w="12700" cap="flat" cmpd="sng">
            <a:solidFill>
              <a:schemeClr val="lt1"/>
            </a:solidFill>
            <a:prstDash val="solid"/>
            <a:round/>
            <a:headEnd type="none" w="sm" len="sm"/>
            <a:tailEnd type="none" w="sm" len="sm"/>
          </a:ln>
        </p:spPr>
      </p:cxnSp>
      <p:sp>
        <p:nvSpPr>
          <p:cNvPr id="210" name="Google Shape;210;p25"/>
          <p:cNvSpPr/>
          <p:nvPr/>
        </p:nvSpPr>
        <p:spPr>
          <a:xfrm>
            <a:off x="3120222" y="3459375"/>
            <a:ext cx="2224200" cy="1350900"/>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a:solidFill>
                  <a:schemeClr val="dk1"/>
                </a:solidFill>
                <a:latin typeface="Century Schoolbook"/>
                <a:ea typeface="Century Schoolbook"/>
                <a:cs typeface="Century Schoolbook"/>
                <a:sym typeface="Century Schoolbook"/>
              </a:rPr>
              <a:t>Relationship type</a:t>
            </a:r>
            <a:endParaRPr sz="1700" b="0" i="0" u="none" strike="noStrike" cap="none">
              <a:solidFill>
                <a:schemeClr val="dk1"/>
              </a:solidFill>
              <a:latin typeface="Century Schoolbook"/>
              <a:ea typeface="Century Schoolbook"/>
              <a:cs typeface="Century Schoolbook"/>
              <a:sym typeface="Century Schoolbook"/>
            </a:endParaRPr>
          </a:p>
        </p:txBody>
      </p:sp>
      <p:cxnSp>
        <p:nvCxnSpPr>
          <p:cNvPr id="211" name="Google Shape;211;p25"/>
          <p:cNvCxnSpPr/>
          <p:nvPr/>
        </p:nvCxnSpPr>
        <p:spPr>
          <a:xfrm>
            <a:off x="5344422" y="4134825"/>
            <a:ext cx="1806000" cy="11100"/>
          </a:xfrm>
          <a:prstGeom prst="straightConnector1">
            <a:avLst/>
          </a:prstGeom>
          <a:noFill/>
          <a:ln w="12700" cap="flat" cmpd="sng">
            <a:solidFill>
              <a:schemeClr val="lt1"/>
            </a:solidFill>
            <a:prstDash val="solid"/>
            <a:round/>
            <a:headEnd type="none" w="sm" len="sm"/>
            <a:tailEnd type="none" w="sm" len="sm"/>
          </a:ln>
        </p:spPr>
      </p:cxnSp>
      <p:sp>
        <p:nvSpPr>
          <p:cNvPr id="212" name="Google Shape;212;p25"/>
          <p:cNvSpPr/>
          <p:nvPr/>
        </p:nvSpPr>
        <p:spPr>
          <a:xfrm>
            <a:off x="7150277" y="3602077"/>
            <a:ext cx="1722900" cy="1087500"/>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Schoolbook"/>
                <a:ea typeface="Century Schoolbook"/>
                <a:cs typeface="Century Schoolbook"/>
                <a:sym typeface="Century Schoolbook"/>
              </a:rPr>
              <a:t>Entity type 2</a:t>
            </a:r>
            <a:endParaRPr sz="1800" b="0" i="0" u="none" strike="noStrike" cap="none">
              <a:solidFill>
                <a:schemeClr val="dk1"/>
              </a:solidFill>
              <a:latin typeface="Century Schoolbook"/>
              <a:ea typeface="Century Schoolbook"/>
              <a:cs typeface="Century Schoolbook"/>
              <a:sym typeface="Century Schoolbook"/>
            </a:endParaRPr>
          </a:p>
        </p:txBody>
      </p:sp>
      <p:sp>
        <p:nvSpPr>
          <p:cNvPr id="213" name="Google Shape;213;p25"/>
          <p:cNvSpPr txBox="1"/>
          <p:nvPr/>
        </p:nvSpPr>
        <p:spPr>
          <a:xfrm>
            <a:off x="500025" y="1714500"/>
            <a:ext cx="7983000" cy="15545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entury Schoolbook"/>
                <a:ea typeface="Century Schoolbook"/>
                <a:cs typeface="Century Schoolbook"/>
                <a:sym typeface="Century Schoolbook"/>
              </a:rPr>
              <a:t>Participations of an entities is represented in ER diagram as shown below.</a:t>
            </a:r>
            <a:endParaRPr sz="1800" b="0" i="0" u="none" strike="noStrike" cap="none">
              <a:solidFill>
                <a:schemeClr val="lt1"/>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entury Schoolbook"/>
                <a:ea typeface="Century Schoolbook"/>
                <a:cs typeface="Century Schoolbook"/>
                <a:sym typeface="Century Schoolbook"/>
              </a:rPr>
              <a:t>Here entity 1 is total participating and entity 2 is partially participating .</a:t>
            </a:r>
            <a:endParaRPr sz="2400" b="0" i="0" u="none" strike="noStrike" cap="none">
              <a:solidFill>
                <a:schemeClr val="lt1"/>
              </a:solidFill>
              <a:latin typeface="Century Schoolbook"/>
              <a:ea typeface="Century Schoolbook"/>
              <a:cs typeface="Century Schoolbook"/>
              <a:sym typeface="Century Schoolbook"/>
            </a:endParaRPr>
          </a:p>
        </p:txBody>
      </p:sp>
      <p:sp>
        <p:nvSpPr>
          <p:cNvPr id="214" name="Google Shape;214;p25"/>
          <p:cNvSpPr/>
          <p:nvPr/>
        </p:nvSpPr>
        <p:spPr>
          <a:xfrm>
            <a:off x="6910279" y="3925685"/>
            <a:ext cx="153000" cy="418500"/>
          </a:xfrm>
          <a:prstGeom prst="ellipse">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body" idx="1"/>
          </p:nvPr>
        </p:nvSpPr>
        <p:spPr>
          <a:xfrm>
            <a:off x="457199" y="478302"/>
            <a:ext cx="8180363" cy="5995698"/>
          </a:xfrm>
          <a:prstGeom prst="rect">
            <a:avLst/>
          </a:prstGeom>
          <a:noFill/>
          <a:ln>
            <a:noFill/>
          </a:ln>
        </p:spPr>
        <p:txBody>
          <a:bodyPr spcFirstLastPara="1" wrap="square" lIns="91425" tIns="45700" rIns="91425" bIns="45700" anchor="t" anchorCtr="0">
            <a:normAutofit lnSpcReduction="10000"/>
          </a:bodyPr>
          <a:lstStyle/>
          <a:p>
            <a:pPr marL="457200" lvl="0" indent="-308610" algn="l" rtl="0">
              <a:lnSpc>
                <a:spcPct val="115000"/>
              </a:lnSpc>
              <a:spcBef>
                <a:spcPts val="0"/>
              </a:spcBef>
              <a:spcAft>
                <a:spcPts val="0"/>
              </a:spcAft>
              <a:buSzPts val="1260"/>
              <a:buNone/>
            </a:pPr>
            <a:r>
              <a:rPr lang="en-US" sz="2000" dirty="0">
                <a:latin typeface="Century Schoolbook"/>
                <a:ea typeface="Century Schoolbook"/>
                <a:cs typeface="Century Schoolbook"/>
                <a:sym typeface="Century Schoolbook"/>
              </a:rPr>
              <a:t>		If we consider Player table, player is either a batsman or bowler or all rounder Hence some values becomes null if player is only batsmen or only bowler.</a:t>
            </a:r>
            <a:endParaRPr/>
          </a:p>
          <a:p>
            <a:pPr marL="457200" lvl="0" indent="-308610" algn="l" rtl="0">
              <a:lnSpc>
                <a:spcPct val="115000"/>
              </a:lnSpc>
              <a:spcBef>
                <a:spcPts val="600"/>
              </a:spcBef>
              <a:spcAft>
                <a:spcPts val="0"/>
              </a:spcAft>
              <a:buSzPts val="1260"/>
              <a:buNone/>
            </a:pPr>
            <a:endParaRPr sz="2000">
              <a:latin typeface="Century Schoolbook"/>
              <a:ea typeface="Century Schoolbook"/>
              <a:cs typeface="Century Schoolbook"/>
              <a:sym typeface="Century Schoolbook"/>
            </a:endParaRPr>
          </a:p>
          <a:p>
            <a:pPr marL="457200" lvl="0" indent="-308610" algn="l" rtl="0">
              <a:lnSpc>
                <a:spcPct val="115000"/>
              </a:lnSpc>
              <a:spcBef>
                <a:spcPts val="600"/>
              </a:spcBef>
              <a:spcAft>
                <a:spcPts val="0"/>
              </a:spcAft>
              <a:buSzPts val="1260"/>
              <a:buNone/>
            </a:pPr>
            <a:r>
              <a:rPr lang="en-US" sz="2000" dirty="0">
                <a:latin typeface="Century Schoolbook"/>
                <a:ea typeface="Century Schoolbook"/>
                <a:cs typeface="Century Schoolbook"/>
                <a:sym typeface="Century Schoolbook"/>
              </a:rPr>
              <a:t>Player { </a:t>
            </a:r>
            <a:r>
              <a:rPr lang="en-US" sz="2000" u="sng" dirty="0">
                <a:latin typeface="Century Schoolbook"/>
                <a:ea typeface="Century Schoolbook"/>
                <a:cs typeface="Century Schoolbook"/>
                <a:sym typeface="Century Schoolbook"/>
              </a:rPr>
              <a:t>player id</a:t>
            </a:r>
            <a:r>
              <a:rPr lang="en-US" sz="2000" dirty="0">
                <a:latin typeface="Century Schoolbook"/>
                <a:ea typeface="Century Schoolbook"/>
                <a:cs typeface="Century Schoolbook"/>
                <a:sym typeface="Century Schoolbook"/>
              </a:rPr>
              <a:t>, player name, dob, type of player, no of tests, no of matches, team id, batsman type, number of sixes, number of fours, total runs, highest runs, batting average, bowler type, number of wickets, highest speed, economy }</a:t>
            </a:r>
            <a:endParaRPr/>
          </a:p>
          <a:p>
            <a:pPr marL="457200" lvl="0" indent="-308610" algn="l" rtl="0">
              <a:lnSpc>
                <a:spcPct val="115000"/>
              </a:lnSpc>
              <a:spcBef>
                <a:spcPts val="600"/>
              </a:spcBef>
              <a:spcAft>
                <a:spcPts val="0"/>
              </a:spcAft>
              <a:buSzPts val="1260"/>
              <a:buNone/>
            </a:pPr>
            <a:endParaRPr sz="2000">
              <a:latin typeface="Century Schoolbook"/>
              <a:ea typeface="Century Schoolbook"/>
              <a:cs typeface="Century Schoolbook"/>
              <a:sym typeface="Century Schoolbook"/>
            </a:endParaRPr>
          </a:p>
          <a:p>
            <a:pPr marL="457200" lvl="0" indent="-308610" algn="l" rtl="0">
              <a:lnSpc>
                <a:spcPct val="115000"/>
              </a:lnSpc>
              <a:spcBef>
                <a:spcPts val="600"/>
              </a:spcBef>
              <a:spcAft>
                <a:spcPts val="0"/>
              </a:spcAft>
              <a:buSzPts val="1260"/>
              <a:buNone/>
            </a:pPr>
            <a:r>
              <a:rPr lang="en-US" sz="2000" dirty="0">
                <a:latin typeface="Century Schoolbook"/>
                <a:ea typeface="Century Schoolbook"/>
                <a:cs typeface="Century Schoolbook"/>
                <a:sym typeface="Century Schoolbook"/>
              </a:rPr>
              <a:t>To avoid null values Player table is further divided into 3 tables</a:t>
            </a:r>
            <a:endParaRPr/>
          </a:p>
          <a:p>
            <a:pPr marL="457200" lvl="0" indent="-308610" algn="l" rtl="0">
              <a:lnSpc>
                <a:spcPct val="115000"/>
              </a:lnSpc>
              <a:spcBef>
                <a:spcPts val="600"/>
              </a:spcBef>
              <a:spcAft>
                <a:spcPts val="0"/>
              </a:spcAft>
              <a:buSzPts val="1260"/>
              <a:buChar char="●"/>
            </a:pPr>
            <a:r>
              <a:rPr lang="en-US" sz="2000" dirty="0">
                <a:latin typeface="Century Schoolbook"/>
                <a:ea typeface="Century Schoolbook"/>
                <a:cs typeface="Century Schoolbook"/>
                <a:sym typeface="Century Schoolbook"/>
              </a:rPr>
              <a:t>Player { </a:t>
            </a:r>
            <a:r>
              <a:rPr lang="en-US" sz="2000" u="sng" dirty="0">
                <a:latin typeface="Century Schoolbook"/>
                <a:ea typeface="Century Schoolbook"/>
                <a:cs typeface="Century Schoolbook"/>
                <a:sym typeface="Century Schoolbook"/>
              </a:rPr>
              <a:t>player id</a:t>
            </a:r>
            <a:r>
              <a:rPr lang="en-US" sz="2000" dirty="0">
                <a:latin typeface="Century Schoolbook"/>
                <a:ea typeface="Century Schoolbook"/>
                <a:cs typeface="Century Schoolbook"/>
                <a:sym typeface="Century Schoolbook"/>
              </a:rPr>
              <a:t>, player name, dob, type of player, no of matches, team id }</a:t>
            </a:r>
            <a:endParaRPr/>
          </a:p>
          <a:p>
            <a:pPr marL="457200" lvl="0" indent="-308610" algn="l" rtl="0">
              <a:lnSpc>
                <a:spcPct val="115000"/>
              </a:lnSpc>
              <a:spcBef>
                <a:spcPts val="600"/>
              </a:spcBef>
              <a:spcAft>
                <a:spcPts val="0"/>
              </a:spcAft>
              <a:buSzPts val="1260"/>
              <a:buChar char="●"/>
            </a:pPr>
            <a:r>
              <a:rPr lang="en-US" sz="2000" dirty="0">
                <a:latin typeface="Century Schoolbook"/>
                <a:ea typeface="Century Schoolbook"/>
                <a:cs typeface="Century Schoolbook"/>
                <a:sym typeface="Century Schoolbook"/>
              </a:rPr>
              <a:t>Batsman { </a:t>
            </a:r>
            <a:r>
              <a:rPr lang="en-US" sz="2000" u="sng" dirty="0">
                <a:latin typeface="Century Schoolbook"/>
                <a:ea typeface="Century Schoolbook"/>
                <a:cs typeface="Century Schoolbook"/>
                <a:sym typeface="Century Schoolbook"/>
              </a:rPr>
              <a:t>player id</a:t>
            </a:r>
            <a:r>
              <a:rPr lang="en-US" sz="2000" dirty="0">
                <a:latin typeface="Century Schoolbook"/>
                <a:ea typeface="Century Schoolbook"/>
                <a:cs typeface="Century Schoolbook"/>
                <a:sym typeface="Century Schoolbook"/>
              </a:rPr>
              <a:t>, batsman type, number of sixes, number of fours, total runs, highest runs, batting average }</a:t>
            </a:r>
            <a:endParaRPr/>
          </a:p>
          <a:p>
            <a:pPr marL="457200" lvl="0" indent="-308610" algn="l" rtl="0">
              <a:lnSpc>
                <a:spcPct val="115000"/>
              </a:lnSpc>
              <a:spcBef>
                <a:spcPts val="600"/>
              </a:spcBef>
              <a:spcAft>
                <a:spcPts val="0"/>
              </a:spcAft>
              <a:buSzPts val="1260"/>
              <a:buChar char="●"/>
            </a:pPr>
            <a:r>
              <a:rPr lang="en-US" sz="2000" dirty="0">
                <a:latin typeface="Century Schoolbook"/>
                <a:ea typeface="Century Schoolbook"/>
                <a:cs typeface="Century Schoolbook"/>
                <a:sym typeface="Century Schoolbook"/>
              </a:rPr>
              <a:t>Bowler { </a:t>
            </a:r>
            <a:r>
              <a:rPr lang="en-US" sz="2000" u="sng" dirty="0">
                <a:latin typeface="Century Schoolbook"/>
                <a:ea typeface="Century Schoolbook"/>
                <a:cs typeface="Century Schoolbook"/>
                <a:sym typeface="Century Schoolbook"/>
              </a:rPr>
              <a:t>player id</a:t>
            </a:r>
            <a:r>
              <a:rPr lang="en-US" sz="2000" dirty="0">
                <a:latin typeface="Century Schoolbook"/>
                <a:ea typeface="Century Schoolbook"/>
                <a:cs typeface="Century Schoolbook"/>
                <a:sym typeface="Century Schoolbook"/>
              </a:rPr>
              <a:t>, bowler type, number of wickets, highest speed, economy }</a:t>
            </a:r>
            <a:endParaRPr sz="2000">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527539" y="0"/>
            <a:ext cx="7467600" cy="11430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800"/>
              <a:buNone/>
            </a:pPr>
            <a:r>
              <a:rPr lang="en-US" sz="4000">
                <a:latin typeface="Jacques Francois Shadow"/>
                <a:ea typeface="Jacques Francois Shadow"/>
                <a:cs typeface="Jacques Francois Shadow"/>
                <a:sym typeface="Jacques Francois Shadow"/>
              </a:rPr>
              <a:t>Normalization</a:t>
            </a:r>
            <a:endParaRPr sz="4000">
              <a:latin typeface="Jacques Francois Shadow"/>
              <a:ea typeface="Jacques Francois Shadow"/>
              <a:cs typeface="Jacques Francois Shadow"/>
              <a:sym typeface="Jacques Francois Shadow"/>
            </a:endParaRPr>
          </a:p>
        </p:txBody>
      </p:sp>
      <p:sp>
        <p:nvSpPr>
          <p:cNvPr id="230" name="Google Shape;230;p28"/>
          <p:cNvSpPr txBox="1">
            <a:spLocks noGrp="1"/>
          </p:cNvSpPr>
          <p:nvPr>
            <p:ph type="body" idx="1"/>
          </p:nvPr>
        </p:nvSpPr>
        <p:spPr>
          <a:xfrm>
            <a:off x="457199" y="1181687"/>
            <a:ext cx="8447649" cy="5292314"/>
          </a:xfrm>
          <a:prstGeom prst="rect">
            <a:avLst/>
          </a:prstGeom>
          <a:noFill/>
          <a:ln>
            <a:noFill/>
          </a:ln>
        </p:spPr>
        <p:txBody>
          <a:bodyPr spcFirstLastPara="1" wrap="square" lIns="91425" tIns="45700" rIns="91425" bIns="45700" anchor="t" anchorCtr="0">
            <a:normAutofit lnSpcReduction="10000"/>
          </a:bodyPr>
          <a:lstStyle/>
          <a:p>
            <a:pPr marL="457200" lvl="0" indent="-308610" algn="l" rtl="0">
              <a:lnSpc>
                <a:spcPct val="115000"/>
              </a:lnSpc>
              <a:spcBef>
                <a:spcPts val="0"/>
              </a:spcBef>
              <a:spcAft>
                <a:spcPts val="0"/>
              </a:spcAft>
              <a:buSzPts val="1260"/>
              <a:buNone/>
            </a:pPr>
            <a:r>
              <a:rPr lang="en-US" sz="2000" dirty="0">
                <a:latin typeface="Century Schoolbook"/>
                <a:ea typeface="Century Schoolbook"/>
                <a:cs typeface="Century Schoolbook"/>
                <a:sym typeface="Century Schoolbook"/>
              </a:rPr>
              <a:t>		TEAM, PLAYER, BATSMAN, BOWLER, UMPIRE, COACH, CAPTAIN, MATCHES, 	RESULTS, STADIUM, POINTS TABLE, UMPIRED BY </a:t>
            </a:r>
            <a:endParaRPr/>
          </a:p>
          <a:p>
            <a:pPr marL="457200" lvl="0" indent="-308610" algn="l" rtl="0">
              <a:lnSpc>
                <a:spcPct val="115000"/>
              </a:lnSpc>
              <a:spcBef>
                <a:spcPts val="600"/>
              </a:spcBef>
              <a:spcAft>
                <a:spcPts val="0"/>
              </a:spcAft>
              <a:buSzPts val="1260"/>
              <a:buChar char="●"/>
            </a:pPr>
            <a:r>
              <a:rPr lang="en-US" sz="2000" b="1" dirty="0">
                <a:latin typeface="Century Schoolbook"/>
                <a:ea typeface="Century Schoolbook"/>
                <a:cs typeface="Century Schoolbook"/>
                <a:sym typeface="Century Schoolbook"/>
              </a:rPr>
              <a:t>INF</a:t>
            </a:r>
            <a:r>
              <a:rPr lang="en-US" sz="2000" dirty="0">
                <a:latin typeface="Century Schoolbook"/>
                <a:ea typeface="Century Schoolbook"/>
                <a:cs typeface="Century Schoolbook"/>
                <a:sym typeface="Century Schoolbook"/>
              </a:rPr>
              <a:t> :</a:t>
            </a:r>
            <a:endParaRPr/>
          </a:p>
          <a:p>
            <a:pPr marL="457200" lvl="0" indent="-308610" algn="l" rtl="0">
              <a:lnSpc>
                <a:spcPct val="115000"/>
              </a:lnSpc>
              <a:spcBef>
                <a:spcPts val="600"/>
              </a:spcBef>
              <a:spcAft>
                <a:spcPts val="0"/>
              </a:spcAft>
              <a:buSzPts val="1260"/>
              <a:buNone/>
            </a:pPr>
            <a:r>
              <a:rPr lang="en-US" sz="2000" dirty="0">
                <a:latin typeface="Century Schoolbook"/>
                <a:ea typeface="Century Schoolbook"/>
                <a:cs typeface="Century Schoolbook"/>
                <a:sym typeface="Century Schoolbook"/>
              </a:rPr>
              <a:t>		Player { </a:t>
            </a:r>
            <a:r>
              <a:rPr lang="en-US" sz="2000" u="sng" dirty="0">
                <a:latin typeface="Century Schoolbook"/>
                <a:ea typeface="Century Schoolbook"/>
                <a:cs typeface="Century Schoolbook"/>
                <a:sym typeface="Century Schoolbook"/>
              </a:rPr>
              <a:t>player id</a:t>
            </a:r>
            <a:r>
              <a:rPr lang="en-US" sz="2000" dirty="0">
                <a:latin typeface="Century Schoolbook"/>
                <a:ea typeface="Century Schoolbook"/>
                <a:cs typeface="Century Schoolbook"/>
                <a:sym typeface="Century Schoolbook"/>
              </a:rPr>
              <a:t>, player name, dob, type of player, </a:t>
            </a:r>
            <a:r>
              <a:rPr lang="en-US" sz="2000" dirty="0">
                <a:solidFill>
                  <a:srgbClr val="FF0000"/>
                </a:solidFill>
                <a:latin typeface="Century Schoolbook"/>
                <a:ea typeface="Century Schoolbook"/>
                <a:cs typeface="Century Schoolbook"/>
                <a:sym typeface="Century Schoolbook"/>
              </a:rPr>
              <a:t>no of matches</a:t>
            </a:r>
            <a:r>
              <a:rPr lang="en-US" sz="2000" dirty="0">
                <a:latin typeface="Century Schoolbook"/>
                <a:ea typeface="Century Schoolbook"/>
                <a:cs typeface="Century Schoolbook"/>
                <a:sym typeface="Century Schoolbook"/>
              </a:rPr>
              <a:t>, team id }</a:t>
            </a:r>
            <a:endParaRPr/>
          </a:p>
          <a:p>
            <a:pPr marL="457200" lvl="0" indent="-308610" algn="l" rtl="0">
              <a:lnSpc>
                <a:spcPct val="115000"/>
              </a:lnSpc>
              <a:spcBef>
                <a:spcPts val="600"/>
              </a:spcBef>
              <a:spcAft>
                <a:spcPts val="0"/>
              </a:spcAft>
              <a:buSzPts val="1260"/>
              <a:buNone/>
            </a:pPr>
            <a:r>
              <a:rPr lang="en-US" sz="2000" dirty="0">
                <a:latin typeface="Century Schoolbook"/>
                <a:ea typeface="Century Schoolbook"/>
                <a:cs typeface="Century Schoolbook"/>
                <a:sym typeface="Century Schoolbook"/>
              </a:rPr>
              <a:t>	Player table has a  composite attribute </a:t>
            </a:r>
            <a:r>
              <a:rPr lang="en-US" sz="2000" dirty="0">
                <a:solidFill>
                  <a:srgbClr val="FF0000"/>
                </a:solidFill>
                <a:latin typeface="Century Schoolbook"/>
                <a:ea typeface="Century Schoolbook"/>
                <a:cs typeface="Century Schoolbook"/>
                <a:sym typeface="Century Schoolbook"/>
              </a:rPr>
              <a:t>no of matches </a:t>
            </a:r>
            <a:r>
              <a:rPr lang="en-US" sz="2000" dirty="0">
                <a:latin typeface="Century Schoolbook"/>
                <a:ea typeface="Century Schoolbook"/>
                <a:cs typeface="Century Schoolbook"/>
                <a:sym typeface="Century Schoolbook"/>
              </a:rPr>
              <a:t>comprising of no of tests, no of t20s, no of ODIs . This violates 1NF form. </a:t>
            </a:r>
            <a:endParaRPr/>
          </a:p>
          <a:p>
            <a:pPr marL="457200" lvl="0" indent="-308610" algn="l" rtl="0">
              <a:lnSpc>
                <a:spcPct val="115000"/>
              </a:lnSpc>
              <a:spcBef>
                <a:spcPts val="600"/>
              </a:spcBef>
              <a:spcAft>
                <a:spcPts val="0"/>
              </a:spcAft>
              <a:buSzPts val="1260"/>
              <a:buNone/>
            </a:pPr>
            <a:r>
              <a:rPr lang="en-US" sz="2000" dirty="0">
                <a:latin typeface="Century Schoolbook"/>
                <a:ea typeface="Century Schoolbook"/>
                <a:cs typeface="Century Schoolbook"/>
                <a:sym typeface="Century Schoolbook"/>
              </a:rPr>
              <a:t>	Divide composite value into simple attributes - no of tests, no of t20s, no of ODIs .</a:t>
            </a:r>
            <a:endParaRPr/>
          </a:p>
          <a:p>
            <a:pPr marL="457200" lvl="0" indent="-308610" algn="l" rtl="0">
              <a:lnSpc>
                <a:spcPct val="115000"/>
              </a:lnSpc>
              <a:spcBef>
                <a:spcPts val="600"/>
              </a:spcBef>
              <a:spcAft>
                <a:spcPts val="0"/>
              </a:spcAft>
              <a:buSzPts val="1260"/>
              <a:buNone/>
            </a:pPr>
            <a:r>
              <a:rPr lang="en-US" sz="2000" dirty="0">
                <a:latin typeface="Century Schoolbook"/>
                <a:ea typeface="Century Schoolbook"/>
                <a:cs typeface="Century Schoolbook"/>
                <a:sym typeface="Century Schoolbook"/>
              </a:rPr>
              <a:t>		Player { </a:t>
            </a:r>
            <a:r>
              <a:rPr lang="en-US" sz="2000" u="sng" dirty="0">
                <a:latin typeface="Century Schoolbook"/>
                <a:ea typeface="Century Schoolbook"/>
                <a:cs typeface="Century Schoolbook"/>
                <a:sym typeface="Century Schoolbook"/>
              </a:rPr>
              <a:t>player id</a:t>
            </a:r>
            <a:r>
              <a:rPr lang="en-US" sz="2000" dirty="0">
                <a:latin typeface="Century Schoolbook"/>
                <a:ea typeface="Century Schoolbook"/>
                <a:cs typeface="Century Schoolbook"/>
                <a:sym typeface="Century Schoolbook"/>
              </a:rPr>
              <a:t>, player name, dob, type of player, </a:t>
            </a:r>
            <a:r>
              <a:rPr lang="en-US" sz="2000" dirty="0">
                <a:solidFill>
                  <a:srgbClr val="FF0000"/>
                </a:solidFill>
                <a:latin typeface="Century Schoolbook"/>
                <a:ea typeface="Century Schoolbook"/>
                <a:cs typeface="Century Schoolbook"/>
                <a:sym typeface="Century Schoolbook"/>
              </a:rPr>
              <a:t>no of tests, no of t20s, no of ODIs</a:t>
            </a:r>
            <a:r>
              <a:rPr lang="en-US" sz="2000" dirty="0">
                <a:latin typeface="Century Schoolbook"/>
                <a:ea typeface="Century Schoolbook"/>
                <a:cs typeface="Century Schoolbook"/>
                <a:sym typeface="Century Schoolbook"/>
              </a:rPr>
              <a:t>, team id }</a:t>
            </a:r>
            <a:endParaRPr/>
          </a:p>
          <a:p>
            <a:pPr marL="457200" lvl="0" indent="-308610" algn="l" rtl="0">
              <a:lnSpc>
                <a:spcPct val="115000"/>
              </a:lnSpc>
              <a:spcBef>
                <a:spcPts val="600"/>
              </a:spcBef>
              <a:spcAft>
                <a:spcPts val="0"/>
              </a:spcAft>
              <a:buSzPts val="1260"/>
              <a:buNone/>
            </a:pPr>
            <a:r>
              <a:rPr lang="en-US" sz="2000" dirty="0">
                <a:latin typeface="Century Schoolbook"/>
                <a:ea typeface="Century Schoolbook"/>
                <a:cs typeface="Century Schoolbook"/>
                <a:sym typeface="Century Schoolbook"/>
              </a:rPr>
              <a:t>	 Since other tables doesn’t contain any multi valued attributes it’s in 1NF. </a:t>
            </a:r>
            <a:endParaRPr sz="2000">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body" idx="1"/>
          </p:nvPr>
        </p:nvSpPr>
        <p:spPr>
          <a:xfrm>
            <a:off x="457200" y="534572"/>
            <a:ext cx="8138160" cy="5939428"/>
          </a:xfrm>
          <a:prstGeom prst="rect">
            <a:avLst/>
          </a:prstGeom>
          <a:noFill/>
          <a:ln>
            <a:noFill/>
          </a:ln>
        </p:spPr>
        <p:txBody>
          <a:bodyPr spcFirstLastPara="1" wrap="square" lIns="91425" tIns="45700" rIns="91425" bIns="45700" anchor="t" anchorCtr="0">
            <a:normAutofit/>
          </a:bodyPr>
          <a:lstStyle/>
          <a:p>
            <a:pPr marL="457200" lvl="0" indent="-308610" algn="l" rtl="0">
              <a:lnSpc>
                <a:spcPct val="115000"/>
              </a:lnSpc>
              <a:spcBef>
                <a:spcPts val="0"/>
              </a:spcBef>
              <a:spcAft>
                <a:spcPts val="0"/>
              </a:spcAft>
              <a:buSzPts val="1260"/>
              <a:buChar char="●"/>
            </a:pPr>
            <a:r>
              <a:rPr lang="en-US" sz="2400">
                <a:latin typeface="Century Schoolbook"/>
                <a:ea typeface="Century Schoolbook"/>
                <a:cs typeface="Century Schoolbook"/>
                <a:sym typeface="Century Schoolbook"/>
              </a:rPr>
              <a:t>In most of the tables there is no multiple key attributes. So, there is no need to check whether any of the non key attributes depend partially on the key attributes of the entity. In captain table there is no partial dependency. Therefore, the schema is in 2NF.</a:t>
            </a:r>
            <a:endParaRPr/>
          </a:p>
          <a:p>
            <a:pPr marL="457200" lvl="0" indent="-308610" algn="l" rtl="0">
              <a:lnSpc>
                <a:spcPct val="115000"/>
              </a:lnSpc>
              <a:spcBef>
                <a:spcPts val="600"/>
              </a:spcBef>
              <a:spcAft>
                <a:spcPts val="0"/>
              </a:spcAft>
              <a:buSzPts val="1260"/>
              <a:buChar char="●"/>
            </a:pPr>
            <a:r>
              <a:rPr lang="en-US" sz="2400">
                <a:latin typeface="Century Schoolbook"/>
                <a:ea typeface="Century Schoolbook"/>
                <a:cs typeface="Century Schoolbook"/>
                <a:sym typeface="Century Schoolbook"/>
              </a:rPr>
              <a:t>There is no transitive dependency in any tables.</a:t>
            </a:r>
            <a:endParaRPr sz="2400">
              <a:latin typeface="Century Schoolbook"/>
              <a:ea typeface="Century Schoolbook"/>
              <a:cs typeface="Century Schoolbook"/>
              <a:sym typeface="Century Schoolbook"/>
            </a:endParaRPr>
          </a:p>
          <a:p>
            <a:pPr marL="457200" lvl="0" indent="-308610" algn="l" rtl="0">
              <a:lnSpc>
                <a:spcPct val="115000"/>
              </a:lnSpc>
              <a:spcBef>
                <a:spcPts val="600"/>
              </a:spcBef>
              <a:spcAft>
                <a:spcPts val="0"/>
              </a:spcAft>
              <a:buSzPts val="1260"/>
              <a:buChar char="●"/>
            </a:pPr>
            <a:r>
              <a:rPr lang="en-US" sz="2400">
                <a:latin typeface="Century Schoolbook"/>
                <a:ea typeface="Century Schoolbook"/>
                <a:cs typeface="Century Schoolbook"/>
                <a:sym typeface="Century Schoolbook"/>
              </a:rPr>
              <a:t>Schema is reduced to BCNF because only key is determining the other attributes. Hence the schema remains same after normalization.</a:t>
            </a:r>
            <a:endParaRPr sz="2400">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0" y="2763838"/>
            <a:ext cx="3822700" cy="1409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n-US" sz="4000">
                <a:latin typeface="Jacques Francois Shadow"/>
                <a:ea typeface="Jacques Francois Shadow"/>
                <a:cs typeface="Jacques Francois Shadow"/>
                <a:sym typeface="Jacques Francois Shadow"/>
              </a:rPr>
              <a:t>Relational Schema</a:t>
            </a:r>
            <a:endParaRPr sz="4000">
              <a:latin typeface="Jacques Francois Shadow"/>
              <a:ea typeface="Jacques Francois Shadow"/>
              <a:cs typeface="Jacques Francois Shadow"/>
              <a:sym typeface="Jacques Francois Shadow"/>
            </a:endParaRPr>
          </a:p>
        </p:txBody>
      </p:sp>
      <p:pic>
        <p:nvPicPr>
          <p:cNvPr id="241" name="Google Shape;241;p30" descr="C:\Users\User\Downloads\e356511439886bceae44aad84400693d\e356511439886bceae44aad84400693d1024_1.jpg"/>
          <p:cNvPicPr preferRelativeResize="0"/>
          <p:nvPr/>
        </p:nvPicPr>
        <p:blipFill rotWithShape="1">
          <a:blip r:embed="rId3">
            <a:alphaModFix/>
          </a:blip>
          <a:srcRect/>
          <a:stretch/>
        </p:blipFill>
        <p:spPr>
          <a:xfrm>
            <a:off x="3940175" y="-80963"/>
            <a:ext cx="4906063" cy="6938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906439" y="2374877"/>
            <a:ext cx="7467600" cy="11430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1800"/>
              <a:buNone/>
            </a:pPr>
            <a:r>
              <a:rPr lang="en-US" sz="4000">
                <a:latin typeface="Jacques Francois Shadow"/>
                <a:ea typeface="Jacques Francois Shadow"/>
                <a:cs typeface="Jacques Francois Shadow"/>
                <a:sym typeface="Jacques Francois Shadow"/>
              </a:rPr>
              <a:t>Table Description</a:t>
            </a:r>
            <a:endParaRPr sz="4000">
              <a:latin typeface="Jacques Francois Shadow"/>
              <a:ea typeface="Jacques Francois Shadow"/>
              <a:cs typeface="Jacques Francois Shadow"/>
              <a:sym typeface="Jacques Francois Shado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body" idx="1"/>
          </p:nvPr>
        </p:nvSpPr>
        <p:spPr>
          <a:xfrm>
            <a:off x="457199" y="220717"/>
            <a:ext cx="8324193" cy="6253283"/>
          </a:xfrm>
          <a:prstGeom prst="rect">
            <a:avLst/>
          </a:prstGeom>
          <a:noFill/>
          <a:ln>
            <a:noFill/>
          </a:ln>
        </p:spPr>
        <p:txBody>
          <a:bodyPr spcFirstLastPara="1" wrap="square" lIns="91425" tIns="45700" rIns="91425" bIns="45700" anchor="t" anchorCtr="0">
            <a:normAutofit/>
          </a:bodyPr>
          <a:lstStyle/>
          <a:p>
            <a:pPr marL="457200" lvl="0" indent="-308610" algn="l" rtl="0">
              <a:lnSpc>
                <a:spcPct val="115000"/>
              </a:lnSpc>
              <a:spcBef>
                <a:spcPts val="0"/>
              </a:spcBef>
              <a:spcAft>
                <a:spcPts val="0"/>
              </a:spcAft>
              <a:buSzPts val="1260"/>
              <a:buNone/>
            </a:pPr>
            <a:r>
              <a:rPr lang="en-US" sz="2000" dirty="0"/>
              <a:t>Team					</a:t>
            </a:r>
            <a:endParaRPr sz="2000"/>
          </a:p>
        </p:txBody>
      </p:sp>
      <p:pic>
        <p:nvPicPr>
          <p:cNvPr id="252" name="Google Shape;252;p32"/>
          <p:cNvPicPr preferRelativeResize="0"/>
          <p:nvPr/>
        </p:nvPicPr>
        <p:blipFill rotWithShape="1">
          <a:blip r:embed="rId3">
            <a:alphaModFix/>
          </a:blip>
          <a:srcRect/>
          <a:stretch/>
        </p:blipFill>
        <p:spPr>
          <a:xfrm>
            <a:off x="613049" y="892395"/>
            <a:ext cx="2809875" cy="1352550"/>
          </a:xfrm>
          <a:prstGeom prst="rect">
            <a:avLst/>
          </a:prstGeom>
          <a:noFill/>
          <a:ln>
            <a:noFill/>
          </a:ln>
        </p:spPr>
      </p:pic>
      <p:pic>
        <p:nvPicPr>
          <p:cNvPr id="253" name="Google Shape;253;p32"/>
          <p:cNvPicPr preferRelativeResize="0"/>
          <p:nvPr/>
        </p:nvPicPr>
        <p:blipFill rotWithShape="1">
          <a:blip r:embed="rId4">
            <a:alphaModFix/>
          </a:blip>
          <a:srcRect/>
          <a:stretch/>
        </p:blipFill>
        <p:spPr>
          <a:xfrm>
            <a:off x="613049" y="2884596"/>
            <a:ext cx="2962275" cy="1971675"/>
          </a:xfrm>
          <a:prstGeom prst="rect">
            <a:avLst/>
          </a:prstGeom>
          <a:noFill/>
          <a:ln>
            <a:noFill/>
          </a:ln>
        </p:spPr>
      </p:pic>
      <p:pic>
        <p:nvPicPr>
          <p:cNvPr id="254" name="Google Shape;254;p32"/>
          <p:cNvPicPr preferRelativeResize="0"/>
          <p:nvPr/>
        </p:nvPicPr>
        <p:blipFill rotWithShape="1">
          <a:blip r:embed="rId5">
            <a:alphaModFix/>
          </a:blip>
          <a:srcRect/>
          <a:stretch/>
        </p:blipFill>
        <p:spPr>
          <a:xfrm>
            <a:off x="4822113" y="3601358"/>
            <a:ext cx="3095625" cy="1504950"/>
          </a:xfrm>
          <a:prstGeom prst="rect">
            <a:avLst/>
          </a:prstGeom>
          <a:noFill/>
          <a:ln>
            <a:noFill/>
          </a:ln>
        </p:spPr>
      </p:pic>
      <p:pic>
        <p:nvPicPr>
          <p:cNvPr id="255" name="Google Shape;255;p32"/>
          <p:cNvPicPr preferRelativeResize="0"/>
          <p:nvPr/>
        </p:nvPicPr>
        <p:blipFill rotWithShape="1">
          <a:blip r:embed="rId6">
            <a:alphaModFix/>
          </a:blip>
          <a:srcRect/>
          <a:stretch/>
        </p:blipFill>
        <p:spPr>
          <a:xfrm>
            <a:off x="1984649" y="5365245"/>
            <a:ext cx="3181350" cy="1485900"/>
          </a:xfrm>
          <a:prstGeom prst="rect">
            <a:avLst/>
          </a:prstGeom>
          <a:noFill/>
          <a:ln>
            <a:noFill/>
          </a:ln>
        </p:spPr>
      </p:pic>
      <p:pic>
        <p:nvPicPr>
          <p:cNvPr id="256" name="Google Shape;256;p32" descr="C:\Users\User\Desktop\WORDCUP MANAGEMENT SYSTEM\PlayerTable.png"/>
          <p:cNvPicPr preferRelativeResize="0"/>
          <p:nvPr/>
        </p:nvPicPr>
        <p:blipFill rotWithShape="1">
          <a:blip r:embed="rId7">
            <a:alphaModFix/>
          </a:blip>
          <a:srcRect/>
          <a:stretch/>
        </p:blipFill>
        <p:spPr>
          <a:xfrm>
            <a:off x="4822113" y="892395"/>
            <a:ext cx="3000375" cy="2181225"/>
          </a:xfrm>
          <a:prstGeom prst="rect">
            <a:avLst/>
          </a:prstGeom>
          <a:noFill/>
          <a:ln>
            <a:noFill/>
          </a:ln>
        </p:spPr>
      </p:pic>
      <p:sp>
        <p:nvSpPr>
          <p:cNvPr id="257" name="Google Shape;257;p32"/>
          <p:cNvSpPr txBox="1"/>
          <p:nvPr/>
        </p:nvSpPr>
        <p:spPr>
          <a:xfrm>
            <a:off x="4752975" y="139700"/>
            <a:ext cx="1569325" cy="392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Player</a:t>
            </a:r>
            <a:endParaRPr/>
          </a:p>
        </p:txBody>
      </p:sp>
      <p:sp>
        <p:nvSpPr>
          <p:cNvPr id="258" name="Google Shape;258;p32"/>
          <p:cNvSpPr txBox="1"/>
          <p:nvPr/>
        </p:nvSpPr>
        <p:spPr>
          <a:xfrm>
            <a:off x="613049" y="2536071"/>
            <a:ext cx="1185237" cy="392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Batsman</a:t>
            </a:r>
            <a:endParaRPr/>
          </a:p>
        </p:txBody>
      </p:sp>
      <p:sp>
        <p:nvSpPr>
          <p:cNvPr id="259" name="Google Shape;259;p32"/>
          <p:cNvSpPr txBox="1"/>
          <p:nvPr/>
        </p:nvSpPr>
        <p:spPr>
          <a:xfrm>
            <a:off x="4752975" y="3252833"/>
            <a:ext cx="118359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smtClean="0">
                <a:solidFill>
                  <a:schemeClr val="lt1"/>
                </a:solidFill>
                <a:latin typeface="Arial"/>
                <a:ea typeface="Arial"/>
                <a:cs typeface="Arial"/>
                <a:sym typeface="Arial"/>
              </a:rPr>
              <a:t>Bowler</a:t>
            </a:r>
            <a:endParaRPr/>
          </a:p>
        </p:txBody>
      </p:sp>
      <p:sp>
        <p:nvSpPr>
          <p:cNvPr id="260" name="Google Shape;260;p32"/>
          <p:cNvSpPr txBox="1"/>
          <p:nvPr/>
        </p:nvSpPr>
        <p:spPr>
          <a:xfrm>
            <a:off x="1984649" y="5016720"/>
            <a:ext cx="1180582"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Umpire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3"/>
          <p:cNvPicPr preferRelativeResize="0"/>
          <p:nvPr/>
        </p:nvPicPr>
        <p:blipFill rotWithShape="1">
          <a:blip r:embed="rId3">
            <a:alphaModFix/>
          </a:blip>
          <a:srcRect/>
          <a:stretch/>
        </p:blipFill>
        <p:spPr>
          <a:xfrm>
            <a:off x="472965" y="637954"/>
            <a:ext cx="3086100" cy="1685925"/>
          </a:xfrm>
          <a:prstGeom prst="rect">
            <a:avLst/>
          </a:prstGeom>
          <a:noFill/>
          <a:ln>
            <a:noFill/>
          </a:ln>
        </p:spPr>
      </p:pic>
      <p:pic>
        <p:nvPicPr>
          <p:cNvPr id="266" name="Google Shape;266;p33"/>
          <p:cNvPicPr preferRelativeResize="0"/>
          <p:nvPr/>
        </p:nvPicPr>
        <p:blipFill rotWithShape="1">
          <a:blip r:embed="rId4">
            <a:alphaModFix/>
          </a:blip>
          <a:srcRect/>
          <a:stretch/>
        </p:blipFill>
        <p:spPr>
          <a:xfrm>
            <a:off x="4738962" y="495079"/>
            <a:ext cx="3305175" cy="1714500"/>
          </a:xfrm>
          <a:prstGeom prst="rect">
            <a:avLst/>
          </a:prstGeom>
          <a:noFill/>
          <a:ln>
            <a:noFill/>
          </a:ln>
        </p:spPr>
      </p:pic>
      <p:pic>
        <p:nvPicPr>
          <p:cNvPr id="267" name="Google Shape;267;p33"/>
          <p:cNvPicPr preferRelativeResize="0"/>
          <p:nvPr/>
        </p:nvPicPr>
        <p:blipFill rotWithShape="1">
          <a:blip r:embed="rId5">
            <a:alphaModFix/>
          </a:blip>
          <a:srcRect/>
          <a:stretch/>
        </p:blipFill>
        <p:spPr>
          <a:xfrm>
            <a:off x="406290" y="2966763"/>
            <a:ext cx="3057525" cy="1504950"/>
          </a:xfrm>
          <a:prstGeom prst="rect">
            <a:avLst/>
          </a:prstGeom>
          <a:noFill/>
          <a:ln>
            <a:noFill/>
          </a:ln>
        </p:spPr>
      </p:pic>
      <p:pic>
        <p:nvPicPr>
          <p:cNvPr id="268" name="Google Shape;268;p33"/>
          <p:cNvPicPr preferRelativeResize="0"/>
          <p:nvPr/>
        </p:nvPicPr>
        <p:blipFill rotWithShape="1">
          <a:blip r:embed="rId6">
            <a:alphaModFix/>
          </a:blip>
          <a:srcRect/>
          <a:stretch/>
        </p:blipFill>
        <p:spPr>
          <a:xfrm>
            <a:off x="6001025" y="2667000"/>
            <a:ext cx="3048000" cy="1524000"/>
          </a:xfrm>
          <a:prstGeom prst="rect">
            <a:avLst/>
          </a:prstGeom>
          <a:noFill/>
          <a:ln>
            <a:noFill/>
          </a:ln>
        </p:spPr>
      </p:pic>
      <p:pic>
        <p:nvPicPr>
          <p:cNvPr id="269" name="Google Shape;269;p33"/>
          <p:cNvPicPr preferRelativeResize="0"/>
          <p:nvPr/>
        </p:nvPicPr>
        <p:blipFill rotWithShape="1">
          <a:blip r:embed="rId7">
            <a:alphaModFix/>
          </a:blip>
          <a:srcRect/>
          <a:stretch/>
        </p:blipFill>
        <p:spPr>
          <a:xfrm>
            <a:off x="472965" y="5114597"/>
            <a:ext cx="2924175" cy="1524000"/>
          </a:xfrm>
          <a:prstGeom prst="rect">
            <a:avLst/>
          </a:prstGeom>
          <a:noFill/>
          <a:ln>
            <a:noFill/>
          </a:ln>
        </p:spPr>
      </p:pic>
      <p:pic>
        <p:nvPicPr>
          <p:cNvPr id="270" name="Google Shape;270;p33"/>
          <p:cNvPicPr preferRelativeResize="0"/>
          <p:nvPr/>
        </p:nvPicPr>
        <p:blipFill rotWithShape="1">
          <a:blip r:embed="rId8">
            <a:alphaModFix/>
          </a:blip>
          <a:srcRect/>
          <a:stretch/>
        </p:blipFill>
        <p:spPr>
          <a:xfrm>
            <a:off x="6391550" y="4733597"/>
            <a:ext cx="2657475" cy="1905000"/>
          </a:xfrm>
          <a:prstGeom prst="rect">
            <a:avLst/>
          </a:prstGeom>
          <a:noFill/>
          <a:ln>
            <a:noFill/>
          </a:ln>
        </p:spPr>
      </p:pic>
      <p:pic>
        <p:nvPicPr>
          <p:cNvPr id="271" name="Google Shape;271;p33"/>
          <p:cNvPicPr preferRelativeResize="0"/>
          <p:nvPr/>
        </p:nvPicPr>
        <p:blipFill rotWithShape="1">
          <a:blip r:embed="rId9">
            <a:alphaModFix/>
          </a:blip>
          <a:srcRect/>
          <a:stretch/>
        </p:blipFill>
        <p:spPr>
          <a:xfrm>
            <a:off x="3705662" y="5752772"/>
            <a:ext cx="2495550" cy="885825"/>
          </a:xfrm>
          <a:prstGeom prst="rect">
            <a:avLst/>
          </a:prstGeom>
          <a:noFill/>
          <a:ln>
            <a:noFill/>
          </a:ln>
        </p:spPr>
      </p:pic>
      <p:sp>
        <p:nvSpPr>
          <p:cNvPr id="272" name="Google Shape;272;p33"/>
          <p:cNvSpPr txBox="1"/>
          <p:nvPr/>
        </p:nvSpPr>
        <p:spPr>
          <a:xfrm>
            <a:off x="517962" y="0"/>
            <a:ext cx="149371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Coach</a:t>
            </a:r>
            <a:endParaRPr/>
          </a:p>
        </p:txBody>
      </p:sp>
      <p:sp>
        <p:nvSpPr>
          <p:cNvPr id="273" name="Google Shape;273;p33"/>
          <p:cNvSpPr txBox="1"/>
          <p:nvPr/>
        </p:nvSpPr>
        <p:spPr>
          <a:xfrm>
            <a:off x="405101" y="2574513"/>
            <a:ext cx="1142821" cy="392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Matches</a:t>
            </a:r>
            <a:endParaRPr/>
          </a:p>
        </p:txBody>
      </p:sp>
      <p:sp>
        <p:nvSpPr>
          <p:cNvPr id="274" name="Google Shape;274;p33"/>
          <p:cNvSpPr txBox="1"/>
          <p:nvPr/>
        </p:nvSpPr>
        <p:spPr>
          <a:xfrm>
            <a:off x="433254" y="4722347"/>
            <a:ext cx="150808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Stadium</a:t>
            </a:r>
            <a:endParaRPr/>
          </a:p>
        </p:txBody>
      </p:sp>
      <p:sp>
        <p:nvSpPr>
          <p:cNvPr id="275" name="Google Shape;275;p33"/>
          <p:cNvSpPr txBox="1"/>
          <p:nvPr/>
        </p:nvSpPr>
        <p:spPr>
          <a:xfrm>
            <a:off x="3817159" y="5293847"/>
            <a:ext cx="23163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Umpired By</a:t>
            </a:r>
            <a:endParaRPr/>
          </a:p>
        </p:txBody>
      </p:sp>
      <p:sp>
        <p:nvSpPr>
          <p:cNvPr id="276" name="Google Shape;276;p33"/>
          <p:cNvSpPr txBox="1"/>
          <p:nvPr/>
        </p:nvSpPr>
        <p:spPr>
          <a:xfrm>
            <a:off x="6636204" y="4330097"/>
            <a:ext cx="1283907"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Points</a:t>
            </a:r>
            <a:endParaRPr/>
          </a:p>
        </p:txBody>
      </p:sp>
      <p:sp>
        <p:nvSpPr>
          <p:cNvPr id="277" name="Google Shape;277;p33"/>
          <p:cNvSpPr txBox="1"/>
          <p:nvPr/>
        </p:nvSpPr>
        <p:spPr>
          <a:xfrm>
            <a:off x="6177777" y="2323879"/>
            <a:ext cx="1348437"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Result</a:t>
            </a:r>
            <a:endParaRPr/>
          </a:p>
        </p:txBody>
      </p:sp>
      <p:sp>
        <p:nvSpPr>
          <p:cNvPr id="278" name="Google Shape;278;p33"/>
          <p:cNvSpPr txBox="1"/>
          <p:nvPr/>
        </p:nvSpPr>
        <p:spPr>
          <a:xfrm>
            <a:off x="4942664" y="102829"/>
            <a:ext cx="150033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lt1"/>
                </a:solidFill>
                <a:latin typeface="Arial"/>
                <a:ea typeface="Arial"/>
                <a:cs typeface="Arial"/>
                <a:sym typeface="Arial"/>
              </a:rPr>
              <a:t>Captain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830974" y="2083000"/>
            <a:ext cx="7467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sz="4000">
                <a:latin typeface="Jacques Francois Shadow"/>
                <a:ea typeface="Jacques Francois Shadow"/>
                <a:cs typeface="Jacques Francois Shadow"/>
                <a:sym typeface="Jacques Francois Shadow"/>
              </a:rPr>
              <a:t>Problem Statement</a:t>
            </a:r>
            <a:endParaRPr sz="4000">
              <a:latin typeface="Jacques Francois Shadow"/>
              <a:ea typeface="Jacques Francois Shadow"/>
              <a:cs typeface="Jacques Francois Shadow"/>
              <a:sym typeface="Jacques Francois Shadow"/>
            </a:endParaRPr>
          </a:p>
        </p:txBody>
      </p:sp>
      <p:sp>
        <p:nvSpPr>
          <p:cNvPr id="148" name="Google Shape;148;p15"/>
          <p:cNvSpPr txBox="1">
            <a:spLocks noGrp="1"/>
          </p:cNvSpPr>
          <p:nvPr>
            <p:ph type="body" idx="1"/>
          </p:nvPr>
        </p:nvSpPr>
        <p:spPr>
          <a:xfrm>
            <a:off x="357901" y="3612878"/>
            <a:ext cx="8428200" cy="1991400"/>
          </a:xfrm>
          <a:prstGeom prst="rect">
            <a:avLst/>
          </a:prstGeom>
          <a:noFill/>
          <a:ln>
            <a:noFill/>
          </a:ln>
        </p:spPr>
        <p:txBody>
          <a:bodyPr spcFirstLastPara="1" wrap="square" lIns="91425" tIns="45700" rIns="91425" bIns="45700" anchor="t" anchorCtr="0">
            <a:noAutofit/>
          </a:bodyPr>
          <a:lstStyle/>
          <a:p>
            <a:pPr marL="274320" lvl="0" indent="-274320" algn="ctr" rtl="0">
              <a:lnSpc>
                <a:spcPct val="115000"/>
              </a:lnSpc>
              <a:spcBef>
                <a:spcPts val="0"/>
              </a:spcBef>
              <a:spcAft>
                <a:spcPts val="0"/>
              </a:spcAft>
              <a:buSzPts val="1680"/>
              <a:buNone/>
            </a:pPr>
            <a:r>
              <a:rPr lang="en-US" sz="3600" dirty="0">
                <a:latin typeface="Century Schoolbook"/>
                <a:ea typeface="Century Schoolbook"/>
                <a:cs typeface="Century Schoolbook"/>
                <a:sym typeface="Century Schoolbook"/>
              </a:rPr>
              <a:t>This project aims to design and implement the database to maintain the data related to cricket World Cup.</a:t>
            </a:r>
            <a:endParaRPr sz="3600">
              <a:latin typeface="Century Schoolbook"/>
              <a:ea typeface="Century Schoolbook"/>
              <a:cs typeface="Century Schoolbook"/>
              <a:sym typeface="Century Schoolbook"/>
            </a:endParaRPr>
          </a:p>
        </p:txBody>
      </p:sp>
      <p:pic>
        <p:nvPicPr>
          <p:cNvPr id="149" name="Google Shape;149;p15"/>
          <p:cNvPicPr preferRelativeResize="0"/>
          <p:nvPr/>
        </p:nvPicPr>
        <p:blipFill>
          <a:blip r:embed="rId3">
            <a:alphaModFix/>
          </a:blip>
          <a:stretch>
            <a:fillRect/>
          </a:stretch>
        </p:blipFill>
        <p:spPr>
          <a:xfrm>
            <a:off x="5710300" y="139425"/>
            <a:ext cx="2945423" cy="21040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971550" y="2857488"/>
            <a:ext cx="7467600" cy="1143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sz="3600"/>
              <a:t>Queries along with Problem statements along with </a:t>
            </a:r>
            <a:endParaRPr sz="3600"/>
          </a:p>
          <a:p>
            <a:pPr marL="0" lvl="0" indent="0" algn="ctr" rtl="0">
              <a:spcBef>
                <a:spcPts val="0"/>
              </a:spcBef>
              <a:spcAft>
                <a:spcPts val="0"/>
              </a:spcAft>
              <a:buNone/>
            </a:pPr>
            <a:r>
              <a:rPr lang="en-US" sz="3600"/>
              <a:t>Output-Snippets</a:t>
            </a:r>
            <a:endParaRPr sz="3600"/>
          </a:p>
        </p:txBody>
      </p:sp>
      <p:pic>
        <p:nvPicPr>
          <p:cNvPr id="284" name="Google Shape;284;p34"/>
          <p:cNvPicPr preferRelativeResize="0"/>
          <p:nvPr/>
        </p:nvPicPr>
        <p:blipFill>
          <a:blip r:embed="rId3">
            <a:alphaModFix/>
          </a:blip>
          <a:stretch>
            <a:fillRect/>
          </a:stretch>
        </p:blipFill>
        <p:spPr>
          <a:xfrm>
            <a:off x="6522875" y="443150"/>
            <a:ext cx="2464051" cy="1614626"/>
          </a:xfrm>
          <a:prstGeom prst="rect">
            <a:avLst/>
          </a:prstGeom>
          <a:noFill/>
          <a:ln>
            <a:noFill/>
          </a:ln>
        </p:spPr>
      </p:pic>
      <p:pic>
        <p:nvPicPr>
          <p:cNvPr id="285" name="Google Shape;285;p34"/>
          <p:cNvPicPr preferRelativeResize="0"/>
          <p:nvPr/>
        </p:nvPicPr>
        <p:blipFill>
          <a:blip r:embed="rId4">
            <a:alphaModFix/>
          </a:blip>
          <a:stretch>
            <a:fillRect/>
          </a:stretch>
        </p:blipFill>
        <p:spPr>
          <a:xfrm>
            <a:off x="325025" y="4195513"/>
            <a:ext cx="2233623" cy="25527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Queries</a:t>
            </a:r>
            <a:endParaRPr/>
          </a:p>
        </p:txBody>
      </p:sp>
      <p:sp>
        <p:nvSpPr>
          <p:cNvPr id="291" name="Google Shape;291;p35"/>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rmAutofit fontScale="92500" lnSpcReduction="10000"/>
          </a:bodyPr>
          <a:lstStyle/>
          <a:p>
            <a:pPr marL="457200" lvl="0" indent="-349599" algn="l" rtl="0">
              <a:spcBef>
                <a:spcPts val="600"/>
              </a:spcBef>
              <a:spcAft>
                <a:spcPts val="0"/>
              </a:spcAft>
              <a:buSzPct val="98095"/>
              <a:buAutoNum type="arabicPeriod"/>
            </a:pPr>
            <a:r>
              <a:rPr lang="en-US" sz="2100" dirty="0"/>
              <a:t>  SQL-Queries</a:t>
            </a:r>
            <a:endParaRPr sz="2100"/>
          </a:p>
          <a:p>
            <a:pPr marL="0" lvl="0" indent="0" algn="l" rtl="0">
              <a:spcBef>
                <a:spcPts val="600"/>
              </a:spcBef>
              <a:spcAft>
                <a:spcPts val="0"/>
              </a:spcAft>
              <a:buNone/>
            </a:pPr>
            <a:endParaRPr sz="2100"/>
          </a:p>
          <a:p>
            <a:pPr marL="457200" lvl="0" indent="-349599" algn="l" rtl="0">
              <a:spcBef>
                <a:spcPts val="600"/>
              </a:spcBef>
              <a:spcAft>
                <a:spcPts val="0"/>
              </a:spcAft>
              <a:buSzPct val="98095"/>
              <a:buChar char="●"/>
            </a:pPr>
            <a:r>
              <a:rPr lang="en-US" sz="2100" dirty="0"/>
              <a:t>Set Theory &amp; Logical Operators , Equijoin Operations</a:t>
            </a:r>
            <a:endParaRPr sz="2100"/>
          </a:p>
          <a:p>
            <a:pPr marL="457200" lvl="0" indent="-349599" algn="l" rtl="0">
              <a:spcBef>
                <a:spcPts val="0"/>
              </a:spcBef>
              <a:spcAft>
                <a:spcPts val="0"/>
              </a:spcAft>
              <a:buSzPct val="98095"/>
              <a:buChar char="●"/>
            </a:pPr>
            <a:r>
              <a:rPr lang="en-US" sz="2100" dirty="0"/>
              <a:t>Aggregate Functions, Group by and Having Clause</a:t>
            </a:r>
            <a:endParaRPr sz="2100"/>
          </a:p>
          <a:p>
            <a:pPr marL="457200" lvl="0" indent="-349599" algn="l" rtl="0">
              <a:spcBef>
                <a:spcPts val="0"/>
              </a:spcBef>
              <a:spcAft>
                <a:spcPts val="0"/>
              </a:spcAft>
              <a:buSzPct val="98095"/>
              <a:buChar char="●"/>
            </a:pPr>
            <a:r>
              <a:rPr lang="en-US" sz="2100" dirty="0"/>
              <a:t>Views,  single row , Multiple row &amp; Correlated </a:t>
            </a:r>
            <a:r>
              <a:rPr lang="en-US" sz="2100" dirty="0" smtClean="0"/>
              <a:t>operations</a:t>
            </a:r>
            <a:endParaRPr lang="en-US" sz="2100" dirty="0"/>
          </a:p>
          <a:p>
            <a:pPr marL="457200" lvl="0" indent="-349599" algn="l" rtl="0">
              <a:spcBef>
                <a:spcPts val="0"/>
              </a:spcBef>
              <a:spcAft>
                <a:spcPts val="0"/>
              </a:spcAft>
              <a:buSzPct val="98095"/>
              <a:buChar char="●"/>
            </a:pPr>
            <a:endParaRPr lang="en-US" sz="2100" dirty="0" smtClean="0"/>
          </a:p>
          <a:p>
            <a:pPr marL="457200" lvl="0" indent="-349599" algn="l" rtl="0">
              <a:spcBef>
                <a:spcPts val="0"/>
              </a:spcBef>
              <a:spcAft>
                <a:spcPts val="0"/>
              </a:spcAft>
              <a:buSzPct val="98095"/>
              <a:buNone/>
            </a:pPr>
            <a:r>
              <a:rPr lang="en-US" sz="2100" dirty="0" smtClean="0"/>
              <a:t>2.	  PL/SQL </a:t>
            </a:r>
            <a:r>
              <a:rPr lang="en-US" sz="2100" dirty="0"/>
              <a:t>Queries </a:t>
            </a:r>
            <a:endParaRPr sz="2100"/>
          </a:p>
          <a:p>
            <a:pPr marL="0" lvl="0" indent="0" algn="l" rtl="0">
              <a:spcBef>
                <a:spcPts val="600"/>
              </a:spcBef>
              <a:spcAft>
                <a:spcPts val="0"/>
              </a:spcAft>
              <a:buNone/>
            </a:pPr>
            <a:endParaRPr sz="2100"/>
          </a:p>
          <a:p>
            <a:pPr marL="457200" lvl="0" indent="-349599" algn="l" rtl="0">
              <a:spcBef>
                <a:spcPts val="600"/>
              </a:spcBef>
              <a:spcAft>
                <a:spcPts val="0"/>
              </a:spcAft>
              <a:buSzPct val="98095"/>
              <a:buChar char="●"/>
            </a:pPr>
            <a:r>
              <a:rPr lang="en-US" sz="2100" dirty="0"/>
              <a:t>Triggers</a:t>
            </a:r>
            <a:endParaRPr sz="2100"/>
          </a:p>
          <a:p>
            <a:pPr marL="457200" lvl="0" indent="-349599" algn="l" rtl="0">
              <a:spcBef>
                <a:spcPts val="0"/>
              </a:spcBef>
              <a:spcAft>
                <a:spcPts val="0"/>
              </a:spcAft>
              <a:buSzPct val="98095"/>
              <a:buChar char="●"/>
            </a:pPr>
            <a:r>
              <a:rPr lang="en-US" sz="2100" dirty="0"/>
              <a:t>Cursors</a:t>
            </a:r>
            <a:endParaRPr sz="2100"/>
          </a:p>
          <a:p>
            <a:pPr marL="457200" lvl="0" indent="-349599" algn="l" rtl="0">
              <a:spcBef>
                <a:spcPts val="0"/>
              </a:spcBef>
              <a:spcAft>
                <a:spcPts val="0"/>
              </a:spcAft>
              <a:buSzPct val="98095"/>
              <a:buChar char="●"/>
            </a:pPr>
            <a:r>
              <a:rPr lang="en-US" sz="2100" dirty="0"/>
              <a:t>Procedures</a:t>
            </a:r>
            <a:endParaRPr sz="2100"/>
          </a:p>
          <a:p>
            <a:pPr marL="457200" lvl="0" indent="-349599" algn="l" rtl="0">
              <a:spcBef>
                <a:spcPts val="0"/>
              </a:spcBef>
              <a:spcAft>
                <a:spcPts val="0"/>
              </a:spcAft>
              <a:buSzPct val="98095"/>
              <a:buChar char="●"/>
            </a:pPr>
            <a:r>
              <a:rPr lang="en-US" sz="2100" dirty="0"/>
              <a:t>Functions</a:t>
            </a:r>
            <a:endParaRPr sz="2100"/>
          </a:p>
          <a:p>
            <a:pPr marL="0" lvl="0" indent="0" algn="l" rtl="0">
              <a:spcBef>
                <a:spcPts val="600"/>
              </a:spcBef>
              <a:spcAft>
                <a:spcPts val="0"/>
              </a:spcAft>
              <a:buNone/>
            </a:pPr>
            <a:r>
              <a:rPr lang="en-US" sz="2100" dirty="0"/>
              <a:t> </a:t>
            </a:r>
            <a:endParaRPr sz="2100"/>
          </a:p>
        </p:txBody>
      </p:sp>
      <p:pic>
        <p:nvPicPr>
          <p:cNvPr id="292" name="Google Shape;292;p35"/>
          <p:cNvPicPr preferRelativeResize="0"/>
          <p:nvPr/>
        </p:nvPicPr>
        <p:blipFill>
          <a:blip r:embed="rId3">
            <a:alphaModFix/>
          </a:blip>
          <a:stretch>
            <a:fillRect/>
          </a:stretch>
        </p:blipFill>
        <p:spPr>
          <a:xfrm>
            <a:off x="3470153" y="4680350"/>
            <a:ext cx="1746475" cy="1562150"/>
          </a:xfrm>
          <a:prstGeom prst="rect">
            <a:avLst/>
          </a:prstGeom>
          <a:noFill/>
          <a:ln>
            <a:noFill/>
          </a:ln>
        </p:spPr>
      </p:pic>
      <p:pic>
        <p:nvPicPr>
          <p:cNvPr id="293" name="Google Shape;293;p35"/>
          <p:cNvPicPr preferRelativeResize="0"/>
          <p:nvPr/>
        </p:nvPicPr>
        <p:blipFill>
          <a:blip r:embed="rId4">
            <a:alphaModFix/>
          </a:blip>
          <a:stretch>
            <a:fillRect/>
          </a:stretch>
        </p:blipFill>
        <p:spPr>
          <a:xfrm>
            <a:off x="7378050" y="1755125"/>
            <a:ext cx="1351950" cy="1407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FRONT-END GUI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504495" y="2592169"/>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n-US" sz="4400"/>
              <a:t>THANK YOU</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780757" y="494407"/>
            <a:ext cx="7467600" cy="11430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4000" dirty="0">
                <a:latin typeface="Jacques Francois Shadow"/>
                <a:ea typeface="Jacques Francois Shadow"/>
                <a:cs typeface="Jacques Francois Shadow"/>
                <a:sym typeface="Jacques Francois Shadow"/>
              </a:rPr>
              <a:t>Objectives </a:t>
            </a:r>
            <a:endParaRPr sz="4000">
              <a:latin typeface="Jacques Francois Shadow"/>
              <a:ea typeface="Jacques Francois Shadow"/>
              <a:cs typeface="Jacques Francois Shadow"/>
              <a:sym typeface="Jacques Francois Shadow"/>
            </a:endParaRPr>
          </a:p>
          <a:p>
            <a:pPr marL="0" lvl="0" indent="0" algn="l" rtl="0">
              <a:spcBef>
                <a:spcPts val="0"/>
              </a:spcBef>
              <a:spcAft>
                <a:spcPts val="0"/>
              </a:spcAft>
              <a:buNone/>
            </a:pPr>
            <a:endParaRPr/>
          </a:p>
        </p:txBody>
      </p:sp>
      <p:sp>
        <p:nvSpPr>
          <p:cNvPr id="161" name="Google Shape;161;p17"/>
          <p:cNvSpPr txBox="1">
            <a:spLocks noGrp="1"/>
          </p:cNvSpPr>
          <p:nvPr>
            <p:ph type="body" idx="1"/>
          </p:nvPr>
        </p:nvSpPr>
        <p:spPr>
          <a:xfrm>
            <a:off x="780757" y="1572065"/>
            <a:ext cx="7467600" cy="4873800"/>
          </a:xfrm>
          <a:prstGeom prst="rect">
            <a:avLst/>
          </a:prstGeom>
        </p:spPr>
        <p:txBody>
          <a:bodyPr spcFirstLastPara="1" wrap="square" lIns="91425" tIns="45700" rIns="91425" bIns="45700" anchor="t" anchorCtr="0">
            <a:normAutofit/>
          </a:bodyPr>
          <a:lstStyle/>
          <a:p>
            <a:pPr marL="274320" lvl="0" indent="-274320" algn="l" rtl="0">
              <a:spcBef>
                <a:spcPts val="600"/>
              </a:spcBef>
              <a:spcAft>
                <a:spcPts val="0"/>
              </a:spcAft>
              <a:buSzPts val="2000"/>
              <a:buFont typeface="Oswald"/>
              <a:buChar char="●"/>
            </a:pPr>
            <a:r>
              <a:rPr lang="en-US" sz="2000" dirty="0">
                <a:latin typeface="Century Schoolbook"/>
                <a:ea typeface="Century Schoolbook"/>
                <a:cs typeface="Century Schoolbook"/>
                <a:sym typeface="Century Schoolbook"/>
              </a:rPr>
              <a:t>Public should be able to get information about cricket World cup.</a:t>
            </a:r>
            <a:endParaRPr sz="2000">
              <a:latin typeface="Century Schoolbook"/>
              <a:ea typeface="Century Schoolbook"/>
              <a:cs typeface="Century Schoolbook"/>
              <a:sym typeface="Century Schoolbook"/>
            </a:endParaRPr>
          </a:p>
          <a:p>
            <a:pPr marL="274320" lvl="0" indent="-274320" algn="l" rtl="0">
              <a:spcBef>
                <a:spcPts val="600"/>
              </a:spcBef>
              <a:spcAft>
                <a:spcPts val="0"/>
              </a:spcAft>
              <a:buSzPts val="2000"/>
              <a:buFont typeface="Century Schoolbook"/>
              <a:buChar char="●"/>
            </a:pPr>
            <a:r>
              <a:rPr lang="en-US" sz="2000" dirty="0">
                <a:latin typeface="Century Schoolbook"/>
                <a:ea typeface="Century Schoolbook"/>
                <a:cs typeface="Century Schoolbook"/>
                <a:sym typeface="Century Schoolbook"/>
              </a:rPr>
              <a:t>It shall provide information about the various teams, players ,coaches, umpires, captains, stadiums, matches, their  results.</a:t>
            </a:r>
            <a:endParaRPr sz="2000">
              <a:latin typeface="Century Schoolbook"/>
              <a:ea typeface="Century Schoolbook"/>
              <a:cs typeface="Century Schoolbook"/>
              <a:sym typeface="Century Schoolbook"/>
            </a:endParaRPr>
          </a:p>
          <a:p>
            <a:pPr marL="274320" lvl="0" indent="-274320" algn="l" rtl="0">
              <a:spcBef>
                <a:spcPts val="600"/>
              </a:spcBef>
              <a:spcAft>
                <a:spcPts val="0"/>
              </a:spcAft>
              <a:buSzPts val="2000"/>
              <a:buFont typeface="Century Schoolbook"/>
              <a:buChar char="●"/>
            </a:pPr>
            <a:r>
              <a:rPr lang="en-US" sz="2000" dirty="0">
                <a:latin typeface="Century Schoolbook"/>
                <a:ea typeface="Century Schoolbook"/>
                <a:cs typeface="Century Schoolbook"/>
                <a:sym typeface="Century Schoolbook"/>
              </a:rPr>
              <a:t>It shall provide options to schedule  or  reschedule or cancel the matches.</a:t>
            </a:r>
            <a:endParaRPr sz="2000">
              <a:latin typeface="Century Schoolbook"/>
              <a:ea typeface="Century Schoolbook"/>
              <a:cs typeface="Century Schoolbook"/>
              <a:sym typeface="Century Schoolbook"/>
            </a:endParaRPr>
          </a:p>
          <a:p>
            <a:pPr marL="274320" lvl="0" indent="-274320" algn="l" rtl="0">
              <a:spcBef>
                <a:spcPts val="600"/>
              </a:spcBef>
              <a:spcAft>
                <a:spcPts val="0"/>
              </a:spcAft>
              <a:buSzPts val="2000"/>
              <a:buFont typeface="Century Schoolbook"/>
              <a:buChar char="●"/>
            </a:pPr>
            <a:r>
              <a:rPr lang="en-US" sz="2000" dirty="0">
                <a:latin typeface="Century Schoolbook"/>
                <a:ea typeface="Century Schoolbook"/>
                <a:cs typeface="Century Schoolbook"/>
                <a:sym typeface="Century Schoolbook"/>
              </a:rPr>
              <a:t>It shall allow updating match results after each match.</a:t>
            </a:r>
            <a:endParaRPr sz="2000">
              <a:latin typeface="Century Schoolbook"/>
              <a:ea typeface="Century Schoolbook"/>
              <a:cs typeface="Century Schoolbook"/>
              <a:sym typeface="Century Schoolbook"/>
            </a:endParaRPr>
          </a:p>
          <a:p>
            <a:pPr marL="274320" lvl="0" indent="-274320" algn="l" rtl="0">
              <a:spcBef>
                <a:spcPts val="600"/>
              </a:spcBef>
              <a:spcAft>
                <a:spcPts val="0"/>
              </a:spcAft>
              <a:buSzPts val="2000"/>
              <a:buFont typeface="Century Schoolbook"/>
              <a:buChar char="●"/>
            </a:pPr>
            <a:r>
              <a:rPr lang="en-US" sz="2000" dirty="0">
                <a:latin typeface="Century Schoolbook"/>
                <a:ea typeface="Century Schoolbook"/>
                <a:cs typeface="Century Schoolbook"/>
                <a:sym typeface="Century Schoolbook"/>
              </a:rPr>
              <a:t>It shall allow admin to disqualify the player or a team.</a:t>
            </a:r>
            <a:endParaRPr sz="2000">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body" idx="1"/>
          </p:nvPr>
        </p:nvSpPr>
        <p:spPr>
          <a:xfrm>
            <a:off x="214282" y="714356"/>
            <a:ext cx="8472518" cy="5929330"/>
          </a:xfrm>
          <a:prstGeom prst="rect">
            <a:avLst/>
          </a:prstGeom>
          <a:noFill/>
          <a:ln>
            <a:noFill/>
          </a:ln>
        </p:spPr>
        <p:txBody>
          <a:bodyPr spcFirstLastPara="1" wrap="square" lIns="91425" tIns="45700" rIns="91425" bIns="45700" anchor="t" anchorCtr="0">
            <a:normAutofit/>
          </a:bodyPr>
          <a:lstStyle/>
          <a:p>
            <a:pPr marL="274320" lvl="0" indent="-274320" algn="l" rtl="0">
              <a:lnSpc>
                <a:spcPct val="115000"/>
              </a:lnSpc>
              <a:spcBef>
                <a:spcPts val="0"/>
              </a:spcBef>
              <a:spcAft>
                <a:spcPts val="0"/>
              </a:spcAft>
              <a:buSzPts val="1680"/>
              <a:buNone/>
            </a:pPr>
            <a:endParaRPr sz="180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ts val="1800"/>
              <a:buAutoNum type="arabicPeriod"/>
            </a:pPr>
            <a:r>
              <a:rPr lang="en-US" sz="1800" b="1" dirty="0">
                <a:latin typeface="Century Schoolbook"/>
                <a:ea typeface="Century Schoolbook"/>
                <a:cs typeface="Century Schoolbook"/>
                <a:sym typeface="Century Schoolbook"/>
              </a:rPr>
              <a:t>Team</a:t>
            </a:r>
            <a:r>
              <a:rPr lang="en-US" sz="1800" dirty="0">
                <a:latin typeface="Century Schoolbook"/>
                <a:ea typeface="Century Schoolbook"/>
                <a:cs typeface="Century Schoolbook"/>
                <a:sym typeface="Century Schoolbook"/>
              </a:rPr>
              <a:t> is an entity type which has many attributes like </a:t>
            </a:r>
            <a:r>
              <a:rPr lang="en-US" sz="1800" u="sng" dirty="0" err="1">
                <a:latin typeface="Century Schoolbook"/>
                <a:ea typeface="Century Schoolbook"/>
                <a:cs typeface="Century Schoolbook"/>
                <a:sym typeface="Century Schoolbook"/>
              </a:rPr>
              <a:t>CountryName</a:t>
            </a:r>
            <a:r>
              <a:rPr lang="en-US" sz="1800" dirty="0">
                <a:latin typeface="Century Schoolbook"/>
                <a:ea typeface="Century Schoolbook"/>
                <a:cs typeface="Century Schoolbook"/>
                <a:sym typeface="Century Schoolbook"/>
              </a:rPr>
              <a:t> which uses the data type varchar2. Every team has been given a </a:t>
            </a:r>
            <a:r>
              <a:rPr lang="en-US" sz="1800" u="sng" dirty="0">
                <a:solidFill>
                  <a:srgbClr val="FF0000"/>
                </a:solidFill>
                <a:latin typeface="Century Schoolbook"/>
                <a:ea typeface="Century Schoolbook"/>
                <a:cs typeface="Century Schoolbook"/>
                <a:sym typeface="Century Schoolbook"/>
              </a:rPr>
              <a:t>Team ID</a:t>
            </a:r>
            <a:r>
              <a:rPr lang="en-US" sz="1800" dirty="0">
                <a:solidFill>
                  <a:srgbClr val="FF0000"/>
                </a:solidFill>
                <a:latin typeface="Century Schoolbook"/>
                <a:ea typeface="Century Schoolbook"/>
                <a:cs typeface="Century Schoolbook"/>
                <a:sym typeface="Century Schoolbook"/>
              </a:rPr>
              <a:t> </a:t>
            </a:r>
            <a:r>
              <a:rPr lang="en-US" sz="1800" dirty="0">
                <a:latin typeface="Century Schoolbook"/>
                <a:ea typeface="Century Schoolbook"/>
                <a:cs typeface="Century Schoolbook"/>
                <a:sym typeface="Century Schoolbook"/>
              </a:rPr>
              <a:t>which is the primary key which is of data type varchar2. </a:t>
            </a:r>
            <a:r>
              <a:rPr lang="en-US" sz="1800" u="sng" dirty="0">
                <a:latin typeface="Century Schoolbook"/>
                <a:ea typeface="Century Schoolbook"/>
                <a:cs typeface="Century Schoolbook"/>
                <a:sym typeface="Century Schoolbook"/>
              </a:rPr>
              <a:t>Number of </a:t>
            </a:r>
            <a:r>
              <a:rPr lang="en-US" sz="1800" u="sng" dirty="0" smtClean="0">
                <a:latin typeface="Century Schoolbook"/>
                <a:ea typeface="Century Schoolbook"/>
                <a:cs typeface="Century Schoolbook"/>
                <a:sym typeface="Century Schoolbook"/>
              </a:rPr>
              <a:t>Batsmen</a:t>
            </a:r>
            <a:r>
              <a:rPr lang="en-US" sz="1800" dirty="0" smtClean="0">
                <a:latin typeface="Century Schoolbook"/>
                <a:ea typeface="Century Schoolbook"/>
                <a:cs typeface="Century Schoolbook"/>
                <a:sym typeface="Century Schoolbook"/>
              </a:rPr>
              <a:t> </a:t>
            </a:r>
            <a:r>
              <a:rPr lang="en-US" sz="1800" dirty="0">
                <a:latin typeface="Century Schoolbook"/>
                <a:ea typeface="Century Schoolbook"/>
                <a:cs typeface="Century Schoolbook"/>
                <a:sym typeface="Century Schoolbook"/>
              </a:rPr>
              <a:t>and </a:t>
            </a:r>
            <a:r>
              <a:rPr lang="en-US" sz="1800" u="sng" dirty="0">
                <a:latin typeface="Century Schoolbook"/>
                <a:ea typeface="Century Schoolbook"/>
                <a:cs typeface="Century Schoolbook"/>
                <a:sym typeface="Century Schoolbook"/>
              </a:rPr>
              <a:t>Number</a:t>
            </a:r>
            <a:r>
              <a:rPr lang="en-US" sz="1800" dirty="0">
                <a:latin typeface="Century Schoolbook"/>
                <a:ea typeface="Century Schoolbook"/>
                <a:cs typeface="Century Schoolbook"/>
                <a:sym typeface="Century Schoolbook"/>
              </a:rPr>
              <a:t> </a:t>
            </a:r>
            <a:r>
              <a:rPr lang="en-US" sz="1800" u="sng" dirty="0">
                <a:latin typeface="Century Schoolbook"/>
                <a:ea typeface="Century Schoolbook"/>
                <a:cs typeface="Century Schoolbook"/>
                <a:sym typeface="Century Schoolbook"/>
              </a:rPr>
              <a:t>of Bowlers</a:t>
            </a:r>
            <a:r>
              <a:rPr lang="en-US" sz="1800" dirty="0">
                <a:latin typeface="Century Schoolbook"/>
                <a:ea typeface="Century Schoolbook"/>
                <a:cs typeface="Century Schoolbook"/>
                <a:sym typeface="Century Schoolbook"/>
              </a:rPr>
              <a:t> are of the data type number. </a:t>
            </a:r>
          </a:p>
          <a:p>
            <a:pPr marL="457200" lvl="0" indent="-457200" algn="l" rtl="0">
              <a:lnSpc>
                <a:spcPct val="115000"/>
              </a:lnSpc>
              <a:spcBef>
                <a:spcPts val="600"/>
              </a:spcBef>
              <a:spcAft>
                <a:spcPts val="0"/>
              </a:spcAft>
              <a:buSzPts val="1800"/>
              <a:buAutoNum type="arabicPeriod"/>
            </a:pPr>
            <a:endParaRPr lang="en-US" sz="1800" b="1" dirty="0" smtClean="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ts val="1800"/>
              <a:buAutoNum type="arabicPeriod"/>
            </a:pPr>
            <a:r>
              <a:rPr lang="en-US" sz="1800" b="1" dirty="0" smtClean="0">
                <a:latin typeface="Century Schoolbook"/>
                <a:ea typeface="Century Schoolbook"/>
                <a:cs typeface="Century Schoolbook"/>
                <a:sym typeface="Century Schoolbook"/>
              </a:rPr>
              <a:t>Players</a:t>
            </a:r>
            <a:r>
              <a:rPr lang="en-US" sz="1800" dirty="0" smtClean="0">
                <a:latin typeface="Century Schoolbook"/>
                <a:ea typeface="Century Schoolbook"/>
                <a:cs typeface="Century Schoolbook"/>
                <a:sym typeface="Century Schoolbook"/>
              </a:rPr>
              <a:t> </a:t>
            </a:r>
            <a:r>
              <a:rPr lang="en-US" sz="1800" dirty="0">
                <a:latin typeface="Century Schoolbook"/>
                <a:ea typeface="Century Schoolbook"/>
                <a:cs typeface="Century Schoolbook"/>
                <a:sym typeface="Century Schoolbook"/>
              </a:rPr>
              <a:t>is an entity type which has an attribute  </a:t>
            </a:r>
            <a:r>
              <a:rPr lang="en-US" sz="1800" u="sng" dirty="0">
                <a:latin typeface="Century Schoolbook"/>
                <a:ea typeface="Century Schoolbook"/>
                <a:cs typeface="Century Schoolbook"/>
                <a:sym typeface="Century Schoolbook"/>
              </a:rPr>
              <a:t>Player Name</a:t>
            </a:r>
            <a:r>
              <a:rPr lang="en-US" sz="1800" dirty="0">
                <a:latin typeface="Century Schoolbook"/>
                <a:ea typeface="Century Schoolbook"/>
                <a:cs typeface="Century Schoolbook"/>
                <a:sym typeface="Century Schoolbook"/>
              </a:rPr>
              <a:t> which is of the data type varchar2. It has a primary key, </a:t>
            </a:r>
            <a:r>
              <a:rPr lang="en-US" sz="1800" u="sng" dirty="0">
                <a:solidFill>
                  <a:srgbClr val="FF0000"/>
                </a:solidFill>
                <a:latin typeface="Century Schoolbook"/>
                <a:ea typeface="Century Schoolbook"/>
                <a:cs typeface="Century Schoolbook"/>
                <a:sym typeface="Century Schoolbook"/>
              </a:rPr>
              <a:t>Player ID</a:t>
            </a:r>
            <a:r>
              <a:rPr lang="en-US" sz="1800" dirty="0">
                <a:solidFill>
                  <a:srgbClr val="FF0000"/>
                </a:solidFill>
                <a:latin typeface="Century Schoolbook"/>
                <a:ea typeface="Century Schoolbook"/>
                <a:cs typeface="Century Schoolbook"/>
                <a:sym typeface="Century Schoolbook"/>
              </a:rPr>
              <a:t> </a:t>
            </a:r>
            <a:r>
              <a:rPr lang="en-US" sz="1800" dirty="0">
                <a:latin typeface="Century Schoolbook"/>
                <a:ea typeface="Century Schoolbook"/>
                <a:cs typeface="Century Schoolbook"/>
                <a:sym typeface="Century Schoolbook"/>
              </a:rPr>
              <a:t>. It has a </a:t>
            </a:r>
            <a:r>
              <a:rPr lang="en-US" sz="1800" u="sng" dirty="0">
                <a:latin typeface="Century Schoolbook"/>
                <a:ea typeface="Century Schoolbook"/>
                <a:cs typeface="Century Schoolbook"/>
                <a:sym typeface="Century Schoolbook"/>
              </a:rPr>
              <a:t>type of player</a:t>
            </a:r>
            <a:r>
              <a:rPr lang="en-US" sz="1800" dirty="0">
                <a:latin typeface="Century Schoolbook"/>
                <a:ea typeface="Century Schoolbook"/>
                <a:cs typeface="Century Schoolbook"/>
                <a:sym typeface="Century Schoolbook"/>
              </a:rPr>
              <a:t> (batsman or bowler or all-rounder) and a composite attribute, </a:t>
            </a:r>
            <a:r>
              <a:rPr lang="en-US" sz="1800" u="sng" dirty="0">
                <a:latin typeface="Century Schoolbook"/>
                <a:ea typeface="Century Schoolbook"/>
                <a:cs typeface="Century Schoolbook"/>
                <a:sym typeface="Century Schoolbook"/>
              </a:rPr>
              <a:t>Number of matches played</a:t>
            </a:r>
            <a:r>
              <a:rPr lang="en-US" sz="1800" dirty="0">
                <a:latin typeface="Century Schoolbook"/>
                <a:ea typeface="Century Schoolbook"/>
                <a:cs typeface="Century Schoolbook"/>
                <a:sym typeface="Century Schoolbook"/>
              </a:rPr>
              <a:t>, which comprises of </a:t>
            </a:r>
            <a:r>
              <a:rPr lang="en-US" sz="1800" u="sng" dirty="0">
                <a:latin typeface="Century Schoolbook"/>
                <a:ea typeface="Century Schoolbook"/>
                <a:cs typeface="Century Schoolbook"/>
                <a:sym typeface="Century Schoolbook"/>
              </a:rPr>
              <a:t>Number of Test Matches</a:t>
            </a:r>
            <a:r>
              <a:rPr lang="en-US" sz="1800" dirty="0">
                <a:latin typeface="Century Schoolbook"/>
                <a:ea typeface="Century Schoolbook"/>
                <a:cs typeface="Century Schoolbook"/>
                <a:sym typeface="Century Schoolbook"/>
              </a:rPr>
              <a:t>, </a:t>
            </a:r>
            <a:r>
              <a:rPr lang="en-US" sz="1800" u="sng" dirty="0">
                <a:latin typeface="Century Schoolbook"/>
                <a:ea typeface="Century Schoolbook"/>
                <a:cs typeface="Century Schoolbook"/>
                <a:sym typeface="Century Schoolbook"/>
              </a:rPr>
              <a:t>Number of T20 Matches</a:t>
            </a:r>
            <a:r>
              <a:rPr lang="en-US" sz="1800" dirty="0">
                <a:latin typeface="Century Schoolbook"/>
                <a:ea typeface="Century Schoolbook"/>
                <a:cs typeface="Century Schoolbook"/>
                <a:sym typeface="Century Schoolbook"/>
              </a:rPr>
              <a:t> and </a:t>
            </a:r>
            <a:r>
              <a:rPr lang="en-US" sz="1800" u="sng" dirty="0">
                <a:latin typeface="Century Schoolbook"/>
                <a:ea typeface="Century Schoolbook"/>
                <a:cs typeface="Century Schoolbook"/>
                <a:sym typeface="Century Schoolbook"/>
              </a:rPr>
              <a:t>Number of ODIs</a:t>
            </a:r>
            <a:r>
              <a:rPr lang="en-US" sz="1800" dirty="0">
                <a:latin typeface="Century Schoolbook"/>
                <a:ea typeface="Century Schoolbook"/>
                <a:cs typeface="Century Schoolbook"/>
                <a:sym typeface="Century Schoolbook"/>
              </a:rPr>
              <a:t>.</a:t>
            </a:r>
            <a:endParaRPr sz="180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ts val="5600"/>
              <a:buNone/>
            </a:pPr>
            <a:r>
              <a:rPr lang="en-US" sz="1800" dirty="0">
                <a:latin typeface="Century Schoolbook"/>
                <a:ea typeface="Century Schoolbook"/>
                <a:cs typeface="Century Schoolbook"/>
                <a:sym typeface="Century Schoolbook"/>
              </a:rPr>
              <a:t>	If player is a Batsman  the attributes – </a:t>
            </a:r>
            <a:r>
              <a:rPr lang="en-US" sz="1800" u="sng" dirty="0">
                <a:latin typeface="Century Schoolbook"/>
                <a:ea typeface="Century Schoolbook"/>
                <a:cs typeface="Century Schoolbook"/>
                <a:sym typeface="Century Schoolbook"/>
              </a:rPr>
              <a:t>Number of sixes hit</a:t>
            </a:r>
            <a:r>
              <a:rPr lang="en-US" sz="1800" dirty="0">
                <a:latin typeface="Century Schoolbook"/>
                <a:ea typeface="Century Schoolbook"/>
                <a:cs typeface="Century Schoolbook"/>
                <a:sym typeface="Century Schoolbook"/>
              </a:rPr>
              <a:t>, </a:t>
            </a:r>
            <a:r>
              <a:rPr lang="en-US" sz="1800" u="sng" dirty="0">
                <a:latin typeface="Century Schoolbook"/>
                <a:ea typeface="Century Schoolbook"/>
                <a:cs typeface="Century Schoolbook"/>
                <a:sym typeface="Century Schoolbook"/>
              </a:rPr>
              <a:t>Number of Fours hit</a:t>
            </a:r>
            <a:r>
              <a:rPr lang="en-US" sz="1800" dirty="0">
                <a:latin typeface="Century Schoolbook"/>
                <a:ea typeface="Century Schoolbook"/>
                <a:cs typeface="Century Schoolbook"/>
                <a:sym typeface="Century Schoolbook"/>
              </a:rPr>
              <a:t>, the </a:t>
            </a:r>
            <a:r>
              <a:rPr lang="en-US" sz="1800" u="sng" dirty="0">
                <a:latin typeface="Century Schoolbook"/>
                <a:ea typeface="Century Schoolbook"/>
                <a:cs typeface="Century Schoolbook"/>
                <a:sym typeface="Century Schoolbook"/>
              </a:rPr>
              <a:t>batting average</a:t>
            </a:r>
            <a:r>
              <a:rPr lang="en-US" sz="1800" dirty="0">
                <a:latin typeface="Century Schoolbook"/>
                <a:ea typeface="Century Schoolbook"/>
                <a:cs typeface="Century Schoolbook"/>
                <a:sym typeface="Century Schoolbook"/>
              </a:rPr>
              <a:t>, and the </a:t>
            </a:r>
            <a:r>
              <a:rPr lang="en-US" sz="1800" u="sng" dirty="0">
                <a:latin typeface="Century Schoolbook"/>
                <a:ea typeface="Century Schoolbook"/>
                <a:cs typeface="Century Schoolbook"/>
                <a:sym typeface="Century Schoolbook"/>
              </a:rPr>
              <a:t>total runs scored </a:t>
            </a:r>
            <a:r>
              <a:rPr lang="en-US" sz="1800" dirty="0">
                <a:latin typeface="Century Schoolbook"/>
                <a:ea typeface="Century Schoolbook"/>
                <a:cs typeface="Century Schoolbook"/>
                <a:sym typeface="Century Schoolbook"/>
              </a:rPr>
              <a:t> will have values . All of these attributes are of the data type number.</a:t>
            </a:r>
            <a:endParaRPr sz="180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ts val="5600"/>
              <a:buNone/>
            </a:pPr>
            <a:r>
              <a:rPr lang="en-US" sz="1800" dirty="0">
                <a:latin typeface="Century Schoolbook"/>
                <a:ea typeface="Century Schoolbook"/>
                <a:cs typeface="Century Schoolbook"/>
                <a:sym typeface="Century Schoolbook"/>
              </a:rPr>
              <a:t> 	If player is a Bowler  the attributes – </a:t>
            </a:r>
            <a:r>
              <a:rPr lang="en-US" sz="1800" u="sng" dirty="0">
                <a:latin typeface="Century Schoolbook"/>
                <a:ea typeface="Century Schoolbook"/>
                <a:cs typeface="Century Schoolbook"/>
                <a:sym typeface="Century Schoolbook"/>
              </a:rPr>
              <a:t>type of bowler</a:t>
            </a:r>
            <a:r>
              <a:rPr lang="en-US" sz="1800" dirty="0">
                <a:latin typeface="Century Schoolbook"/>
                <a:ea typeface="Century Schoolbook"/>
                <a:cs typeface="Century Schoolbook"/>
                <a:sym typeface="Century Schoolbook"/>
              </a:rPr>
              <a:t> (Pace or spin) with varchar2 data type , </a:t>
            </a:r>
            <a:r>
              <a:rPr lang="en-US" sz="1800" u="sng" dirty="0">
                <a:latin typeface="Century Schoolbook"/>
                <a:ea typeface="Century Schoolbook"/>
                <a:cs typeface="Century Schoolbook"/>
                <a:sym typeface="Century Schoolbook"/>
              </a:rPr>
              <a:t>Highest speed</a:t>
            </a:r>
            <a:r>
              <a:rPr lang="en-US" sz="1800" dirty="0">
                <a:latin typeface="Century Schoolbook"/>
                <a:ea typeface="Century Schoolbook"/>
                <a:cs typeface="Century Schoolbook"/>
                <a:sym typeface="Century Schoolbook"/>
              </a:rPr>
              <a:t> , </a:t>
            </a:r>
            <a:r>
              <a:rPr lang="en-US" sz="1800" u="sng" dirty="0">
                <a:latin typeface="Century Schoolbook"/>
                <a:ea typeface="Century Schoolbook"/>
                <a:cs typeface="Century Schoolbook"/>
                <a:sym typeface="Century Schoolbook"/>
              </a:rPr>
              <a:t>number of wickets</a:t>
            </a:r>
            <a:r>
              <a:rPr lang="en-US" sz="1800" dirty="0">
                <a:latin typeface="Century Schoolbook"/>
                <a:ea typeface="Century Schoolbook"/>
                <a:cs typeface="Century Schoolbook"/>
                <a:sym typeface="Century Schoolbook"/>
              </a:rPr>
              <a:t> and </a:t>
            </a:r>
            <a:r>
              <a:rPr lang="en-US" sz="1800" u="sng" dirty="0">
                <a:latin typeface="Century Schoolbook"/>
                <a:ea typeface="Century Schoolbook"/>
                <a:cs typeface="Century Schoolbook"/>
                <a:sym typeface="Century Schoolbook"/>
              </a:rPr>
              <a:t>economy</a:t>
            </a:r>
            <a:r>
              <a:rPr lang="en-US" sz="1800" dirty="0">
                <a:latin typeface="Century Schoolbook"/>
                <a:ea typeface="Century Schoolbook"/>
                <a:cs typeface="Century Schoolbook"/>
                <a:sym typeface="Century Schoolbook"/>
              </a:rPr>
              <a:t> will have values.</a:t>
            </a:r>
            <a:r>
              <a:rPr lang="en-US" sz="1800" b="1" dirty="0">
                <a:latin typeface="Century Schoolbook"/>
                <a:ea typeface="Century Schoolbook"/>
                <a:cs typeface="Century Schoolbook"/>
                <a:sym typeface="Century Schoolbook"/>
              </a:rPr>
              <a:t> </a:t>
            </a:r>
            <a:endParaRPr sz="180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ts val="5600"/>
              <a:buNone/>
            </a:pPr>
            <a:endParaRPr sz="1800">
              <a:latin typeface="Century Schoolbook"/>
              <a:ea typeface="Century Schoolbook"/>
              <a:cs typeface="Century Schoolbook"/>
              <a:sym typeface="Century Schoolbook"/>
            </a:endParaRPr>
          </a:p>
          <a:p>
            <a:pPr marL="457200" lvl="0" indent="-388302" algn="l" rtl="0">
              <a:lnSpc>
                <a:spcPct val="115000"/>
              </a:lnSpc>
              <a:spcBef>
                <a:spcPts val="600"/>
              </a:spcBef>
              <a:spcAft>
                <a:spcPts val="0"/>
              </a:spcAft>
              <a:buSzPts val="4340"/>
              <a:buNone/>
            </a:pPr>
            <a:endParaRPr sz="1800">
              <a:latin typeface="Century Schoolbook"/>
              <a:ea typeface="Century Schoolbook"/>
              <a:cs typeface="Century Schoolbook"/>
              <a:sym typeface="Century Schoolbook"/>
            </a:endParaRPr>
          </a:p>
        </p:txBody>
      </p:sp>
      <p:sp>
        <p:nvSpPr>
          <p:cNvPr id="167" name="Google Shape;167;p18"/>
          <p:cNvSpPr txBox="1">
            <a:spLocks noGrp="1"/>
          </p:cNvSpPr>
          <p:nvPr>
            <p:ph type="title"/>
          </p:nvPr>
        </p:nvSpPr>
        <p:spPr>
          <a:xfrm>
            <a:off x="911196" y="362715"/>
            <a:ext cx="7467600" cy="70328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dk2"/>
              </a:buClr>
              <a:buSzPct val="75757"/>
              <a:buFont typeface="Century Schoolbook"/>
              <a:buNone/>
            </a:pPr>
            <a:r>
              <a:rPr lang="en-US" sz="4400">
                <a:latin typeface="Jacques Francois Shadow"/>
                <a:ea typeface="Jacques Francois Shadow"/>
                <a:cs typeface="Jacques Francois Shadow"/>
                <a:sym typeface="Jacques Francois Shadow"/>
              </a:rPr>
              <a:t>Data Requirements </a:t>
            </a:r>
            <a:endParaRPr sz="4400">
              <a:latin typeface="Jacques Francois Shadow"/>
              <a:ea typeface="Jacques Francois Shadow"/>
              <a:cs typeface="Jacques Francois Shadow"/>
              <a:sym typeface="Jacques Francois Shad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body" idx="1"/>
          </p:nvPr>
        </p:nvSpPr>
        <p:spPr>
          <a:xfrm>
            <a:off x="191947" y="246752"/>
            <a:ext cx="8501122" cy="6357982"/>
          </a:xfrm>
          <a:prstGeom prst="rect">
            <a:avLst/>
          </a:prstGeom>
          <a:noFill/>
          <a:ln>
            <a:noFill/>
          </a:ln>
        </p:spPr>
        <p:txBody>
          <a:bodyPr spcFirstLastPara="1" wrap="square" lIns="91425" tIns="45700" rIns="91425" bIns="45700" anchor="t" anchorCtr="0">
            <a:normAutofit fontScale="92500" lnSpcReduction="20000"/>
          </a:bodyPr>
          <a:lstStyle/>
          <a:p>
            <a:pPr marL="457200" lvl="0" indent="-358521" algn="l" rtl="0">
              <a:lnSpc>
                <a:spcPct val="115000"/>
              </a:lnSpc>
              <a:spcBef>
                <a:spcPts val="0"/>
              </a:spcBef>
              <a:spcAft>
                <a:spcPts val="0"/>
              </a:spcAft>
              <a:buSzPct val="129230"/>
              <a:buNone/>
            </a:pPr>
            <a:endParaRPr sz="200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ct val="70000"/>
              <a:buAutoNum type="arabicPeriod" startAt="3"/>
            </a:pPr>
            <a:r>
              <a:rPr lang="en-US" sz="2000" b="1" dirty="0">
                <a:latin typeface="Century Schoolbook"/>
                <a:ea typeface="Century Schoolbook"/>
                <a:cs typeface="Century Schoolbook"/>
                <a:sym typeface="Century Schoolbook"/>
              </a:rPr>
              <a:t>Umpire</a:t>
            </a:r>
            <a:r>
              <a:rPr lang="en-US" sz="2000" dirty="0">
                <a:latin typeface="Century Schoolbook"/>
                <a:ea typeface="Century Schoolbook"/>
                <a:cs typeface="Century Schoolbook"/>
                <a:sym typeface="Century Schoolbook"/>
              </a:rPr>
              <a:t> is an entity type which has the attributes </a:t>
            </a:r>
            <a:r>
              <a:rPr lang="en-US" sz="2000" u="sng" dirty="0">
                <a:latin typeface="Century Schoolbook"/>
                <a:ea typeface="Century Schoolbook"/>
                <a:cs typeface="Century Schoolbook"/>
                <a:sym typeface="Century Schoolbook"/>
              </a:rPr>
              <a:t>name</a:t>
            </a:r>
            <a:r>
              <a:rPr lang="en-US" sz="2000" dirty="0">
                <a:latin typeface="Century Schoolbook"/>
                <a:ea typeface="Century Schoolbook"/>
                <a:cs typeface="Century Schoolbook"/>
                <a:sym typeface="Century Schoolbook"/>
              </a:rPr>
              <a:t> and </a:t>
            </a:r>
            <a:r>
              <a:rPr lang="en-US" sz="2000" u="sng" dirty="0">
                <a:latin typeface="Century Schoolbook"/>
                <a:ea typeface="Century Schoolbook"/>
                <a:cs typeface="Century Schoolbook"/>
                <a:sym typeface="Century Schoolbook"/>
              </a:rPr>
              <a:t>country of origin</a:t>
            </a:r>
            <a:r>
              <a:rPr lang="en-US" sz="2000" dirty="0">
                <a:latin typeface="Century Schoolbook"/>
                <a:ea typeface="Century Schoolbook"/>
                <a:cs typeface="Century Schoolbook"/>
                <a:sym typeface="Century Schoolbook"/>
              </a:rPr>
              <a:t> of data type varchar2. The primary key of this is </a:t>
            </a:r>
            <a:r>
              <a:rPr lang="en-US" sz="2000" u="sng" dirty="0">
                <a:solidFill>
                  <a:srgbClr val="FF0000"/>
                </a:solidFill>
                <a:latin typeface="Century Schoolbook"/>
                <a:ea typeface="Century Schoolbook"/>
                <a:cs typeface="Century Schoolbook"/>
                <a:sym typeface="Century Schoolbook"/>
              </a:rPr>
              <a:t>Umpire Id</a:t>
            </a:r>
            <a:r>
              <a:rPr lang="en-US" sz="2000" dirty="0">
                <a:solidFill>
                  <a:srgbClr val="FF0000"/>
                </a:solidFill>
                <a:latin typeface="Century Schoolbook"/>
                <a:ea typeface="Century Schoolbook"/>
                <a:cs typeface="Century Schoolbook"/>
                <a:sym typeface="Century Schoolbook"/>
              </a:rPr>
              <a:t> </a:t>
            </a:r>
            <a:r>
              <a:rPr lang="en-US" sz="2000" dirty="0">
                <a:latin typeface="Century Schoolbook"/>
                <a:ea typeface="Century Schoolbook"/>
                <a:cs typeface="Century Schoolbook"/>
                <a:sym typeface="Century Schoolbook"/>
              </a:rPr>
              <a:t>which is of varchar2 data type. It also has attributes </a:t>
            </a:r>
            <a:r>
              <a:rPr lang="en-US" sz="2000" u="sng" dirty="0">
                <a:latin typeface="Century Schoolbook"/>
                <a:ea typeface="Century Schoolbook"/>
                <a:cs typeface="Century Schoolbook"/>
                <a:sym typeface="Century Schoolbook"/>
              </a:rPr>
              <a:t>Number of matches</a:t>
            </a:r>
            <a:r>
              <a:rPr lang="en-US" sz="2000" dirty="0">
                <a:latin typeface="Century Schoolbook"/>
                <a:ea typeface="Century Schoolbook"/>
                <a:cs typeface="Century Schoolbook"/>
                <a:sym typeface="Century Schoolbook"/>
              </a:rPr>
              <a:t> and </a:t>
            </a:r>
            <a:r>
              <a:rPr lang="en-US" sz="2000" u="sng" dirty="0">
                <a:latin typeface="Century Schoolbook"/>
                <a:ea typeface="Century Schoolbook"/>
                <a:cs typeface="Century Schoolbook"/>
                <a:sym typeface="Century Schoolbook"/>
              </a:rPr>
              <a:t>Experience</a:t>
            </a:r>
            <a:r>
              <a:rPr lang="en-US" sz="2000" dirty="0">
                <a:latin typeface="Century Schoolbook"/>
                <a:ea typeface="Century Schoolbook"/>
                <a:cs typeface="Century Schoolbook"/>
                <a:sym typeface="Century Schoolbook"/>
              </a:rPr>
              <a:t> of data type number. </a:t>
            </a:r>
          </a:p>
          <a:p>
            <a:pPr marL="457200" lvl="0" indent="-457200" algn="l" rtl="0">
              <a:lnSpc>
                <a:spcPct val="115000"/>
              </a:lnSpc>
              <a:spcBef>
                <a:spcPts val="600"/>
              </a:spcBef>
              <a:spcAft>
                <a:spcPts val="0"/>
              </a:spcAft>
              <a:buSzPct val="70000"/>
              <a:buAutoNum type="arabicPeriod" startAt="3"/>
            </a:pPr>
            <a:endParaRPr lang="en-US" sz="2000" b="1" dirty="0" smtClean="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ct val="70000"/>
              <a:buAutoNum type="arabicPeriod" startAt="3"/>
            </a:pPr>
            <a:r>
              <a:rPr lang="en-US" sz="2000" b="1" dirty="0" smtClean="0">
                <a:latin typeface="Century Schoolbook"/>
                <a:ea typeface="Century Schoolbook"/>
                <a:cs typeface="Century Schoolbook"/>
                <a:sym typeface="Century Schoolbook"/>
              </a:rPr>
              <a:t>Coach</a:t>
            </a:r>
            <a:r>
              <a:rPr lang="en-US" sz="2000" dirty="0" smtClean="0">
                <a:latin typeface="Century Schoolbook"/>
                <a:ea typeface="Century Schoolbook"/>
                <a:cs typeface="Century Schoolbook"/>
                <a:sym typeface="Century Schoolbook"/>
              </a:rPr>
              <a:t> </a:t>
            </a:r>
            <a:r>
              <a:rPr lang="en-US" sz="2000" dirty="0">
                <a:latin typeface="Century Schoolbook"/>
                <a:ea typeface="Century Schoolbook"/>
                <a:cs typeface="Century Schoolbook"/>
                <a:sym typeface="Century Schoolbook"/>
              </a:rPr>
              <a:t>is an entity type with a primary key</a:t>
            </a:r>
            <a:r>
              <a:rPr lang="en-US" sz="2000" dirty="0">
                <a:solidFill>
                  <a:srgbClr val="FF0000"/>
                </a:solidFill>
                <a:latin typeface="Century Schoolbook"/>
                <a:ea typeface="Century Schoolbook"/>
                <a:cs typeface="Century Schoolbook"/>
                <a:sym typeface="Century Schoolbook"/>
              </a:rPr>
              <a:t>, </a:t>
            </a:r>
            <a:r>
              <a:rPr lang="en-US" sz="2000" u="sng" dirty="0">
                <a:solidFill>
                  <a:srgbClr val="FF0000"/>
                </a:solidFill>
                <a:latin typeface="Century Schoolbook"/>
                <a:ea typeface="Century Schoolbook"/>
                <a:cs typeface="Century Schoolbook"/>
                <a:sym typeface="Century Schoolbook"/>
              </a:rPr>
              <a:t>Coach ID</a:t>
            </a:r>
            <a:r>
              <a:rPr lang="en-US" sz="2000" dirty="0">
                <a:latin typeface="Century Schoolbook"/>
                <a:ea typeface="Century Schoolbook"/>
                <a:cs typeface="Century Schoolbook"/>
                <a:sym typeface="Century Schoolbook"/>
              </a:rPr>
              <a:t>, of data type varchar2. It also has </a:t>
            </a:r>
            <a:r>
              <a:rPr lang="en-US" sz="2000" u="sng" dirty="0">
                <a:latin typeface="Century Schoolbook"/>
                <a:ea typeface="Century Schoolbook"/>
                <a:cs typeface="Century Schoolbook"/>
                <a:sym typeface="Century Schoolbook"/>
              </a:rPr>
              <a:t>coach name</a:t>
            </a:r>
            <a:r>
              <a:rPr lang="en-US" sz="2000" dirty="0">
                <a:latin typeface="Century Schoolbook"/>
                <a:ea typeface="Century Schoolbook"/>
                <a:cs typeface="Century Schoolbook"/>
                <a:sym typeface="Century Schoolbook"/>
              </a:rPr>
              <a:t>, </a:t>
            </a:r>
            <a:r>
              <a:rPr lang="en-US" sz="2000" u="sng" dirty="0">
                <a:latin typeface="Century Schoolbook"/>
                <a:ea typeface="Century Schoolbook"/>
                <a:cs typeface="Century Schoolbook"/>
                <a:sym typeface="Century Schoolbook"/>
              </a:rPr>
              <a:t>coach country </a:t>
            </a:r>
            <a:r>
              <a:rPr lang="en-US" sz="2000" dirty="0">
                <a:latin typeface="Century Schoolbook"/>
                <a:ea typeface="Century Schoolbook"/>
                <a:cs typeface="Century Schoolbook"/>
                <a:sym typeface="Century Schoolbook"/>
              </a:rPr>
              <a:t>and </a:t>
            </a:r>
            <a:r>
              <a:rPr lang="en-US" sz="2000" u="sng" dirty="0">
                <a:latin typeface="Century Schoolbook"/>
                <a:ea typeface="Century Schoolbook"/>
                <a:cs typeface="Century Schoolbook"/>
                <a:sym typeface="Century Schoolbook"/>
              </a:rPr>
              <a:t>type </a:t>
            </a:r>
            <a:r>
              <a:rPr lang="en-US" sz="2000" dirty="0">
                <a:latin typeface="Century Schoolbook"/>
                <a:ea typeface="Century Schoolbook"/>
                <a:cs typeface="Century Schoolbook"/>
                <a:sym typeface="Century Schoolbook"/>
              </a:rPr>
              <a:t>(batting coach or bowling coach) of data type varchar2. </a:t>
            </a:r>
            <a:r>
              <a:rPr lang="en-US" sz="2000" u="sng" dirty="0">
                <a:latin typeface="Century Schoolbook"/>
                <a:ea typeface="Century Schoolbook"/>
                <a:cs typeface="Century Schoolbook"/>
                <a:sym typeface="Century Schoolbook"/>
              </a:rPr>
              <a:t>Experience</a:t>
            </a:r>
            <a:r>
              <a:rPr lang="en-US" sz="2000" dirty="0">
                <a:latin typeface="Century Schoolbook"/>
                <a:ea typeface="Century Schoolbook"/>
                <a:cs typeface="Century Schoolbook"/>
                <a:sym typeface="Century Schoolbook"/>
              </a:rPr>
              <a:t> of datatype number. </a:t>
            </a:r>
          </a:p>
          <a:p>
            <a:pPr marL="457200" lvl="0" indent="-457200" algn="l" rtl="0">
              <a:lnSpc>
                <a:spcPct val="115000"/>
              </a:lnSpc>
              <a:spcBef>
                <a:spcPts val="600"/>
              </a:spcBef>
              <a:spcAft>
                <a:spcPts val="0"/>
              </a:spcAft>
              <a:buSzPct val="70000"/>
              <a:buAutoNum type="arabicPeriod" startAt="3"/>
            </a:pPr>
            <a:endParaRPr lang="en-US" sz="2000" b="1" dirty="0" smtClean="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ct val="70000"/>
              <a:buAutoNum type="arabicPeriod" startAt="3"/>
            </a:pPr>
            <a:r>
              <a:rPr lang="en-US" sz="2000" b="1" dirty="0" smtClean="0">
                <a:latin typeface="Century Schoolbook"/>
                <a:ea typeface="Century Schoolbook"/>
                <a:cs typeface="Century Schoolbook"/>
                <a:sym typeface="Century Schoolbook"/>
              </a:rPr>
              <a:t>Captain</a:t>
            </a:r>
            <a:r>
              <a:rPr lang="en-US" sz="2000" dirty="0" smtClean="0">
                <a:latin typeface="Century Schoolbook"/>
                <a:ea typeface="Century Schoolbook"/>
                <a:cs typeface="Century Schoolbook"/>
                <a:sym typeface="Century Schoolbook"/>
              </a:rPr>
              <a:t> </a:t>
            </a:r>
            <a:r>
              <a:rPr lang="en-US" sz="2000" dirty="0">
                <a:latin typeface="Century Schoolbook"/>
                <a:ea typeface="Century Schoolbook"/>
                <a:cs typeface="Century Schoolbook"/>
                <a:sym typeface="Century Schoolbook"/>
              </a:rPr>
              <a:t>is a weak entity type with attributes like  </a:t>
            </a:r>
            <a:r>
              <a:rPr lang="en-US" sz="2000" u="sng" dirty="0">
                <a:latin typeface="Century Schoolbook"/>
                <a:ea typeface="Century Schoolbook"/>
                <a:cs typeface="Century Schoolbook"/>
                <a:sym typeface="Century Schoolbook"/>
              </a:rPr>
              <a:t>Name of datatype varchar2.</a:t>
            </a:r>
            <a:r>
              <a:rPr lang="en-US" sz="2000" dirty="0">
                <a:latin typeface="Century Schoolbook"/>
                <a:ea typeface="Century Schoolbook"/>
                <a:cs typeface="Century Schoolbook"/>
                <a:sym typeface="Century Schoolbook"/>
              </a:rPr>
              <a:t> </a:t>
            </a:r>
            <a:r>
              <a:rPr lang="en-US" sz="2000" u="sng" dirty="0">
                <a:latin typeface="Century Schoolbook"/>
                <a:ea typeface="Century Schoolbook"/>
                <a:cs typeface="Century Schoolbook"/>
                <a:sym typeface="Century Schoolbook"/>
              </a:rPr>
              <a:t>Number of years of captaincy</a:t>
            </a:r>
            <a:r>
              <a:rPr lang="en-US" sz="2000" dirty="0">
                <a:latin typeface="Century Schoolbook"/>
                <a:ea typeface="Century Schoolbook"/>
                <a:cs typeface="Century Schoolbook"/>
                <a:sym typeface="Century Schoolbook"/>
              </a:rPr>
              <a:t> , </a:t>
            </a:r>
            <a:r>
              <a:rPr lang="en-US" sz="2000" u="sng" dirty="0">
                <a:latin typeface="Century Schoolbook"/>
                <a:ea typeface="Century Schoolbook"/>
                <a:cs typeface="Century Schoolbook"/>
                <a:sym typeface="Century Schoolbook"/>
              </a:rPr>
              <a:t>Number of wins</a:t>
            </a:r>
            <a:r>
              <a:rPr lang="en-US" sz="2000" dirty="0">
                <a:latin typeface="Century Schoolbook"/>
                <a:ea typeface="Century Schoolbook"/>
                <a:cs typeface="Century Schoolbook"/>
                <a:sym typeface="Century Schoolbook"/>
              </a:rPr>
              <a:t>  and </a:t>
            </a:r>
            <a:r>
              <a:rPr lang="en-US" sz="2000" u="sng" dirty="0">
                <a:latin typeface="Century Schoolbook"/>
                <a:ea typeface="Century Schoolbook"/>
                <a:cs typeface="Century Schoolbook"/>
                <a:sym typeface="Century Schoolbook"/>
              </a:rPr>
              <a:t>Number of International </a:t>
            </a:r>
            <a:r>
              <a:rPr lang="en-US" sz="2000" u="sng" dirty="0" smtClean="0">
                <a:latin typeface="Century Schoolbook"/>
                <a:ea typeface="Century Schoolbook"/>
                <a:cs typeface="Century Schoolbook"/>
                <a:sym typeface="Century Schoolbook"/>
              </a:rPr>
              <a:t>trophies </a:t>
            </a:r>
            <a:r>
              <a:rPr lang="en-US" sz="2000" dirty="0">
                <a:latin typeface="Century Schoolbook"/>
                <a:ea typeface="Century Schoolbook"/>
                <a:cs typeface="Century Schoolbook"/>
                <a:sym typeface="Century Schoolbook"/>
              </a:rPr>
              <a:t>are also attributes of this table of data type </a:t>
            </a:r>
            <a:r>
              <a:rPr lang="en-US" sz="2000" dirty="0" smtClean="0">
                <a:latin typeface="Century Schoolbook"/>
                <a:ea typeface="Century Schoolbook"/>
                <a:cs typeface="Century Schoolbook"/>
                <a:sym typeface="Century Schoolbook"/>
              </a:rPr>
              <a:t>number.</a:t>
            </a:r>
            <a:endParaRPr lang="en-US" sz="2000" dirty="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ct val="70000"/>
              <a:buAutoNum type="arabicPeriod" startAt="3"/>
            </a:pPr>
            <a:endParaRPr lang="en-US" sz="2000" b="1" dirty="0" smtClean="0">
              <a:latin typeface="Century Schoolbook"/>
              <a:ea typeface="Century Schoolbook"/>
              <a:cs typeface="Century Schoolbook"/>
              <a:sym typeface="Century Schoolbook"/>
            </a:endParaRPr>
          </a:p>
          <a:p>
            <a:pPr marL="457200" lvl="0" indent="-457200" algn="l" rtl="0">
              <a:lnSpc>
                <a:spcPct val="115000"/>
              </a:lnSpc>
              <a:spcBef>
                <a:spcPts val="600"/>
              </a:spcBef>
              <a:spcAft>
                <a:spcPts val="0"/>
              </a:spcAft>
              <a:buSzPct val="70000"/>
              <a:buAutoNum type="arabicPeriod" startAt="3"/>
            </a:pPr>
            <a:r>
              <a:rPr lang="en-US" sz="2000" b="1" dirty="0" smtClean="0">
                <a:latin typeface="Century Schoolbook"/>
                <a:ea typeface="Century Schoolbook"/>
                <a:cs typeface="Century Schoolbook"/>
                <a:sym typeface="Century Schoolbook"/>
              </a:rPr>
              <a:t>Matches</a:t>
            </a:r>
            <a:r>
              <a:rPr lang="en-US" sz="2000" dirty="0" smtClean="0">
                <a:latin typeface="Century Schoolbook"/>
                <a:ea typeface="Century Schoolbook"/>
                <a:cs typeface="Century Schoolbook"/>
                <a:sym typeface="Century Schoolbook"/>
              </a:rPr>
              <a:t> </a:t>
            </a:r>
            <a:r>
              <a:rPr lang="en-US" sz="2000" dirty="0">
                <a:latin typeface="Century Schoolbook"/>
                <a:ea typeface="Century Schoolbook"/>
                <a:cs typeface="Century Schoolbook"/>
                <a:sym typeface="Century Schoolbook"/>
              </a:rPr>
              <a:t>is a strong entity type with a primary key, </a:t>
            </a:r>
            <a:r>
              <a:rPr lang="en-US" sz="2000" u="sng" dirty="0">
                <a:solidFill>
                  <a:srgbClr val="FF0000"/>
                </a:solidFill>
                <a:latin typeface="Century Schoolbook"/>
                <a:ea typeface="Century Schoolbook"/>
                <a:cs typeface="Century Schoolbook"/>
                <a:sym typeface="Century Schoolbook"/>
              </a:rPr>
              <a:t>match ID</a:t>
            </a:r>
            <a:r>
              <a:rPr lang="en-US" sz="2000" dirty="0">
                <a:solidFill>
                  <a:srgbClr val="FF0000"/>
                </a:solidFill>
                <a:latin typeface="Century Schoolbook"/>
                <a:ea typeface="Century Schoolbook"/>
                <a:cs typeface="Century Schoolbook"/>
                <a:sym typeface="Century Schoolbook"/>
              </a:rPr>
              <a:t> </a:t>
            </a:r>
            <a:r>
              <a:rPr lang="en-US" sz="2000" dirty="0">
                <a:latin typeface="Century Schoolbook"/>
                <a:ea typeface="Century Schoolbook"/>
                <a:cs typeface="Century Schoolbook"/>
                <a:sym typeface="Century Schoolbook"/>
              </a:rPr>
              <a:t>of varchar2 data type. It has attributes like </a:t>
            </a:r>
            <a:r>
              <a:rPr lang="en-US" sz="2000" u="sng" dirty="0">
                <a:latin typeface="Century Schoolbook"/>
                <a:ea typeface="Century Schoolbook"/>
                <a:cs typeface="Century Schoolbook"/>
                <a:sym typeface="Century Schoolbook"/>
              </a:rPr>
              <a:t>Team1 Name</a:t>
            </a:r>
            <a:r>
              <a:rPr lang="en-US" sz="2000" dirty="0">
                <a:latin typeface="Century Schoolbook"/>
                <a:ea typeface="Century Schoolbook"/>
                <a:cs typeface="Century Schoolbook"/>
                <a:sym typeface="Century Schoolbook"/>
              </a:rPr>
              <a:t>, </a:t>
            </a:r>
            <a:r>
              <a:rPr lang="en-US" sz="2000" u="sng" dirty="0">
                <a:latin typeface="Century Schoolbook"/>
                <a:ea typeface="Century Schoolbook"/>
                <a:cs typeface="Century Schoolbook"/>
                <a:sym typeface="Century Schoolbook"/>
              </a:rPr>
              <a:t>Team2 Name</a:t>
            </a:r>
            <a:r>
              <a:rPr lang="en-US" sz="2000" dirty="0">
                <a:latin typeface="Century Schoolbook"/>
                <a:ea typeface="Century Schoolbook"/>
                <a:cs typeface="Century Schoolbook"/>
                <a:sym typeface="Century Schoolbook"/>
              </a:rPr>
              <a:t> of data type varchar2. </a:t>
            </a:r>
            <a:r>
              <a:rPr lang="en-US" sz="2000" u="sng" dirty="0">
                <a:latin typeface="Century Schoolbook"/>
                <a:ea typeface="Century Schoolbook"/>
                <a:cs typeface="Century Schoolbook"/>
                <a:sym typeface="Century Schoolbook"/>
              </a:rPr>
              <a:t>Match date and time </a:t>
            </a:r>
            <a:r>
              <a:rPr lang="en-US" sz="2000" dirty="0">
                <a:latin typeface="Century Schoolbook"/>
                <a:ea typeface="Century Schoolbook"/>
                <a:cs typeface="Century Schoolbook"/>
                <a:sym typeface="Century Schoolbook"/>
              </a:rPr>
              <a:t>is an attribute which uses the </a:t>
            </a:r>
            <a:r>
              <a:rPr lang="en-US" sz="2000" dirty="0" smtClean="0">
                <a:latin typeface="Century Schoolbook"/>
                <a:ea typeface="Century Schoolbook"/>
                <a:cs typeface="Century Schoolbook"/>
                <a:sym typeface="Century Schoolbook"/>
              </a:rPr>
              <a:t>data type </a:t>
            </a:r>
            <a:r>
              <a:rPr lang="en-US" sz="2000" dirty="0">
                <a:latin typeface="Century Schoolbook"/>
                <a:ea typeface="Century Schoolbook"/>
                <a:cs typeface="Century Schoolbook"/>
                <a:sym typeface="Century Schoolbook"/>
              </a:rPr>
              <a:t>timestamp. </a:t>
            </a:r>
            <a:endParaRPr sz="2000">
              <a:latin typeface="Century Schoolbook"/>
              <a:ea typeface="Century Schoolbook"/>
              <a:cs typeface="Century Schoolbook"/>
              <a:sym typeface="Century Schoolbook"/>
            </a:endParaRPr>
          </a:p>
          <a:p>
            <a:pPr marL="457200" lvl="0" indent="-358521" algn="l" rtl="0">
              <a:lnSpc>
                <a:spcPct val="115000"/>
              </a:lnSpc>
              <a:spcBef>
                <a:spcPts val="600"/>
              </a:spcBef>
              <a:spcAft>
                <a:spcPts val="0"/>
              </a:spcAft>
              <a:buSzPct val="129230"/>
              <a:buNone/>
            </a:pPr>
            <a:endParaRPr sz="2000">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body" idx="1"/>
          </p:nvPr>
        </p:nvSpPr>
        <p:spPr>
          <a:xfrm>
            <a:off x="214282" y="642918"/>
            <a:ext cx="8358246" cy="5572164"/>
          </a:xfrm>
          <a:prstGeom prst="rect">
            <a:avLst/>
          </a:prstGeom>
          <a:noFill/>
          <a:ln>
            <a:noFill/>
          </a:ln>
        </p:spPr>
        <p:txBody>
          <a:bodyPr spcFirstLastPara="1" wrap="square" lIns="91425" tIns="45700" rIns="91425" bIns="45700" anchor="t" anchorCtr="0">
            <a:normAutofit/>
          </a:bodyPr>
          <a:lstStyle/>
          <a:p>
            <a:pPr marL="457200" lvl="0" indent="-457200" algn="l" rtl="0">
              <a:lnSpc>
                <a:spcPct val="115000"/>
              </a:lnSpc>
              <a:spcBef>
                <a:spcPts val="0"/>
              </a:spcBef>
              <a:spcAft>
                <a:spcPts val="0"/>
              </a:spcAft>
              <a:buSzPts val="1400"/>
              <a:buAutoNum type="arabicPeriod" startAt="7"/>
            </a:pPr>
            <a:r>
              <a:rPr lang="en-US" sz="2000" b="1" dirty="0">
                <a:latin typeface="Century Schoolbook"/>
                <a:ea typeface="Century Schoolbook"/>
                <a:cs typeface="Century Schoolbook"/>
                <a:sym typeface="Century Schoolbook"/>
              </a:rPr>
              <a:t>Result</a:t>
            </a:r>
            <a:r>
              <a:rPr lang="en-US" sz="2000" dirty="0">
                <a:latin typeface="Century Schoolbook"/>
                <a:ea typeface="Century Schoolbook"/>
                <a:cs typeface="Century Schoolbook"/>
                <a:sym typeface="Century Schoolbook"/>
              </a:rPr>
              <a:t> is an entity type with a primary key, </a:t>
            </a:r>
            <a:r>
              <a:rPr lang="en-US" sz="2000" u="sng" dirty="0" err="1">
                <a:solidFill>
                  <a:srgbClr val="FF0000"/>
                </a:solidFill>
                <a:latin typeface="Century Schoolbook"/>
                <a:ea typeface="Century Schoolbook"/>
                <a:cs typeface="Century Schoolbook"/>
                <a:sym typeface="Century Schoolbook"/>
              </a:rPr>
              <a:t>resultID</a:t>
            </a:r>
            <a:r>
              <a:rPr lang="en-US" sz="2000" dirty="0">
                <a:latin typeface="Century Schoolbook"/>
                <a:ea typeface="Century Schoolbook"/>
                <a:cs typeface="Century Schoolbook"/>
                <a:sym typeface="Century Schoolbook"/>
              </a:rPr>
              <a:t> of varchar2 data type. It has attributes like </a:t>
            </a:r>
            <a:r>
              <a:rPr lang="en-US" sz="2000" u="sng" dirty="0">
                <a:latin typeface="Century Schoolbook"/>
                <a:ea typeface="Century Schoolbook"/>
                <a:cs typeface="Century Schoolbook"/>
                <a:sym typeface="Century Schoolbook"/>
              </a:rPr>
              <a:t>Winner Team</a:t>
            </a:r>
            <a:r>
              <a:rPr lang="en-US" sz="2000" dirty="0">
                <a:latin typeface="Century Schoolbook"/>
                <a:ea typeface="Century Schoolbook"/>
                <a:cs typeface="Century Schoolbook"/>
                <a:sym typeface="Century Schoolbook"/>
              </a:rPr>
              <a:t> , </a:t>
            </a:r>
            <a:r>
              <a:rPr lang="en-US" sz="2000" u="sng" dirty="0">
                <a:latin typeface="Century Schoolbook"/>
                <a:ea typeface="Century Schoolbook"/>
                <a:cs typeface="Century Schoolbook"/>
                <a:sym typeface="Century Schoolbook"/>
              </a:rPr>
              <a:t>Loser Team </a:t>
            </a:r>
            <a:r>
              <a:rPr lang="en-US" sz="2000" dirty="0">
                <a:latin typeface="Century Schoolbook"/>
                <a:ea typeface="Century Schoolbook"/>
                <a:cs typeface="Century Schoolbook"/>
                <a:sym typeface="Century Schoolbook"/>
              </a:rPr>
              <a:t>and</a:t>
            </a:r>
            <a:r>
              <a:rPr lang="en-US" sz="2000" u="sng" dirty="0">
                <a:latin typeface="Century Schoolbook"/>
                <a:ea typeface="Century Schoolbook"/>
                <a:cs typeface="Century Schoolbook"/>
                <a:sym typeface="Century Schoolbook"/>
              </a:rPr>
              <a:t> man of the match</a:t>
            </a:r>
            <a:r>
              <a:rPr lang="en-US" sz="2000" dirty="0">
                <a:latin typeface="Century Schoolbook"/>
                <a:ea typeface="Century Schoolbook"/>
                <a:cs typeface="Century Schoolbook"/>
                <a:sym typeface="Century Schoolbook"/>
              </a:rPr>
              <a:t>, </a:t>
            </a:r>
            <a:r>
              <a:rPr lang="en-US" sz="2000" u="sng" dirty="0" err="1">
                <a:latin typeface="Century Schoolbook"/>
                <a:ea typeface="Century Schoolbook"/>
                <a:cs typeface="Century Schoolbook"/>
                <a:sym typeface="Century Schoolbook"/>
              </a:rPr>
              <a:t>WonByRuns</a:t>
            </a:r>
            <a:r>
              <a:rPr lang="en-US" sz="2000" u="sng" dirty="0">
                <a:latin typeface="Century Schoolbook"/>
                <a:ea typeface="Century Schoolbook"/>
                <a:cs typeface="Century Schoolbook"/>
                <a:sym typeface="Century Schoolbook"/>
              </a:rPr>
              <a:t> </a:t>
            </a:r>
            <a:r>
              <a:rPr lang="en-US" sz="2000" u="sng" dirty="0" smtClean="0">
                <a:latin typeface="Century Schoolbook"/>
                <a:ea typeface="Century Schoolbook"/>
                <a:cs typeface="Century Schoolbook"/>
                <a:sym typeface="Century Schoolbook"/>
              </a:rPr>
              <a:t>.</a:t>
            </a:r>
            <a:endParaRPr lang="en-US" sz="2000" u="sng" dirty="0">
              <a:latin typeface="Century Schoolbook"/>
              <a:ea typeface="Century Schoolbook"/>
              <a:cs typeface="Century Schoolbook"/>
              <a:sym typeface="Century Schoolbook"/>
            </a:endParaRPr>
          </a:p>
          <a:p>
            <a:pPr marL="457200" lvl="0" indent="-457200" algn="l" rtl="0">
              <a:lnSpc>
                <a:spcPct val="115000"/>
              </a:lnSpc>
              <a:spcBef>
                <a:spcPts val="0"/>
              </a:spcBef>
              <a:spcAft>
                <a:spcPts val="0"/>
              </a:spcAft>
              <a:buSzPts val="1400"/>
              <a:buAutoNum type="arabicPeriod" startAt="7"/>
            </a:pPr>
            <a:endParaRPr lang="en-US" sz="2000" b="1" u="sng" dirty="0" smtClean="0">
              <a:latin typeface="Century Schoolbook"/>
              <a:ea typeface="Century Schoolbook"/>
              <a:cs typeface="Century Schoolbook"/>
              <a:sym typeface="Century Schoolbook"/>
            </a:endParaRPr>
          </a:p>
          <a:p>
            <a:pPr marL="457200" lvl="0" indent="-457200" algn="l" rtl="0">
              <a:lnSpc>
                <a:spcPct val="115000"/>
              </a:lnSpc>
              <a:spcBef>
                <a:spcPts val="0"/>
              </a:spcBef>
              <a:spcAft>
                <a:spcPts val="0"/>
              </a:spcAft>
              <a:buSzPts val="1400"/>
              <a:buAutoNum type="arabicPeriod" startAt="7"/>
            </a:pPr>
            <a:r>
              <a:rPr lang="en-US" sz="2000" b="1" dirty="0" smtClean="0">
                <a:latin typeface="Century Schoolbook"/>
                <a:ea typeface="Century Schoolbook"/>
                <a:cs typeface="Century Schoolbook"/>
                <a:sym typeface="Century Schoolbook"/>
              </a:rPr>
              <a:t>Stadium </a:t>
            </a:r>
            <a:r>
              <a:rPr lang="en-US" sz="2000" dirty="0">
                <a:latin typeface="Century Schoolbook"/>
                <a:ea typeface="Century Schoolbook"/>
                <a:cs typeface="Century Schoolbook"/>
                <a:sym typeface="Century Schoolbook"/>
              </a:rPr>
              <a:t>is an entity type with a primary key </a:t>
            </a:r>
            <a:r>
              <a:rPr lang="en-US" sz="2000" u="sng" dirty="0" err="1">
                <a:solidFill>
                  <a:srgbClr val="FF0000"/>
                </a:solidFill>
                <a:latin typeface="Century Schoolbook"/>
                <a:ea typeface="Century Schoolbook"/>
                <a:cs typeface="Century Schoolbook"/>
                <a:sym typeface="Century Schoolbook"/>
              </a:rPr>
              <a:t>stadiumId</a:t>
            </a:r>
            <a:r>
              <a:rPr lang="en-US" sz="2000" dirty="0">
                <a:latin typeface="Century Schoolbook"/>
                <a:ea typeface="Century Schoolbook"/>
                <a:cs typeface="Century Schoolbook"/>
                <a:sym typeface="Century Schoolbook"/>
              </a:rPr>
              <a:t> , </a:t>
            </a:r>
            <a:r>
              <a:rPr lang="en-US" sz="2000" u="sng" dirty="0">
                <a:latin typeface="Century Schoolbook"/>
                <a:ea typeface="Century Schoolbook"/>
                <a:cs typeface="Century Schoolbook"/>
                <a:sym typeface="Century Schoolbook"/>
              </a:rPr>
              <a:t>stadium name</a:t>
            </a:r>
            <a:r>
              <a:rPr lang="en-US" sz="2000" dirty="0">
                <a:latin typeface="Century Schoolbook"/>
                <a:ea typeface="Century Schoolbook"/>
                <a:cs typeface="Century Schoolbook"/>
                <a:sym typeface="Century Schoolbook"/>
              </a:rPr>
              <a:t>, </a:t>
            </a:r>
            <a:r>
              <a:rPr lang="en-US" sz="2000" u="sng" dirty="0">
                <a:latin typeface="Century Schoolbook"/>
                <a:ea typeface="Century Schoolbook"/>
                <a:cs typeface="Century Schoolbook"/>
                <a:sym typeface="Century Schoolbook"/>
              </a:rPr>
              <a:t>pitch </a:t>
            </a:r>
            <a:r>
              <a:rPr lang="en-US" sz="2000" u="sng" dirty="0" smtClean="0">
                <a:latin typeface="Century Schoolbook"/>
                <a:ea typeface="Century Schoolbook"/>
                <a:cs typeface="Century Schoolbook"/>
                <a:sym typeface="Century Schoolbook"/>
              </a:rPr>
              <a:t>type</a:t>
            </a:r>
            <a:r>
              <a:rPr lang="en-US" sz="2000" dirty="0" smtClean="0">
                <a:latin typeface="Century Schoolbook"/>
                <a:ea typeface="Century Schoolbook"/>
                <a:cs typeface="Century Schoolbook"/>
                <a:sym typeface="Century Schoolbook"/>
              </a:rPr>
              <a:t> </a:t>
            </a:r>
            <a:r>
              <a:rPr lang="en-US" sz="2000" dirty="0" smtClean="0">
                <a:latin typeface="Century Schoolbook"/>
                <a:ea typeface="Century Schoolbook"/>
                <a:cs typeface="Century Schoolbook"/>
                <a:sym typeface="Century Schoolbook"/>
              </a:rPr>
              <a:t>of </a:t>
            </a:r>
            <a:r>
              <a:rPr lang="en-US" sz="2000" dirty="0">
                <a:latin typeface="Century Schoolbook"/>
                <a:ea typeface="Century Schoolbook"/>
                <a:cs typeface="Century Schoolbook"/>
                <a:sym typeface="Century Schoolbook"/>
              </a:rPr>
              <a:t>varchar2. </a:t>
            </a:r>
            <a:r>
              <a:rPr lang="en-US" sz="2000" u="sng" dirty="0" smtClean="0">
                <a:latin typeface="Century Schoolbook"/>
                <a:ea typeface="Century Schoolbook"/>
                <a:cs typeface="Century Schoolbook"/>
                <a:sym typeface="Century Schoolbook"/>
              </a:rPr>
              <a:t>Number of matches </a:t>
            </a:r>
            <a:r>
              <a:rPr lang="en-US" sz="2000" dirty="0" smtClean="0">
                <a:latin typeface="Century Schoolbook"/>
                <a:ea typeface="Century Schoolbook"/>
                <a:cs typeface="Century Schoolbook"/>
                <a:sym typeface="Century Schoolbook"/>
              </a:rPr>
              <a:t>in </a:t>
            </a:r>
            <a:r>
              <a:rPr lang="en-US" sz="2000" dirty="0">
                <a:latin typeface="Century Schoolbook"/>
                <a:ea typeface="Century Schoolbook"/>
                <a:cs typeface="Century Schoolbook"/>
                <a:sym typeface="Century Schoolbook"/>
              </a:rPr>
              <a:t>that stadium </a:t>
            </a:r>
            <a:r>
              <a:rPr lang="en-US" sz="2000" dirty="0" smtClean="0">
                <a:latin typeface="Century Schoolbook"/>
                <a:ea typeface="Century Schoolbook"/>
                <a:cs typeface="Century Schoolbook"/>
                <a:sym typeface="Century Schoolbook"/>
              </a:rPr>
              <a:t>is of </a:t>
            </a:r>
            <a:r>
              <a:rPr lang="en-US" sz="2000" dirty="0">
                <a:latin typeface="Century Schoolbook"/>
                <a:ea typeface="Century Schoolbook"/>
                <a:cs typeface="Century Schoolbook"/>
                <a:sym typeface="Century Schoolbook"/>
              </a:rPr>
              <a:t>datatype </a:t>
            </a:r>
            <a:r>
              <a:rPr lang="en-US" sz="2000" dirty="0" smtClean="0">
                <a:latin typeface="Century Schoolbook"/>
                <a:ea typeface="Century Schoolbook"/>
                <a:cs typeface="Century Schoolbook"/>
                <a:sym typeface="Century Schoolbook"/>
              </a:rPr>
              <a:t>number.</a:t>
            </a:r>
            <a:endParaRPr lang="en-US" sz="2000" dirty="0">
              <a:latin typeface="Century Schoolbook"/>
              <a:ea typeface="Century Schoolbook"/>
              <a:cs typeface="Century Schoolbook"/>
              <a:sym typeface="Century Schoolbook"/>
            </a:endParaRPr>
          </a:p>
          <a:p>
            <a:pPr marL="457200" lvl="0" indent="-457200" algn="l" rtl="0">
              <a:lnSpc>
                <a:spcPct val="115000"/>
              </a:lnSpc>
              <a:spcBef>
                <a:spcPts val="0"/>
              </a:spcBef>
              <a:spcAft>
                <a:spcPts val="0"/>
              </a:spcAft>
              <a:buSzPts val="1400"/>
              <a:buAutoNum type="arabicPeriod" startAt="7"/>
            </a:pPr>
            <a:endParaRPr lang="en-US" sz="2000" b="1" dirty="0" smtClean="0">
              <a:latin typeface="Century Schoolbook"/>
              <a:ea typeface="Century Schoolbook"/>
              <a:cs typeface="Century Schoolbook"/>
              <a:sym typeface="Century Schoolbook"/>
            </a:endParaRPr>
          </a:p>
          <a:p>
            <a:pPr marL="457200" lvl="0" indent="-457200" algn="l" rtl="0">
              <a:lnSpc>
                <a:spcPct val="115000"/>
              </a:lnSpc>
              <a:spcBef>
                <a:spcPts val="0"/>
              </a:spcBef>
              <a:spcAft>
                <a:spcPts val="0"/>
              </a:spcAft>
              <a:buSzPts val="1400"/>
              <a:buAutoNum type="arabicPeriod" startAt="7"/>
            </a:pPr>
            <a:r>
              <a:rPr lang="en-US" sz="2000" b="1" dirty="0" smtClean="0">
                <a:latin typeface="Century Schoolbook"/>
                <a:ea typeface="Century Schoolbook"/>
                <a:cs typeface="Century Schoolbook"/>
                <a:sym typeface="Century Schoolbook"/>
              </a:rPr>
              <a:t>Points </a:t>
            </a:r>
            <a:r>
              <a:rPr lang="en-US" sz="2000" b="1" dirty="0">
                <a:latin typeface="Century Schoolbook"/>
                <a:ea typeface="Century Schoolbook"/>
                <a:cs typeface="Century Schoolbook"/>
                <a:sym typeface="Century Schoolbook"/>
              </a:rPr>
              <a:t>table </a:t>
            </a:r>
            <a:r>
              <a:rPr lang="en-US" sz="2000" dirty="0">
                <a:latin typeface="Century Schoolbook"/>
                <a:ea typeface="Century Schoolbook"/>
                <a:cs typeface="Century Schoolbook"/>
                <a:sym typeface="Century Schoolbook"/>
              </a:rPr>
              <a:t>is an entity type with attributes,  </a:t>
            </a:r>
            <a:r>
              <a:rPr lang="en-US" sz="2000" u="sng" dirty="0">
                <a:latin typeface="Century Schoolbook"/>
                <a:ea typeface="Century Schoolbook"/>
                <a:cs typeface="Century Schoolbook"/>
                <a:sym typeface="Century Schoolbook"/>
              </a:rPr>
              <a:t>Number</a:t>
            </a:r>
            <a:r>
              <a:rPr lang="en-US" sz="2000" dirty="0">
                <a:latin typeface="Century Schoolbook"/>
                <a:ea typeface="Century Schoolbook"/>
                <a:cs typeface="Century Schoolbook"/>
                <a:sym typeface="Century Schoolbook"/>
              </a:rPr>
              <a:t> </a:t>
            </a:r>
            <a:r>
              <a:rPr lang="en-US" sz="2000" u="sng" dirty="0">
                <a:latin typeface="Century Schoolbook"/>
                <a:ea typeface="Century Schoolbook"/>
                <a:cs typeface="Century Schoolbook"/>
                <a:sym typeface="Century Schoolbook"/>
              </a:rPr>
              <a:t>of Draws</a:t>
            </a:r>
            <a:r>
              <a:rPr lang="en-US" sz="2000" dirty="0">
                <a:latin typeface="Century Schoolbook"/>
                <a:ea typeface="Century Schoolbook"/>
                <a:cs typeface="Century Schoolbook"/>
                <a:sym typeface="Century Schoolbook"/>
              </a:rPr>
              <a:t> , </a:t>
            </a:r>
            <a:r>
              <a:rPr lang="en-US" sz="2000" u="sng" dirty="0">
                <a:latin typeface="Century Schoolbook"/>
                <a:ea typeface="Century Schoolbook"/>
                <a:cs typeface="Century Schoolbook"/>
                <a:sym typeface="Century Schoolbook"/>
              </a:rPr>
              <a:t>Number</a:t>
            </a:r>
            <a:r>
              <a:rPr lang="en-US" sz="2000" dirty="0">
                <a:latin typeface="Century Schoolbook"/>
                <a:ea typeface="Century Schoolbook"/>
                <a:cs typeface="Century Schoolbook"/>
                <a:sym typeface="Century Schoolbook"/>
              </a:rPr>
              <a:t> </a:t>
            </a:r>
            <a:r>
              <a:rPr lang="en-US" sz="2000" u="sng" dirty="0">
                <a:latin typeface="Century Schoolbook"/>
                <a:ea typeface="Century Schoolbook"/>
                <a:cs typeface="Century Schoolbook"/>
                <a:sym typeface="Century Schoolbook"/>
              </a:rPr>
              <a:t>of Wins</a:t>
            </a:r>
            <a:r>
              <a:rPr lang="en-US" sz="2000" dirty="0">
                <a:latin typeface="Century Schoolbook"/>
                <a:ea typeface="Century Schoolbook"/>
                <a:cs typeface="Century Schoolbook"/>
                <a:sym typeface="Century Schoolbook"/>
              </a:rPr>
              <a:t>  and </a:t>
            </a:r>
            <a:r>
              <a:rPr lang="en-US" sz="2000" u="sng" dirty="0">
                <a:latin typeface="Century Schoolbook"/>
                <a:ea typeface="Century Schoolbook"/>
                <a:cs typeface="Century Schoolbook"/>
                <a:sym typeface="Century Schoolbook"/>
              </a:rPr>
              <a:t>Number</a:t>
            </a:r>
            <a:r>
              <a:rPr lang="en-US" sz="2000" dirty="0">
                <a:latin typeface="Century Schoolbook"/>
                <a:ea typeface="Century Schoolbook"/>
                <a:cs typeface="Century Schoolbook"/>
                <a:sym typeface="Century Schoolbook"/>
              </a:rPr>
              <a:t> </a:t>
            </a:r>
            <a:r>
              <a:rPr lang="en-US" sz="2000" u="sng" dirty="0">
                <a:latin typeface="Century Schoolbook"/>
                <a:ea typeface="Century Schoolbook"/>
                <a:cs typeface="Century Schoolbook"/>
                <a:sym typeface="Century Schoolbook"/>
              </a:rPr>
              <a:t>of Losses</a:t>
            </a:r>
            <a:r>
              <a:rPr lang="en-US" sz="2000" dirty="0">
                <a:latin typeface="Century Schoolbook"/>
                <a:ea typeface="Century Schoolbook"/>
                <a:cs typeface="Century Schoolbook"/>
                <a:sym typeface="Century Schoolbook"/>
              </a:rPr>
              <a:t> , </a:t>
            </a:r>
            <a:r>
              <a:rPr lang="en-US" sz="2000" u="sng" dirty="0">
                <a:latin typeface="Century Schoolbook"/>
                <a:ea typeface="Century Schoolbook"/>
                <a:cs typeface="Century Schoolbook"/>
                <a:sym typeface="Century Schoolbook"/>
              </a:rPr>
              <a:t>Team Ranking</a:t>
            </a:r>
            <a:r>
              <a:rPr lang="en-US" sz="2000" dirty="0">
                <a:latin typeface="Century Schoolbook"/>
                <a:ea typeface="Century Schoolbook"/>
                <a:cs typeface="Century Schoolbook"/>
                <a:sym typeface="Century Schoolbook"/>
              </a:rPr>
              <a:t> , derived attribute </a:t>
            </a:r>
            <a:r>
              <a:rPr lang="en-US" sz="2000" u="sng" dirty="0">
                <a:latin typeface="Century Schoolbook"/>
                <a:ea typeface="Century Schoolbook"/>
                <a:cs typeface="Century Schoolbook"/>
                <a:sym typeface="Century Schoolbook"/>
              </a:rPr>
              <a:t>Total matches played</a:t>
            </a:r>
            <a:r>
              <a:rPr lang="en-US" sz="2000" dirty="0">
                <a:latin typeface="Century Schoolbook"/>
                <a:ea typeface="Century Schoolbook"/>
                <a:cs typeface="Century Schoolbook"/>
                <a:sym typeface="Century Schoolbook"/>
              </a:rPr>
              <a:t> , </a:t>
            </a:r>
            <a:r>
              <a:rPr lang="en-US" sz="2000" u="sng" dirty="0" err="1">
                <a:latin typeface="Century Schoolbook"/>
                <a:ea typeface="Century Schoolbook"/>
                <a:cs typeface="Century Schoolbook"/>
                <a:sym typeface="Century Schoolbook"/>
              </a:rPr>
              <a:t>Runrate</a:t>
            </a:r>
            <a:r>
              <a:rPr lang="en-US" sz="2000" dirty="0">
                <a:latin typeface="Century Schoolbook"/>
                <a:ea typeface="Century Schoolbook"/>
                <a:cs typeface="Century Schoolbook"/>
                <a:sym typeface="Century Schoolbook"/>
              </a:rPr>
              <a:t> , </a:t>
            </a:r>
            <a:r>
              <a:rPr lang="en-US" sz="2000" u="sng" dirty="0">
                <a:latin typeface="Century Schoolbook"/>
                <a:ea typeface="Century Schoolbook"/>
                <a:cs typeface="Century Schoolbook"/>
                <a:sym typeface="Century Schoolbook"/>
              </a:rPr>
              <a:t>Points</a:t>
            </a:r>
            <a:r>
              <a:rPr lang="en-US" sz="2000" dirty="0">
                <a:latin typeface="Century Schoolbook"/>
                <a:ea typeface="Century Schoolbook"/>
                <a:cs typeface="Century Schoolbook"/>
                <a:sym typeface="Century Schoolbook"/>
              </a:rPr>
              <a:t>.</a:t>
            </a:r>
            <a:r>
              <a:rPr lang="en-US" sz="2000" u="sng" dirty="0">
                <a:latin typeface="Century Schoolbook"/>
                <a:ea typeface="Century Schoolbook"/>
                <a:cs typeface="Century Schoolbook"/>
                <a:sym typeface="Century Schoolbook"/>
              </a:rPr>
              <a:t>  </a:t>
            </a:r>
            <a:endParaRPr sz="1200">
              <a:latin typeface="Century Schoolbook"/>
              <a:ea typeface="Century Schoolbook"/>
              <a:cs typeface="Century Schoolbook"/>
              <a:sym typeface="Century Schoolbook"/>
            </a:endParaRPr>
          </a:p>
          <a:p>
            <a:pPr marL="274320" lvl="0" indent="-167640" algn="l" rtl="0">
              <a:lnSpc>
                <a:spcPct val="115000"/>
              </a:lnSpc>
              <a:spcBef>
                <a:spcPts val="600"/>
              </a:spcBef>
              <a:spcAft>
                <a:spcPts val="0"/>
              </a:spcAft>
              <a:buSzPts val="1680"/>
              <a:buNone/>
            </a:pPr>
            <a:endParaRPr sz="1200">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394138" y="-204952"/>
            <a:ext cx="8229600" cy="85727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600">
                <a:latin typeface="Jacques Francois Shadow"/>
                <a:ea typeface="Jacques Francois Shadow"/>
                <a:cs typeface="Jacques Francois Shadow"/>
                <a:sym typeface="Jacques Francois Shadow"/>
              </a:rPr>
              <a:t>Functional Requirements</a:t>
            </a:r>
            <a:endParaRPr sz="3600">
              <a:latin typeface="Jacques Francois Shadow"/>
              <a:ea typeface="Jacques Francois Shadow"/>
              <a:cs typeface="Jacques Francois Shadow"/>
              <a:sym typeface="Jacques Francois Shadow"/>
            </a:endParaRPr>
          </a:p>
        </p:txBody>
      </p:sp>
      <p:sp>
        <p:nvSpPr>
          <p:cNvPr id="183" name="Google Shape;183;p21"/>
          <p:cNvSpPr txBox="1">
            <a:spLocks noGrp="1"/>
          </p:cNvSpPr>
          <p:nvPr>
            <p:ph type="body" idx="1"/>
          </p:nvPr>
        </p:nvSpPr>
        <p:spPr>
          <a:xfrm>
            <a:off x="444890" y="874486"/>
            <a:ext cx="8229600" cy="5643602"/>
          </a:xfrm>
          <a:prstGeom prst="rect">
            <a:avLst/>
          </a:prstGeom>
          <a:noFill/>
          <a:ln>
            <a:noFill/>
          </a:ln>
        </p:spPr>
        <p:txBody>
          <a:bodyPr spcFirstLastPara="1" wrap="square" lIns="91425" tIns="45700" rIns="91425" bIns="45700" anchor="t" anchorCtr="0">
            <a:noAutofit/>
          </a:bodyPr>
          <a:lstStyle/>
          <a:p>
            <a:pPr marL="274320" lvl="0" indent="-274320" algn="l" rtl="0">
              <a:lnSpc>
                <a:spcPct val="115000"/>
              </a:lnSpc>
              <a:spcBef>
                <a:spcPts val="0"/>
              </a:spcBef>
              <a:spcAft>
                <a:spcPts val="0"/>
              </a:spcAft>
              <a:buSzPts val="1400"/>
              <a:buNone/>
            </a:pPr>
            <a:r>
              <a:rPr lang="en-US" sz="2000" b="1" dirty="0" smtClean="0">
                <a:latin typeface="Times New Roman"/>
                <a:ea typeface="Times New Roman"/>
                <a:cs typeface="Times New Roman"/>
                <a:sym typeface="Times New Roman"/>
              </a:rPr>
              <a:t>1. </a:t>
            </a:r>
            <a:r>
              <a:rPr lang="en-US" sz="2000" b="1" u="sng" dirty="0" smtClean="0">
                <a:latin typeface="Times New Roman"/>
                <a:ea typeface="Times New Roman"/>
                <a:cs typeface="Times New Roman"/>
                <a:sym typeface="Times New Roman"/>
              </a:rPr>
              <a:t>RETRIEVAL </a:t>
            </a:r>
            <a:r>
              <a:rPr lang="en-US" sz="2000" b="1" u="sng" dirty="0">
                <a:latin typeface="Times New Roman"/>
                <a:ea typeface="Times New Roman"/>
                <a:cs typeface="Times New Roman"/>
                <a:sym typeface="Times New Roman"/>
              </a:rPr>
              <a:t>OF DATA BY USER</a:t>
            </a:r>
            <a:r>
              <a:rPr lang="en-US" sz="2000" u="sng" dirty="0">
                <a:latin typeface="Times New Roman"/>
                <a:ea typeface="Times New Roman"/>
                <a:cs typeface="Times New Roman"/>
                <a:sym typeface="Times New Roman"/>
              </a:rPr>
              <a:t>:</a:t>
            </a:r>
            <a:endParaRPr u="sng">
              <a:latin typeface="Times New Roman"/>
              <a:ea typeface="Times New Roman"/>
              <a:cs typeface="Times New Roman"/>
              <a:sym typeface="Times New Roman"/>
            </a:endParaRPr>
          </a:p>
          <a:p>
            <a:pPr marL="274320" lvl="0" indent="-274320" algn="l" rtl="0">
              <a:lnSpc>
                <a:spcPct val="115000"/>
              </a:lnSpc>
              <a:spcBef>
                <a:spcPts val="600"/>
              </a:spcBef>
              <a:spcAft>
                <a:spcPts val="0"/>
              </a:spcAft>
              <a:buSzPts val="1400"/>
              <a:buNone/>
            </a:pPr>
            <a:r>
              <a:rPr lang="en-US" sz="2000" dirty="0"/>
              <a:t>	</a:t>
            </a:r>
            <a:r>
              <a:rPr lang="en-US" sz="2000" dirty="0">
                <a:latin typeface="Oswald"/>
                <a:ea typeface="Oswald"/>
                <a:cs typeface="Oswald"/>
                <a:sym typeface="Oswald"/>
              </a:rPr>
              <a:t>	Any users must be able to retrieve the information they </a:t>
            </a:r>
            <a:r>
              <a:rPr lang="en-US" sz="2000" dirty="0" smtClean="0">
                <a:latin typeface="Oswald"/>
                <a:ea typeface="Oswald"/>
                <a:cs typeface="Oswald"/>
                <a:sym typeface="Oswald"/>
              </a:rPr>
              <a:t>want.</a:t>
            </a:r>
          </a:p>
          <a:p>
            <a:pPr marL="274320" lvl="0" indent="-274320" algn="l" rtl="0">
              <a:lnSpc>
                <a:spcPct val="115000"/>
              </a:lnSpc>
              <a:spcBef>
                <a:spcPts val="600"/>
              </a:spcBef>
              <a:spcAft>
                <a:spcPts val="0"/>
              </a:spcAft>
              <a:buSzPts val="1400"/>
              <a:buNone/>
            </a:pPr>
            <a:r>
              <a:rPr lang="en-US" sz="2000" dirty="0" smtClean="0">
                <a:latin typeface="Oswald"/>
                <a:ea typeface="Oswald"/>
                <a:cs typeface="Oswald"/>
                <a:sym typeface="Oswald"/>
              </a:rPr>
              <a:t>• </a:t>
            </a:r>
            <a:r>
              <a:rPr lang="en-US" sz="2000" dirty="0">
                <a:latin typeface="Oswald"/>
                <a:ea typeface="Oswald"/>
                <a:cs typeface="Oswald"/>
                <a:sym typeface="Oswald"/>
              </a:rPr>
              <a:t>View all teams.</a:t>
            </a:r>
            <a:endParaRPr>
              <a:latin typeface="Oswald"/>
              <a:ea typeface="Oswald"/>
              <a:cs typeface="Oswald"/>
              <a:sym typeface="Oswald"/>
            </a:endParaRPr>
          </a:p>
          <a:p>
            <a:pPr marL="274320" lvl="0" indent="-274320" algn="l" rtl="0">
              <a:lnSpc>
                <a:spcPct val="115000"/>
              </a:lnSpc>
              <a:spcBef>
                <a:spcPts val="600"/>
              </a:spcBef>
              <a:spcAft>
                <a:spcPts val="0"/>
              </a:spcAft>
              <a:buSzPts val="1400"/>
              <a:buNone/>
            </a:pPr>
            <a:r>
              <a:rPr lang="en-US" sz="2000" dirty="0">
                <a:latin typeface="Oswald"/>
                <a:ea typeface="Oswald"/>
                <a:cs typeface="Oswald"/>
                <a:sym typeface="Oswald"/>
              </a:rPr>
              <a:t>• View all players of a team. </a:t>
            </a:r>
            <a:endParaRPr>
              <a:latin typeface="Oswald"/>
              <a:ea typeface="Oswald"/>
              <a:cs typeface="Oswald"/>
              <a:sym typeface="Oswald"/>
            </a:endParaRPr>
          </a:p>
          <a:p>
            <a:pPr marL="274320" lvl="0" indent="-274320" algn="l" rtl="0">
              <a:lnSpc>
                <a:spcPct val="115000"/>
              </a:lnSpc>
              <a:spcBef>
                <a:spcPts val="600"/>
              </a:spcBef>
              <a:spcAft>
                <a:spcPts val="0"/>
              </a:spcAft>
              <a:buSzPts val="1400"/>
              <a:buNone/>
            </a:pPr>
            <a:r>
              <a:rPr lang="en-US" sz="2000" dirty="0">
                <a:latin typeface="Oswald"/>
                <a:ea typeface="Oswald"/>
                <a:cs typeface="Oswald"/>
                <a:sym typeface="Oswald"/>
              </a:rPr>
              <a:t>• View all batsmen in the tournament. </a:t>
            </a:r>
            <a:endParaRPr>
              <a:latin typeface="Oswald"/>
              <a:ea typeface="Oswald"/>
              <a:cs typeface="Oswald"/>
              <a:sym typeface="Oswald"/>
            </a:endParaRPr>
          </a:p>
          <a:p>
            <a:pPr marL="274320" lvl="0" indent="-274320" algn="l" rtl="0">
              <a:lnSpc>
                <a:spcPct val="115000"/>
              </a:lnSpc>
              <a:spcBef>
                <a:spcPts val="600"/>
              </a:spcBef>
              <a:spcAft>
                <a:spcPts val="0"/>
              </a:spcAft>
              <a:buSzPts val="1400"/>
              <a:buNone/>
            </a:pPr>
            <a:r>
              <a:rPr lang="en-US" sz="2000" dirty="0">
                <a:latin typeface="Oswald"/>
                <a:ea typeface="Oswald"/>
                <a:cs typeface="Oswald"/>
                <a:sym typeface="Oswald"/>
              </a:rPr>
              <a:t>• View all bowlers in the tournament. </a:t>
            </a:r>
            <a:endParaRPr>
              <a:latin typeface="Oswald"/>
              <a:ea typeface="Oswald"/>
              <a:cs typeface="Oswald"/>
              <a:sym typeface="Oswald"/>
            </a:endParaRPr>
          </a:p>
          <a:p>
            <a:pPr marL="274320" lvl="0" indent="-274320" algn="l" rtl="0">
              <a:lnSpc>
                <a:spcPct val="115000"/>
              </a:lnSpc>
              <a:spcBef>
                <a:spcPts val="600"/>
              </a:spcBef>
              <a:spcAft>
                <a:spcPts val="0"/>
              </a:spcAft>
              <a:buSzPts val="1400"/>
              <a:buNone/>
            </a:pPr>
            <a:r>
              <a:rPr lang="en-US" sz="2000" dirty="0">
                <a:latin typeface="Oswald"/>
                <a:ea typeface="Oswald"/>
                <a:cs typeface="Oswald"/>
                <a:sym typeface="Oswald"/>
              </a:rPr>
              <a:t>• View all match reports . </a:t>
            </a:r>
            <a:endParaRPr>
              <a:latin typeface="Oswald"/>
              <a:ea typeface="Oswald"/>
              <a:cs typeface="Oswald"/>
              <a:sym typeface="Oswald"/>
            </a:endParaRPr>
          </a:p>
          <a:p>
            <a:pPr marL="274320" lvl="0" indent="-274320" algn="l" rtl="0">
              <a:lnSpc>
                <a:spcPct val="115000"/>
              </a:lnSpc>
              <a:spcBef>
                <a:spcPts val="600"/>
              </a:spcBef>
              <a:spcAft>
                <a:spcPts val="0"/>
              </a:spcAft>
              <a:buSzPts val="1400"/>
              <a:buNone/>
            </a:pPr>
            <a:r>
              <a:rPr lang="en-US" sz="2000" dirty="0">
                <a:latin typeface="Oswald"/>
                <a:ea typeface="Oswald"/>
                <a:cs typeface="Oswald"/>
                <a:sym typeface="Oswald"/>
              </a:rPr>
              <a:t>• View present statistics of a player .</a:t>
            </a:r>
            <a:endParaRPr>
              <a:latin typeface="Oswald"/>
              <a:ea typeface="Oswald"/>
              <a:cs typeface="Oswald"/>
              <a:sym typeface="Oswald"/>
            </a:endParaRPr>
          </a:p>
          <a:p>
            <a:pPr marL="274320" lvl="0" indent="-274320" algn="l" rtl="0">
              <a:lnSpc>
                <a:spcPct val="115000"/>
              </a:lnSpc>
              <a:spcBef>
                <a:spcPts val="600"/>
              </a:spcBef>
              <a:spcAft>
                <a:spcPts val="0"/>
              </a:spcAft>
              <a:buSzPts val="1400"/>
              <a:buNone/>
            </a:pPr>
            <a:r>
              <a:rPr lang="en-US" sz="2000" dirty="0">
                <a:latin typeface="Oswald"/>
                <a:ea typeface="Oswald"/>
                <a:cs typeface="Oswald"/>
                <a:sym typeface="Oswald"/>
              </a:rPr>
              <a:t>• View coach details. </a:t>
            </a:r>
            <a:endParaRPr>
              <a:latin typeface="Oswald"/>
              <a:ea typeface="Oswald"/>
              <a:cs typeface="Oswald"/>
              <a:sym typeface="Oswald"/>
            </a:endParaRPr>
          </a:p>
          <a:p>
            <a:pPr marL="274320" lvl="0" indent="-274320" algn="l" rtl="0">
              <a:lnSpc>
                <a:spcPct val="115000"/>
              </a:lnSpc>
              <a:spcBef>
                <a:spcPts val="600"/>
              </a:spcBef>
              <a:spcAft>
                <a:spcPts val="0"/>
              </a:spcAft>
              <a:buSzPts val="1400"/>
              <a:buNone/>
            </a:pPr>
            <a:r>
              <a:rPr lang="en-US" sz="2000" dirty="0">
                <a:latin typeface="Oswald"/>
                <a:ea typeface="Oswald"/>
                <a:cs typeface="Oswald"/>
                <a:sym typeface="Oswald"/>
              </a:rPr>
              <a:t>• View umpire details. </a:t>
            </a:r>
            <a:endParaRPr>
              <a:latin typeface="Oswald"/>
              <a:ea typeface="Oswald"/>
              <a:cs typeface="Oswald"/>
              <a:sym typeface="Oswald"/>
            </a:endParaRPr>
          </a:p>
          <a:p>
            <a:pPr marL="274320" lvl="0" indent="-274320" algn="l" rtl="0">
              <a:lnSpc>
                <a:spcPct val="115000"/>
              </a:lnSpc>
              <a:spcBef>
                <a:spcPts val="600"/>
              </a:spcBef>
              <a:spcAft>
                <a:spcPts val="0"/>
              </a:spcAft>
              <a:buSzPts val="1400"/>
              <a:buNone/>
            </a:pPr>
            <a:r>
              <a:rPr lang="en-US" sz="2000" dirty="0">
                <a:latin typeface="Oswald"/>
                <a:ea typeface="Oswald"/>
                <a:cs typeface="Oswald"/>
                <a:sym typeface="Oswald"/>
              </a:rPr>
              <a:t>• View Match details. </a:t>
            </a:r>
            <a:endParaRPr>
              <a:latin typeface="Oswald"/>
              <a:ea typeface="Oswald"/>
              <a:cs typeface="Oswald"/>
              <a:sym typeface="Oswald"/>
            </a:endParaRPr>
          </a:p>
          <a:p>
            <a:pPr marL="274320" lvl="0" indent="-274320" algn="l" rtl="0">
              <a:lnSpc>
                <a:spcPct val="115000"/>
              </a:lnSpc>
              <a:spcBef>
                <a:spcPts val="600"/>
              </a:spcBef>
              <a:spcAft>
                <a:spcPts val="0"/>
              </a:spcAft>
              <a:buSzPts val="1400"/>
              <a:buNone/>
            </a:pPr>
            <a:r>
              <a:rPr lang="en-US" sz="2000" dirty="0">
                <a:latin typeface="Oswald"/>
                <a:ea typeface="Oswald"/>
                <a:cs typeface="Oswald"/>
                <a:sym typeface="Oswald"/>
              </a:rPr>
              <a:t>• View ranking of each team  and view many more </a:t>
            </a:r>
            <a:r>
              <a:rPr lang="en-US" sz="2000" dirty="0" err="1">
                <a:latin typeface="Oswald"/>
                <a:ea typeface="Oswald"/>
                <a:cs typeface="Oswald"/>
                <a:sym typeface="Oswald"/>
              </a:rPr>
              <a:t>datas</a:t>
            </a:r>
            <a:r>
              <a:rPr lang="en-US" sz="2000" dirty="0">
                <a:latin typeface="Oswald"/>
                <a:ea typeface="Oswald"/>
                <a:cs typeface="Oswald"/>
                <a:sym typeface="Oswald"/>
              </a:rPr>
              <a:t>.</a:t>
            </a:r>
            <a:endParaRPr>
              <a:latin typeface="Oswald"/>
              <a:ea typeface="Oswald"/>
              <a:cs typeface="Oswald"/>
              <a:sym typeface="Oswald"/>
            </a:endParaRPr>
          </a:p>
          <a:p>
            <a:pPr marL="274320" lvl="0" indent="-185420" algn="l" rtl="0">
              <a:lnSpc>
                <a:spcPct val="115000"/>
              </a:lnSpc>
              <a:spcBef>
                <a:spcPts val="600"/>
              </a:spcBef>
              <a:spcAft>
                <a:spcPts val="0"/>
              </a:spcAft>
              <a:buSzPts val="1400"/>
              <a:buNone/>
            </a:pPr>
            <a:endParaRPr sz="2000"/>
          </a:p>
        </p:txBody>
      </p:sp>
      <p:pic>
        <p:nvPicPr>
          <p:cNvPr id="184" name="Google Shape;184;p21"/>
          <p:cNvPicPr preferRelativeResize="0"/>
          <p:nvPr/>
        </p:nvPicPr>
        <p:blipFill>
          <a:blip r:embed="rId3">
            <a:alphaModFix/>
          </a:blip>
          <a:stretch>
            <a:fillRect/>
          </a:stretch>
        </p:blipFill>
        <p:spPr>
          <a:xfrm>
            <a:off x="4404075" y="2154675"/>
            <a:ext cx="4317399" cy="324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body" idx="1"/>
          </p:nvPr>
        </p:nvSpPr>
        <p:spPr>
          <a:xfrm>
            <a:off x="733750" y="2194750"/>
            <a:ext cx="7467600" cy="4206050"/>
          </a:xfrm>
          <a:prstGeom prst="rect">
            <a:avLst/>
          </a:prstGeom>
        </p:spPr>
        <p:txBody>
          <a:bodyPr spcFirstLastPara="1" wrap="square" lIns="91425" tIns="45700" rIns="91425" bIns="45700" anchor="t" anchorCtr="0">
            <a:normAutofit/>
          </a:bodyPr>
          <a:lstStyle/>
          <a:p>
            <a:pPr marL="0" lvl="0" indent="0" algn="l" rtl="0">
              <a:spcBef>
                <a:spcPts val="600"/>
              </a:spcBef>
              <a:spcAft>
                <a:spcPts val="0"/>
              </a:spcAft>
              <a:buNone/>
            </a:pPr>
            <a:r>
              <a:rPr lang="en-US" dirty="0"/>
              <a:t>	</a:t>
            </a:r>
            <a:r>
              <a:rPr lang="en-US" sz="2900" dirty="0"/>
              <a:t>ADMINISTRATOR</a:t>
            </a:r>
            <a:endParaRPr sz="2900"/>
          </a:p>
          <a:p>
            <a:pPr marL="0" lvl="0" indent="0" algn="l" rtl="0">
              <a:spcBef>
                <a:spcPts val="600"/>
              </a:spcBef>
              <a:spcAft>
                <a:spcPts val="0"/>
              </a:spcAft>
              <a:buNone/>
            </a:pPr>
            <a:r>
              <a:rPr lang="en-US" sz="1500" dirty="0"/>
              <a:t>2.	DISQUALIFICATION OF A PLAYER OR A TEAM </a:t>
            </a:r>
            <a:r>
              <a:rPr lang="en-US" sz="1500" dirty="0" smtClean="0"/>
              <a:t>.</a:t>
            </a:r>
            <a:endParaRPr sz="1500"/>
          </a:p>
          <a:p>
            <a:pPr marL="0" lvl="0" indent="0" algn="l" rtl="0">
              <a:spcBef>
                <a:spcPts val="600"/>
              </a:spcBef>
              <a:spcAft>
                <a:spcPts val="0"/>
              </a:spcAft>
              <a:buNone/>
            </a:pPr>
            <a:r>
              <a:rPr lang="en-US" sz="1500" dirty="0"/>
              <a:t>3.	SCHEDULING MATCH BETWEEN 2 TEAMS ON SPECIFIC DATE AND </a:t>
            </a:r>
            <a:r>
              <a:rPr lang="en-US" sz="1500" dirty="0" smtClean="0"/>
              <a:t>	</a:t>
            </a:r>
            <a:r>
              <a:rPr lang="en-US" sz="1500" dirty="0" smtClean="0"/>
              <a:t>TIME</a:t>
            </a:r>
            <a:r>
              <a:rPr lang="en-US" sz="1500" dirty="0"/>
              <a:t>.</a:t>
            </a:r>
            <a:endParaRPr sz="1500"/>
          </a:p>
          <a:p>
            <a:pPr marL="0" lvl="0" indent="0" algn="l" rtl="0">
              <a:spcBef>
                <a:spcPts val="600"/>
              </a:spcBef>
              <a:spcAft>
                <a:spcPts val="0"/>
              </a:spcAft>
              <a:buNone/>
            </a:pPr>
            <a:r>
              <a:rPr lang="en-US" sz="1500" dirty="0"/>
              <a:t>4.	UPDATING OF RESULT OF THE MATCHES SCHEDULED.</a:t>
            </a:r>
            <a:endParaRPr sz="1500"/>
          </a:p>
          <a:p>
            <a:pPr marL="0" lvl="0" indent="0" algn="l" rtl="0">
              <a:spcBef>
                <a:spcPts val="600"/>
              </a:spcBef>
              <a:spcAft>
                <a:spcPts val="0"/>
              </a:spcAft>
              <a:buNone/>
            </a:pPr>
            <a:r>
              <a:rPr lang="en-US" sz="1500" dirty="0"/>
              <a:t>5.	RANKS SHOULD BE AUTOMATICALLY UPDATED WHEN RESULT IS </a:t>
            </a:r>
            <a:r>
              <a:rPr lang="en-US" sz="1500" dirty="0" smtClean="0"/>
              <a:t>	UPDATED</a:t>
            </a:r>
            <a:endParaRPr sz="1500"/>
          </a:p>
          <a:p>
            <a:pPr marL="0" lvl="0" indent="0" algn="l" rtl="0">
              <a:spcBef>
                <a:spcPts val="600"/>
              </a:spcBef>
              <a:spcAft>
                <a:spcPts val="0"/>
              </a:spcAft>
              <a:buNone/>
            </a:pPr>
            <a:endParaRPr/>
          </a:p>
        </p:txBody>
      </p:sp>
      <p:sp>
        <p:nvSpPr>
          <p:cNvPr id="190" name="Google Shape;190;p22"/>
          <p:cNvSpPr txBox="1"/>
          <p:nvPr/>
        </p:nvSpPr>
        <p:spPr>
          <a:xfrm>
            <a:off x="733750" y="276525"/>
            <a:ext cx="68994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a:solidFill>
                  <a:schemeClr val="lt1"/>
                </a:solidFill>
                <a:latin typeface="Jacques Francois Shadow"/>
                <a:ea typeface="Jacques Francois Shadow"/>
                <a:cs typeface="Jacques Francois Shadow"/>
                <a:sym typeface="Jacques Francois Shadow"/>
              </a:rPr>
              <a:t>Functional Requirements Continued….</a:t>
            </a:r>
            <a:endParaRPr sz="3600">
              <a:solidFill>
                <a:schemeClr val="lt1"/>
              </a:solidFill>
              <a:latin typeface="Jacques Francois Shadow"/>
              <a:ea typeface="Jacques Francois Shadow"/>
              <a:cs typeface="Jacques Francois Shadow"/>
              <a:sym typeface="Jacques Francois Shad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body" idx="1"/>
          </p:nvPr>
        </p:nvSpPr>
        <p:spPr>
          <a:xfrm>
            <a:off x="428596" y="928670"/>
            <a:ext cx="8229600" cy="5697559"/>
          </a:xfrm>
          <a:prstGeom prst="rect">
            <a:avLst/>
          </a:prstGeom>
          <a:noFill/>
          <a:ln>
            <a:noFill/>
          </a:ln>
        </p:spPr>
        <p:txBody>
          <a:bodyPr spcFirstLastPara="1" wrap="square" lIns="91425" tIns="45700" rIns="91425" bIns="45700" anchor="t" anchorCtr="0">
            <a:normAutofit/>
          </a:bodyPr>
          <a:lstStyle/>
          <a:p>
            <a:pPr marL="274320" lvl="0" indent="-274320" algn="l" rtl="0">
              <a:lnSpc>
                <a:spcPct val="115000"/>
              </a:lnSpc>
              <a:spcBef>
                <a:spcPts val="0"/>
              </a:spcBef>
              <a:spcAft>
                <a:spcPts val="0"/>
              </a:spcAft>
              <a:buSzPts val="1400"/>
              <a:buNone/>
            </a:pPr>
            <a:r>
              <a:rPr lang="en-US" sz="2000" b="1" dirty="0">
                <a:latin typeface="Century Schoolbook"/>
                <a:ea typeface="Century Schoolbook"/>
                <a:cs typeface="Century Schoolbook"/>
                <a:sym typeface="Century Schoolbook"/>
              </a:rPr>
              <a:t>1) </a:t>
            </a:r>
            <a:r>
              <a:rPr lang="en-US" sz="2000" b="1" u="sng" dirty="0">
                <a:latin typeface="Century Schoolbook"/>
                <a:ea typeface="Century Schoolbook"/>
                <a:cs typeface="Century Schoolbook"/>
                <a:sym typeface="Century Schoolbook"/>
              </a:rPr>
              <a:t>Team has Players (1:N)</a:t>
            </a:r>
            <a:endParaRPr sz="2000" u="sng">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dirty="0">
                <a:latin typeface="Century Schoolbook"/>
                <a:ea typeface="Century Schoolbook"/>
                <a:cs typeface="Century Schoolbook"/>
                <a:sym typeface="Century Schoolbook"/>
              </a:rPr>
              <a:t> 		A cricket player can play in only one team but a team can have many players in it but a team must have players in it. </a:t>
            </a:r>
            <a:endParaRPr>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b="1" dirty="0">
                <a:latin typeface="Century Schoolbook"/>
                <a:ea typeface="Century Schoolbook"/>
                <a:cs typeface="Century Schoolbook"/>
                <a:sym typeface="Century Schoolbook"/>
              </a:rPr>
              <a:t>2)</a:t>
            </a:r>
            <a:r>
              <a:rPr lang="en-US" sz="2000" b="1" u="sng" dirty="0">
                <a:latin typeface="Century Schoolbook"/>
                <a:ea typeface="Century Schoolbook"/>
                <a:cs typeface="Century Schoolbook"/>
                <a:sym typeface="Century Schoolbook"/>
              </a:rPr>
              <a:t> Team is Managed by Coach(1:N) </a:t>
            </a:r>
            <a:endParaRPr sz="2000" u="sng">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dirty="0">
                <a:latin typeface="Century Schoolbook"/>
                <a:ea typeface="Century Schoolbook"/>
                <a:cs typeface="Century Schoolbook"/>
                <a:sym typeface="Century Schoolbook"/>
              </a:rPr>
              <a:t>		Coach can manage a single team, but each team can have many coaches (like batting coach, fielding coach, bowling coach). But it is compulsory for a team to have a coach. So, the relationship is 1:N .</a:t>
            </a:r>
            <a:endParaRPr>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b="1" dirty="0">
                <a:latin typeface="Century Schoolbook"/>
                <a:ea typeface="Century Schoolbook"/>
                <a:cs typeface="Century Schoolbook"/>
                <a:sym typeface="Century Schoolbook"/>
              </a:rPr>
              <a:t>3)</a:t>
            </a:r>
            <a:r>
              <a:rPr lang="en-US" sz="2000" b="1" u="sng" dirty="0">
                <a:latin typeface="Century Schoolbook"/>
                <a:ea typeface="Century Schoolbook"/>
                <a:cs typeface="Century Schoolbook"/>
                <a:sym typeface="Century Schoolbook"/>
              </a:rPr>
              <a:t> Team plays </a:t>
            </a:r>
            <a:r>
              <a:rPr lang="en-US" sz="2000" b="1" u="sng" dirty="0" smtClean="0">
                <a:latin typeface="Century Schoolbook"/>
                <a:ea typeface="Century Schoolbook"/>
                <a:cs typeface="Century Schoolbook"/>
                <a:sym typeface="Century Schoolbook"/>
              </a:rPr>
              <a:t>match(M:N</a:t>
            </a:r>
            <a:r>
              <a:rPr lang="en-US" sz="2000" b="1" u="sng" dirty="0">
                <a:latin typeface="Century Schoolbook"/>
                <a:ea typeface="Century Schoolbook"/>
                <a:cs typeface="Century Schoolbook"/>
                <a:sym typeface="Century Schoolbook"/>
              </a:rPr>
              <a:t>)</a:t>
            </a:r>
            <a:r>
              <a:rPr lang="en-US" sz="2000" u="sng" dirty="0">
                <a:latin typeface="Century Schoolbook"/>
                <a:ea typeface="Century Schoolbook"/>
                <a:cs typeface="Century Schoolbook"/>
                <a:sym typeface="Century Schoolbook"/>
              </a:rPr>
              <a:t> </a:t>
            </a:r>
            <a:endParaRPr u="sng">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dirty="0">
                <a:latin typeface="Century Schoolbook"/>
                <a:ea typeface="Century Schoolbook"/>
                <a:cs typeface="Century Schoolbook"/>
                <a:sym typeface="Century Schoolbook"/>
              </a:rPr>
              <a:t>		Team can play many matches and a match can be played by two teams. So, the relationship is M-N.</a:t>
            </a:r>
            <a:endParaRPr>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b="1" dirty="0">
                <a:latin typeface="Century Schoolbook"/>
                <a:ea typeface="Century Schoolbook"/>
                <a:cs typeface="Century Schoolbook"/>
                <a:sym typeface="Century Schoolbook"/>
              </a:rPr>
              <a:t>4) </a:t>
            </a:r>
            <a:r>
              <a:rPr lang="en-US" sz="2000" b="1" u="sng" dirty="0">
                <a:latin typeface="Century Schoolbook"/>
                <a:ea typeface="Century Schoolbook"/>
                <a:cs typeface="Century Schoolbook"/>
                <a:sym typeface="Century Schoolbook"/>
              </a:rPr>
              <a:t>Team has a rank in Points table(1:1)</a:t>
            </a:r>
            <a:endParaRPr u="sng">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b="1" dirty="0">
                <a:latin typeface="Century Schoolbook"/>
                <a:ea typeface="Century Schoolbook"/>
                <a:cs typeface="Century Schoolbook"/>
                <a:sym typeface="Century Schoolbook"/>
              </a:rPr>
              <a:t>5) </a:t>
            </a:r>
            <a:r>
              <a:rPr lang="en-US" sz="2000" b="1" u="sng" dirty="0">
                <a:latin typeface="Century Schoolbook"/>
                <a:ea typeface="Century Schoolbook"/>
                <a:cs typeface="Century Schoolbook"/>
                <a:sym typeface="Century Schoolbook"/>
              </a:rPr>
              <a:t>Team has a Captain(1:1)</a:t>
            </a:r>
            <a:endParaRPr sz="2000" u="sng">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400"/>
              <a:buNone/>
            </a:pPr>
            <a:r>
              <a:rPr lang="en-US" sz="2000" dirty="0">
                <a:latin typeface="Century Schoolbook"/>
                <a:ea typeface="Century Schoolbook"/>
                <a:cs typeface="Century Schoolbook"/>
                <a:sym typeface="Century Schoolbook"/>
              </a:rPr>
              <a:t>	Each team lead by a single caption. </a:t>
            </a:r>
            <a:endParaRPr sz="2000">
              <a:latin typeface="Century Schoolbook"/>
              <a:ea typeface="Century Schoolbook"/>
              <a:cs typeface="Century Schoolbook"/>
              <a:sym typeface="Century Schoolbook"/>
            </a:endParaRPr>
          </a:p>
          <a:p>
            <a:pPr marL="274320" lvl="0" indent="-274320" algn="l" rtl="0">
              <a:lnSpc>
                <a:spcPct val="115000"/>
              </a:lnSpc>
              <a:spcBef>
                <a:spcPts val="600"/>
              </a:spcBef>
              <a:spcAft>
                <a:spcPts val="0"/>
              </a:spcAft>
              <a:buSzPts val="1680"/>
              <a:buNone/>
            </a:pPr>
            <a:endParaRPr b="1">
              <a:latin typeface="Century Schoolbook"/>
              <a:ea typeface="Century Schoolbook"/>
              <a:cs typeface="Century Schoolbook"/>
              <a:sym typeface="Century Schoolbook"/>
            </a:endParaRPr>
          </a:p>
        </p:txBody>
      </p:sp>
      <p:sp>
        <p:nvSpPr>
          <p:cNvPr id="196" name="Google Shape;196;p23"/>
          <p:cNvSpPr txBox="1">
            <a:spLocks noGrp="1"/>
          </p:cNvSpPr>
          <p:nvPr>
            <p:ph type="title"/>
          </p:nvPr>
        </p:nvSpPr>
        <p:spPr>
          <a:xfrm>
            <a:off x="357158" y="214290"/>
            <a:ext cx="8229600" cy="6429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000"/>
              <a:buFont typeface="Century Schoolbook"/>
              <a:buNone/>
            </a:pPr>
            <a:r>
              <a:rPr lang="en-US" sz="4000">
                <a:latin typeface="Jacques Francois Shadow"/>
                <a:ea typeface="Jacques Francois Shadow"/>
                <a:cs typeface="Jacques Francois Shadow"/>
                <a:sym typeface="Jacques Francois Shadow"/>
              </a:rPr>
              <a:t>Relations</a:t>
            </a:r>
            <a:endParaRPr sz="4000">
              <a:latin typeface="Jacques Francois Shadow"/>
              <a:ea typeface="Jacques Francois Shadow"/>
              <a:cs typeface="Jacques Francois Shadow"/>
              <a:sym typeface="Jacques Francois Shadow"/>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716</Words>
  <PresentationFormat>On-screen Show (4:3)</PresentationFormat>
  <Paragraphs>129</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Oswald</vt:lpstr>
      <vt:lpstr>Century Schoolbook</vt:lpstr>
      <vt:lpstr>Lato</vt:lpstr>
      <vt:lpstr>Jacques Francois Shadow</vt:lpstr>
      <vt:lpstr>Montserrat</vt:lpstr>
      <vt:lpstr>Times New Roman</vt:lpstr>
      <vt:lpstr>Focus</vt:lpstr>
      <vt:lpstr>CRICKET WORLD CUP DATABASE MANAGEMENT SYSTEM</vt:lpstr>
      <vt:lpstr>Problem Statement</vt:lpstr>
      <vt:lpstr>Objectives  </vt:lpstr>
      <vt:lpstr>Data Requirements </vt:lpstr>
      <vt:lpstr>Slide 5</vt:lpstr>
      <vt:lpstr>Slide 6</vt:lpstr>
      <vt:lpstr>Functional Requirements</vt:lpstr>
      <vt:lpstr>Slide 8</vt:lpstr>
      <vt:lpstr>Relations</vt:lpstr>
      <vt:lpstr>Slide 10</vt:lpstr>
      <vt:lpstr>E-R diagram</vt:lpstr>
      <vt:lpstr>Slide 12</vt:lpstr>
      <vt:lpstr>Slide 13</vt:lpstr>
      <vt:lpstr>Normalization</vt:lpstr>
      <vt:lpstr>Slide 15</vt:lpstr>
      <vt:lpstr>Relational Schema</vt:lpstr>
      <vt:lpstr>Table Description</vt:lpstr>
      <vt:lpstr>Slide 18</vt:lpstr>
      <vt:lpstr>Slide 19</vt:lpstr>
      <vt:lpstr>Queries along with Problem statements along with  Output-Snippets</vt:lpstr>
      <vt:lpstr>Queries</vt:lpstr>
      <vt:lpstr>FRONT-END GUI</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WORLD CUP DATABASE MANAGEMENT SYSTEM</dc:title>
  <cp:lastModifiedBy>User</cp:lastModifiedBy>
  <cp:revision>18</cp:revision>
  <dcterms:modified xsi:type="dcterms:W3CDTF">2021-06-13T20:09:04Z</dcterms:modified>
</cp:coreProperties>
</file>