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76" r:id="rId6"/>
    <p:sldId id="260" r:id="rId7"/>
    <p:sldId id="261" r:id="rId8"/>
    <p:sldId id="273" r:id="rId9"/>
    <p:sldId id="274" r:id="rId10"/>
    <p:sldId id="264" r:id="rId11"/>
    <p:sldId id="275" r:id="rId12"/>
    <p:sldId id="271" r:id="rId13"/>
    <p:sldId id="272"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4D4EA6F-04F9-595B-ACC2-1B0E55A68EF1}" name="Devi Venkata Sai Sriram Chandra Gurazada" initials="DG" userId="S::gurazada@usc.edu::a2aac5af-19ba-4f9f-b4a6-b32ed796d489"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7AC3CD-9CDC-2665-9C8C-9B7D6FE6B3B1}" v="812" dt="2024-04-10T06:01:39.712"/>
    <p1510:client id="{3B2A9D7C-5C38-1EEB-65E1-3473404E02E2}" v="247" dt="2024-04-10T06:17:31.570"/>
    <p1510:client id="{E95423CB-ED46-DA88-1B5B-3076CA94E870}" v="127" dt="2024-04-11T03:10:28.80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4/10/2024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4/10/2024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4/10/2024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4/10/2024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1524003" y="1999615"/>
            <a:ext cx="9144000" cy="2764028"/>
          </a:xfrm>
        </p:spPr>
        <p:txBody>
          <a:bodyPr anchor="ctr">
            <a:normAutofit/>
          </a:bodyPr>
          <a:lstStyle/>
          <a:p>
            <a:r>
              <a:rPr lang="en-US" sz="5400" b="1" dirty="0">
                <a:cs typeface="Calibri Light"/>
              </a:rPr>
              <a:t>Assessing and Masking of Personally Identifiable Information (PII)</a:t>
            </a:r>
          </a:p>
        </p:txBody>
      </p:sp>
      <p:sp>
        <p:nvSpPr>
          <p:cNvPr id="3" name="Subtitle 2"/>
          <p:cNvSpPr>
            <a:spLocks noGrp="1"/>
          </p:cNvSpPr>
          <p:nvPr>
            <p:ph type="subTitle" idx="1"/>
          </p:nvPr>
        </p:nvSpPr>
        <p:spPr>
          <a:xfrm>
            <a:off x="1966912" y="5645150"/>
            <a:ext cx="8258176" cy="1171825"/>
          </a:xfrm>
        </p:spPr>
        <p:txBody>
          <a:bodyPr vert="horz" lIns="91440" tIns="45720" rIns="91440" bIns="45720" rtlCol="0" anchor="ctr">
            <a:normAutofit/>
          </a:bodyPr>
          <a:lstStyle/>
          <a:p>
            <a:r>
              <a:rPr lang="en-US" sz="1800" b="1" i="1" dirty="0">
                <a:ea typeface="Calibri"/>
                <a:cs typeface="Calibri"/>
              </a:rPr>
              <a:t>Team 41 Members</a:t>
            </a:r>
            <a:r>
              <a:rPr lang="en-US" sz="1800" i="1" dirty="0">
                <a:ea typeface="Calibri"/>
                <a:cs typeface="Calibri"/>
              </a:rPr>
              <a:t>: Payal </a:t>
            </a:r>
            <a:r>
              <a:rPr lang="en-US" sz="1800" i="1" dirty="0" err="1">
                <a:ea typeface="Calibri"/>
                <a:cs typeface="Calibri"/>
              </a:rPr>
              <a:t>Rashinkar</a:t>
            </a:r>
            <a:r>
              <a:rPr lang="en-US" sz="1800" i="1" dirty="0">
                <a:ea typeface="Calibri"/>
                <a:cs typeface="Calibri"/>
              </a:rPr>
              <a:t>, Ashley Taylor, Bhuvan Shah, Sriram Gurazada, Tran Huy Nguyen</a:t>
            </a:r>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51A947E-74CE-2B4B-E8C8-66716644CEEC}"/>
              </a:ext>
            </a:extLst>
          </p:cNvPr>
          <p:cNvSpPr>
            <a:spLocks noGrp="1"/>
          </p:cNvSpPr>
          <p:nvPr>
            <p:ph type="title"/>
          </p:nvPr>
        </p:nvSpPr>
        <p:spPr>
          <a:xfrm>
            <a:off x="1115568" y="548640"/>
            <a:ext cx="10168128" cy="1179576"/>
          </a:xfrm>
        </p:spPr>
        <p:txBody>
          <a:bodyPr>
            <a:normAutofit/>
          </a:bodyPr>
          <a:lstStyle/>
          <a:p>
            <a:r>
              <a:rPr lang="en-US" sz="3700" b="1" dirty="0">
                <a:ea typeface="Calibri Light"/>
                <a:cs typeface="Calibri Light"/>
              </a:rPr>
              <a:t>5. Training and Evaluation</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9207B3C5-37C3-6310-5A1A-35D1CA6C7661}"/>
              </a:ext>
            </a:extLst>
          </p:cNvPr>
          <p:cNvSpPr>
            <a:spLocks noGrp="1"/>
          </p:cNvSpPr>
          <p:nvPr>
            <p:ph idx="1"/>
          </p:nvPr>
        </p:nvSpPr>
        <p:spPr>
          <a:xfrm>
            <a:off x="1114258" y="2174905"/>
            <a:ext cx="10168128" cy="4295937"/>
          </a:xfrm>
        </p:spPr>
        <p:txBody>
          <a:bodyPr vert="horz" lIns="91440" tIns="45720" rIns="91440" bIns="45720" rtlCol="0" anchor="t">
            <a:normAutofit/>
          </a:bodyPr>
          <a:lstStyle/>
          <a:p>
            <a:r>
              <a:rPr lang="en-US" b="1" dirty="0">
                <a:solidFill>
                  <a:srgbClr val="0D0D0D"/>
                </a:solidFill>
                <a:ea typeface="+mn-lt"/>
                <a:cs typeface="+mn-lt"/>
              </a:rPr>
              <a:t>Custom Loss Function:</a:t>
            </a:r>
            <a:r>
              <a:rPr lang="en-US" dirty="0">
                <a:solidFill>
                  <a:srgbClr val="0D0D0D"/>
                </a:solidFill>
                <a:ea typeface="+mn-lt"/>
                <a:cs typeface="+mn-lt"/>
              </a:rPr>
              <a:t> A cross-entropy loss function is used, with modifications to </a:t>
            </a:r>
            <a:r>
              <a:rPr lang="en-US" b="1" dirty="0">
                <a:solidFill>
                  <a:srgbClr val="0D0D0D"/>
                </a:solidFill>
                <a:ea typeface="+mn-lt"/>
                <a:cs typeface="+mn-lt"/>
              </a:rPr>
              <a:t>ignore special tokens.</a:t>
            </a:r>
            <a:r>
              <a:rPr lang="en-US" dirty="0">
                <a:solidFill>
                  <a:srgbClr val="0D0D0D"/>
                </a:solidFill>
                <a:ea typeface="+mn-lt"/>
                <a:cs typeface="+mn-lt"/>
              </a:rPr>
              <a:t> This ensures that the loss calculation focuses on the meaningful parts of the input.</a:t>
            </a:r>
            <a:endParaRPr lang="en-US" i="1">
              <a:solidFill>
                <a:srgbClr val="0D0D0D"/>
              </a:solidFill>
              <a:ea typeface="+mn-lt"/>
              <a:cs typeface="+mn-lt"/>
            </a:endParaRPr>
          </a:p>
          <a:p>
            <a:r>
              <a:rPr lang="en-US" b="1" dirty="0">
                <a:solidFill>
                  <a:srgbClr val="0D0D0D"/>
                </a:solidFill>
                <a:ea typeface="+mn-lt"/>
                <a:cs typeface="+mn-lt"/>
              </a:rPr>
              <a:t>Evaluation Metrics:</a:t>
            </a:r>
            <a:r>
              <a:rPr lang="en-US" dirty="0">
                <a:solidFill>
                  <a:srgbClr val="0D0D0D"/>
                </a:solidFill>
                <a:ea typeface="+mn-lt"/>
                <a:cs typeface="+mn-lt"/>
              </a:rPr>
              <a:t> The F-beta score, with a focus on recall (beta=5), is used as the primary metric for evaluating the model's performance. This metric balances precision and recall, with an emphasis on reducing false negatives in PII detection.</a:t>
            </a:r>
          </a:p>
          <a:p>
            <a:r>
              <a:rPr lang="en-US" b="1" dirty="0">
                <a:solidFill>
                  <a:srgbClr val="0D0D0D"/>
                </a:solidFill>
                <a:ea typeface="+mn-lt"/>
                <a:cs typeface="+mn-lt"/>
              </a:rPr>
              <a:t>Learning Rate Scheduler</a:t>
            </a:r>
            <a:r>
              <a:rPr lang="en-US" dirty="0">
                <a:solidFill>
                  <a:srgbClr val="0D0D0D"/>
                </a:solidFill>
                <a:ea typeface="+mn-lt"/>
                <a:cs typeface="+mn-lt"/>
              </a:rPr>
              <a:t>: To support Adaptive Learning and employ a dynamic learning rate schedule to optimize model training.</a:t>
            </a:r>
            <a:endParaRPr lang="en-US" dirty="0">
              <a:solidFill>
                <a:srgbClr val="0D0D0D"/>
              </a:solidFill>
              <a:ea typeface="Calibri" panose="020F0502020204030204"/>
              <a:cs typeface="Calibri" panose="020F0502020204030204"/>
            </a:endParaRPr>
          </a:p>
        </p:txBody>
      </p:sp>
    </p:spTree>
    <p:extLst>
      <p:ext uri="{BB962C8B-B14F-4D97-AF65-F5344CB8AC3E}">
        <p14:creationId xmlns:p14="http://schemas.microsoft.com/office/powerpoint/2010/main" val="768117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1E1244-77A2-1B5B-E410-F9F6B5C9F457}"/>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Dynamic Learning Rate Schedular</a:t>
            </a:r>
          </a:p>
        </p:txBody>
      </p:sp>
      <p:pic>
        <p:nvPicPr>
          <p:cNvPr id="4" name="Content Placeholder 3" descr="A graph with a line going up&#10;&#10;Description automatically generated">
            <a:extLst>
              <a:ext uri="{FF2B5EF4-FFF2-40B4-BE49-F238E27FC236}">
                <a16:creationId xmlns:a16="http://schemas.microsoft.com/office/drawing/2014/main" id="{0EA1A7DD-6D07-9554-4F34-3435321EE755}"/>
              </a:ext>
            </a:extLst>
          </p:cNvPr>
          <p:cNvPicPr>
            <a:picLocks noGrp="1" noChangeAspect="1"/>
          </p:cNvPicPr>
          <p:nvPr>
            <p:ph idx="1"/>
          </p:nvPr>
        </p:nvPicPr>
        <p:blipFill rotWithShape="1">
          <a:blip r:embed="rId2"/>
          <a:srcRect t="14332" b="-163"/>
          <a:stretch/>
        </p:blipFill>
        <p:spPr>
          <a:xfrm>
            <a:off x="643467" y="1871642"/>
            <a:ext cx="10905066" cy="4001368"/>
          </a:xfrm>
          <a:prstGeom prst="rect">
            <a:avLst/>
          </a:prstGeom>
        </p:spPr>
      </p:pic>
    </p:spTree>
    <p:extLst>
      <p:ext uri="{BB962C8B-B14F-4D97-AF65-F5344CB8AC3E}">
        <p14:creationId xmlns:p14="http://schemas.microsoft.com/office/powerpoint/2010/main" val="779847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Rectangle 18">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A5E178C-3256-B7A4-2E4D-BBFCF10E2B40}"/>
              </a:ext>
            </a:extLst>
          </p:cNvPr>
          <p:cNvSpPr>
            <a:spLocks noGrp="1"/>
          </p:cNvSpPr>
          <p:nvPr>
            <p:ph type="title"/>
          </p:nvPr>
        </p:nvSpPr>
        <p:spPr>
          <a:xfrm>
            <a:off x="1115568" y="548640"/>
            <a:ext cx="10168128" cy="1179576"/>
          </a:xfrm>
        </p:spPr>
        <p:txBody>
          <a:bodyPr>
            <a:normAutofit/>
          </a:bodyPr>
          <a:lstStyle/>
          <a:p>
            <a:r>
              <a:rPr lang="en-US" sz="4000" b="1" dirty="0">
                <a:ea typeface="+mj-lt"/>
                <a:cs typeface="+mj-lt"/>
              </a:rPr>
              <a:t>6. Result Metrics</a:t>
            </a:r>
            <a:endParaRPr lang="en-US" sz="4000" dirty="0">
              <a:cs typeface="Calibri Light" panose="020F0302020204030204"/>
            </a:endParaRPr>
          </a:p>
        </p:txBody>
      </p:sp>
      <p:sp>
        <p:nvSpPr>
          <p:cNvPr id="21" name="Rectangle 20">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Table 4">
            <a:extLst>
              <a:ext uri="{FF2B5EF4-FFF2-40B4-BE49-F238E27FC236}">
                <a16:creationId xmlns:a16="http://schemas.microsoft.com/office/drawing/2014/main" id="{B822606F-8E7F-A31D-6EA1-BEA160F5EF70}"/>
              </a:ext>
            </a:extLst>
          </p:cNvPr>
          <p:cNvGraphicFramePr>
            <a:graphicFrameLocks noGrp="1"/>
          </p:cNvGraphicFramePr>
          <p:nvPr>
            <p:extLst>
              <p:ext uri="{D42A27DB-BD31-4B8C-83A1-F6EECF244321}">
                <p14:modId xmlns:p14="http://schemas.microsoft.com/office/powerpoint/2010/main" val="1733994648"/>
              </p:ext>
            </p:extLst>
          </p:nvPr>
        </p:nvGraphicFramePr>
        <p:xfrm>
          <a:off x="502206" y="2497776"/>
          <a:ext cx="11277117" cy="3517900"/>
        </p:xfrm>
        <a:graphic>
          <a:graphicData uri="http://schemas.openxmlformats.org/drawingml/2006/table">
            <a:tbl>
              <a:tblPr firstRow="1" bandRow="1">
                <a:tableStyleId>{5940675A-B579-460E-94D1-54222C63F5DA}</a:tableStyleId>
              </a:tblPr>
              <a:tblGrid>
                <a:gridCol w="3759039">
                  <a:extLst>
                    <a:ext uri="{9D8B030D-6E8A-4147-A177-3AD203B41FA5}">
                      <a16:colId xmlns:a16="http://schemas.microsoft.com/office/drawing/2014/main" val="101073946"/>
                    </a:ext>
                  </a:extLst>
                </a:gridCol>
                <a:gridCol w="3759039">
                  <a:extLst>
                    <a:ext uri="{9D8B030D-6E8A-4147-A177-3AD203B41FA5}">
                      <a16:colId xmlns:a16="http://schemas.microsoft.com/office/drawing/2014/main" val="407519200"/>
                    </a:ext>
                  </a:extLst>
                </a:gridCol>
                <a:gridCol w="3759039">
                  <a:extLst>
                    <a:ext uri="{9D8B030D-6E8A-4147-A177-3AD203B41FA5}">
                      <a16:colId xmlns:a16="http://schemas.microsoft.com/office/drawing/2014/main" val="1861631226"/>
                    </a:ext>
                  </a:extLst>
                </a:gridCol>
              </a:tblGrid>
              <a:tr h="879475">
                <a:tc>
                  <a:txBody>
                    <a:bodyPr/>
                    <a:lstStyle/>
                    <a:p>
                      <a:pPr lvl="0">
                        <a:buNone/>
                      </a:pPr>
                      <a:endParaRPr lang="en-US" sz="2400" dirty="0"/>
                    </a:p>
                  </a:txBody>
                  <a:tcPr/>
                </a:tc>
                <a:tc>
                  <a:txBody>
                    <a:bodyPr/>
                    <a:lstStyle/>
                    <a:p>
                      <a:r>
                        <a:rPr lang="en-US" sz="2400" b="1" dirty="0"/>
                        <a:t>DeBERTaV3</a:t>
                      </a:r>
                    </a:p>
                  </a:txBody>
                  <a:tcPr/>
                </a:tc>
                <a:tc>
                  <a:txBody>
                    <a:bodyPr/>
                    <a:lstStyle/>
                    <a:p>
                      <a:r>
                        <a:rPr lang="en-US" sz="2400" b="1" dirty="0"/>
                        <a:t>Our Custom Modified DeBERTaV3</a:t>
                      </a:r>
                    </a:p>
                  </a:txBody>
                  <a:tcPr/>
                </a:tc>
                <a:extLst>
                  <a:ext uri="{0D108BD9-81ED-4DB2-BD59-A6C34878D82A}">
                    <a16:rowId xmlns:a16="http://schemas.microsoft.com/office/drawing/2014/main" val="2342741499"/>
                  </a:ext>
                </a:extLst>
              </a:tr>
              <a:tr h="879475">
                <a:tc>
                  <a:txBody>
                    <a:bodyPr/>
                    <a:lstStyle/>
                    <a:p>
                      <a:r>
                        <a:rPr lang="en-US" sz="2400" b="1" dirty="0"/>
                        <a:t>F Score</a:t>
                      </a:r>
                    </a:p>
                  </a:txBody>
                  <a:tcPr/>
                </a:tc>
                <a:tc>
                  <a:txBody>
                    <a:bodyPr/>
                    <a:lstStyle/>
                    <a:p>
                      <a:pPr lvl="0">
                        <a:buNone/>
                      </a:pPr>
                      <a:r>
                        <a:rPr lang="en-US" sz="2400" dirty="0"/>
                        <a:t>96.08% (F1 Score)</a:t>
                      </a:r>
                    </a:p>
                  </a:txBody>
                  <a:tcPr/>
                </a:tc>
                <a:tc>
                  <a:txBody>
                    <a:bodyPr/>
                    <a:lstStyle/>
                    <a:p>
                      <a:r>
                        <a:rPr lang="en-US" sz="2400" dirty="0"/>
                        <a:t>99.56% (F5 Score)</a:t>
                      </a:r>
                    </a:p>
                  </a:txBody>
                  <a:tcPr/>
                </a:tc>
                <a:extLst>
                  <a:ext uri="{0D108BD9-81ED-4DB2-BD59-A6C34878D82A}">
                    <a16:rowId xmlns:a16="http://schemas.microsoft.com/office/drawing/2014/main" val="2078437396"/>
                  </a:ext>
                </a:extLst>
              </a:tr>
              <a:tr h="879475">
                <a:tc>
                  <a:txBody>
                    <a:bodyPr/>
                    <a:lstStyle/>
                    <a:p>
                      <a:r>
                        <a:rPr lang="en-US" sz="2400" b="1" dirty="0"/>
                        <a:t>Accuracy</a:t>
                      </a:r>
                    </a:p>
                  </a:txBody>
                  <a:tcPr/>
                </a:tc>
                <a:tc>
                  <a:txBody>
                    <a:bodyPr/>
                    <a:lstStyle/>
                    <a:p>
                      <a:r>
                        <a:rPr lang="en-US" sz="2400" dirty="0"/>
                        <a:t>98.99%</a:t>
                      </a:r>
                    </a:p>
                  </a:txBody>
                  <a:tcPr/>
                </a:tc>
                <a:tc>
                  <a:txBody>
                    <a:bodyPr/>
                    <a:lstStyle/>
                    <a:p>
                      <a:r>
                        <a:rPr lang="en-US" sz="2400" dirty="0"/>
                        <a:t>92.3%</a:t>
                      </a:r>
                    </a:p>
                  </a:txBody>
                  <a:tcPr/>
                </a:tc>
                <a:extLst>
                  <a:ext uri="{0D108BD9-81ED-4DB2-BD59-A6C34878D82A}">
                    <a16:rowId xmlns:a16="http://schemas.microsoft.com/office/drawing/2014/main" val="3375450706"/>
                  </a:ext>
                </a:extLst>
              </a:tr>
              <a:tr h="879475">
                <a:tc>
                  <a:txBody>
                    <a:bodyPr/>
                    <a:lstStyle/>
                    <a:p>
                      <a:r>
                        <a:rPr lang="en-US" sz="2400" b="1" dirty="0"/>
                        <a:t>Learning Rate Schedular</a:t>
                      </a:r>
                    </a:p>
                  </a:txBody>
                  <a:tcPr/>
                </a:tc>
                <a:tc>
                  <a:txBody>
                    <a:bodyPr/>
                    <a:lstStyle/>
                    <a:p>
                      <a:r>
                        <a:rPr lang="en-US" sz="2400" dirty="0"/>
                        <a:t>Linear</a:t>
                      </a:r>
                    </a:p>
                  </a:txBody>
                  <a:tcPr/>
                </a:tc>
                <a:tc>
                  <a:txBody>
                    <a:bodyPr/>
                    <a:lstStyle/>
                    <a:p>
                      <a:r>
                        <a:rPr lang="en-US" sz="2400" dirty="0"/>
                        <a:t>Dynamic</a:t>
                      </a:r>
                    </a:p>
                  </a:txBody>
                  <a:tcPr/>
                </a:tc>
                <a:extLst>
                  <a:ext uri="{0D108BD9-81ED-4DB2-BD59-A6C34878D82A}">
                    <a16:rowId xmlns:a16="http://schemas.microsoft.com/office/drawing/2014/main" val="4024282031"/>
                  </a:ext>
                </a:extLst>
              </a:tr>
            </a:tbl>
          </a:graphicData>
        </a:graphic>
      </p:graphicFrame>
    </p:spTree>
    <p:extLst>
      <p:ext uri="{BB962C8B-B14F-4D97-AF65-F5344CB8AC3E}">
        <p14:creationId xmlns:p14="http://schemas.microsoft.com/office/powerpoint/2010/main" val="3090228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Rectangle 18">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D23426F-61FF-F151-9D5E-8CA88591E534}"/>
              </a:ext>
            </a:extLst>
          </p:cNvPr>
          <p:cNvSpPr>
            <a:spLocks noGrp="1"/>
          </p:cNvSpPr>
          <p:nvPr>
            <p:ph type="title"/>
          </p:nvPr>
        </p:nvSpPr>
        <p:spPr>
          <a:xfrm>
            <a:off x="1101326" y="548640"/>
            <a:ext cx="10182370" cy="645464"/>
          </a:xfrm>
        </p:spPr>
        <p:txBody>
          <a:bodyPr>
            <a:normAutofit/>
          </a:bodyPr>
          <a:lstStyle/>
          <a:p>
            <a:r>
              <a:rPr lang="en-US" sz="3700" b="1" dirty="0">
                <a:ea typeface="+mj-lt"/>
                <a:cs typeface="+mj-lt"/>
              </a:rPr>
              <a:t>7. Results on Synthetic and PII43k Data </a:t>
            </a:r>
            <a:endParaRPr lang="en-US" dirty="0">
              <a:cs typeface="Calibri Light" panose="020F0302020204030204"/>
            </a:endParaRPr>
          </a:p>
        </p:txBody>
      </p:sp>
      <p:sp>
        <p:nvSpPr>
          <p:cNvPr id="21" name="Rectangle 20">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B21A36C9-9B20-7022-75A2-87E083A2BF9D}"/>
              </a:ext>
            </a:extLst>
          </p:cNvPr>
          <p:cNvSpPr>
            <a:spLocks noGrp="1"/>
          </p:cNvSpPr>
          <p:nvPr>
            <p:ph idx="1"/>
          </p:nvPr>
        </p:nvSpPr>
        <p:spPr>
          <a:xfrm>
            <a:off x="808655" y="2018458"/>
            <a:ext cx="10132521" cy="840319"/>
          </a:xfrm>
        </p:spPr>
        <p:txBody>
          <a:bodyPr vert="horz" lIns="91440" tIns="45720" rIns="91440" bIns="45720" rtlCol="0" anchor="t">
            <a:noAutofit/>
          </a:bodyPr>
          <a:lstStyle/>
          <a:p>
            <a:pPr>
              <a:buFont typeface="Arial"/>
              <a:buChar char="•"/>
            </a:pPr>
            <a:r>
              <a:rPr lang="en-US" sz="2000" dirty="0">
                <a:solidFill>
                  <a:srgbClr val="0D0D0D"/>
                </a:solidFill>
                <a:ea typeface="+mn-lt"/>
                <a:cs typeface="+mn-lt"/>
              </a:rPr>
              <a:t>Generated a custom Dataset using </a:t>
            </a:r>
            <a:r>
              <a:rPr lang="en-US" sz="2000" b="1" dirty="0">
                <a:solidFill>
                  <a:srgbClr val="0D0D0D"/>
                </a:solidFill>
                <a:ea typeface="+mn-lt"/>
                <a:cs typeface="+mn-lt"/>
              </a:rPr>
              <a:t>fine-tuned GPT-2</a:t>
            </a:r>
            <a:r>
              <a:rPr lang="en-US" sz="2000" dirty="0">
                <a:solidFill>
                  <a:srgbClr val="0D0D0D"/>
                </a:solidFill>
                <a:ea typeface="+mn-lt"/>
                <a:cs typeface="+mn-lt"/>
              </a:rPr>
              <a:t> language model to ensure wide representation of PII tags in the data. Along with that we are also using PII43k dataset to predict PII tags.</a:t>
            </a:r>
          </a:p>
          <a:p>
            <a:pPr marL="0" indent="0">
              <a:buNone/>
            </a:pPr>
            <a:endParaRPr lang="en-US" sz="2000" dirty="0">
              <a:solidFill>
                <a:srgbClr val="0D0D0D"/>
              </a:solidFill>
              <a:ea typeface="Calibri" panose="020F0502020204030204"/>
              <a:cs typeface="Calibri"/>
            </a:endParaRPr>
          </a:p>
          <a:p>
            <a:pPr marL="0" indent="0">
              <a:buNone/>
            </a:pPr>
            <a:endParaRPr lang="en-US" sz="2000" b="1" dirty="0">
              <a:solidFill>
                <a:srgbClr val="0D0D0D"/>
              </a:solidFill>
              <a:ea typeface="Calibri"/>
              <a:cs typeface="Calibri"/>
            </a:endParaRPr>
          </a:p>
          <a:p>
            <a:pPr marL="0" indent="0">
              <a:buNone/>
            </a:pPr>
            <a:endParaRPr lang="en-US" sz="2000" dirty="0">
              <a:ea typeface="Calibri"/>
              <a:cs typeface="Calibri"/>
            </a:endParaRPr>
          </a:p>
        </p:txBody>
      </p:sp>
      <p:sp>
        <p:nvSpPr>
          <p:cNvPr id="4" name="TextBox 3">
            <a:extLst>
              <a:ext uri="{FF2B5EF4-FFF2-40B4-BE49-F238E27FC236}">
                <a16:creationId xmlns:a16="http://schemas.microsoft.com/office/drawing/2014/main" id="{3A9E5C66-D0F1-4F75-C883-5D5AEE917E3F}"/>
              </a:ext>
            </a:extLst>
          </p:cNvPr>
          <p:cNvSpPr txBox="1"/>
          <p:nvPr/>
        </p:nvSpPr>
        <p:spPr>
          <a:xfrm>
            <a:off x="5739190" y="2739571"/>
            <a:ext cx="913191"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i="1" dirty="0">
                <a:ea typeface="Calibri"/>
                <a:cs typeface="Calibri"/>
              </a:rPr>
              <a:t>Results:</a:t>
            </a:r>
          </a:p>
          <a:p>
            <a:endParaRPr lang="en-US" sz="1600" b="1" i="1" dirty="0">
              <a:ea typeface="Calibri"/>
              <a:cs typeface="Calibri"/>
            </a:endParaRPr>
          </a:p>
          <a:p>
            <a:endParaRPr lang="en-US" sz="1600" b="1" i="1" dirty="0">
              <a:ea typeface="Calibri"/>
              <a:cs typeface="Calibri"/>
            </a:endParaRPr>
          </a:p>
          <a:p>
            <a:endParaRPr lang="en-US" sz="1600" b="1" i="1" dirty="0">
              <a:ea typeface="Calibri"/>
              <a:cs typeface="Calibri"/>
            </a:endParaRPr>
          </a:p>
          <a:p>
            <a:endParaRPr lang="en-US" sz="1600" b="1" i="1" dirty="0">
              <a:ea typeface="Calibri"/>
              <a:cs typeface="Calibri"/>
            </a:endParaRPr>
          </a:p>
          <a:p>
            <a:endParaRPr lang="en-US" sz="1600" b="1" i="1" dirty="0">
              <a:ea typeface="Calibri"/>
              <a:cs typeface="Calibri"/>
            </a:endParaRPr>
          </a:p>
          <a:p>
            <a:endParaRPr lang="en-US" sz="1600" b="1" i="1" dirty="0">
              <a:ea typeface="Calibri"/>
              <a:cs typeface="Calibri"/>
            </a:endParaRPr>
          </a:p>
          <a:p>
            <a:endParaRPr lang="en-US" sz="1600" b="1" i="1" dirty="0">
              <a:ea typeface="Calibri"/>
              <a:cs typeface="Calibri"/>
            </a:endParaRPr>
          </a:p>
          <a:p>
            <a:endParaRPr lang="en-US" sz="1600" b="1" i="1" dirty="0">
              <a:ea typeface="Calibri"/>
              <a:cs typeface="Calibri"/>
            </a:endParaRPr>
          </a:p>
          <a:p>
            <a:endParaRPr lang="en-US" sz="1600" b="1" i="1" dirty="0">
              <a:ea typeface="Calibri"/>
              <a:cs typeface="Calibri"/>
            </a:endParaRPr>
          </a:p>
        </p:txBody>
      </p:sp>
      <p:graphicFrame>
        <p:nvGraphicFramePr>
          <p:cNvPr id="5" name="Table 4">
            <a:extLst>
              <a:ext uri="{FF2B5EF4-FFF2-40B4-BE49-F238E27FC236}">
                <a16:creationId xmlns:a16="http://schemas.microsoft.com/office/drawing/2014/main" id="{FBCDEF0F-B801-3041-36B2-15712399F0ED}"/>
              </a:ext>
            </a:extLst>
          </p:cNvPr>
          <p:cNvGraphicFramePr>
            <a:graphicFrameLocks noGrp="1"/>
          </p:cNvGraphicFramePr>
          <p:nvPr>
            <p:extLst>
              <p:ext uri="{D42A27DB-BD31-4B8C-83A1-F6EECF244321}">
                <p14:modId xmlns:p14="http://schemas.microsoft.com/office/powerpoint/2010/main" val="3221215802"/>
              </p:ext>
            </p:extLst>
          </p:nvPr>
        </p:nvGraphicFramePr>
        <p:xfrm>
          <a:off x="544285" y="3041952"/>
          <a:ext cx="11446450" cy="3602752"/>
        </p:xfrm>
        <a:graphic>
          <a:graphicData uri="http://schemas.openxmlformats.org/drawingml/2006/table">
            <a:tbl>
              <a:tblPr firstRow="1" bandRow="1">
                <a:tableStyleId>{5940675A-B579-460E-94D1-54222C63F5DA}</a:tableStyleId>
              </a:tblPr>
              <a:tblGrid>
                <a:gridCol w="5723225">
                  <a:extLst>
                    <a:ext uri="{9D8B030D-6E8A-4147-A177-3AD203B41FA5}">
                      <a16:colId xmlns:a16="http://schemas.microsoft.com/office/drawing/2014/main" val="781788364"/>
                    </a:ext>
                  </a:extLst>
                </a:gridCol>
                <a:gridCol w="5723225">
                  <a:extLst>
                    <a:ext uri="{9D8B030D-6E8A-4147-A177-3AD203B41FA5}">
                      <a16:colId xmlns:a16="http://schemas.microsoft.com/office/drawing/2014/main" val="1076535166"/>
                    </a:ext>
                  </a:extLst>
                </a:gridCol>
              </a:tblGrid>
              <a:tr h="353434">
                <a:tc>
                  <a:txBody>
                    <a:bodyPr/>
                    <a:lstStyle/>
                    <a:p>
                      <a:pPr lvl="0">
                        <a:buNone/>
                      </a:pPr>
                      <a:r>
                        <a:rPr lang="en-US" sz="1700" b="1" i="0" u="none" strike="noStrike" noProof="0" dirty="0">
                          <a:latin typeface="Calibri"/>
                        </a:rPr>
                        <a:t>Original Sentence</a:t>
                      </a:r>
                    </a:p>
                  </a:txBody>
                  <a:tcPr/>
                </a:tc>
                <a:tc>
                  <a:txBody>
                    <a:bodyPr/>
                    <a:lstStyle/>
                    <a:p>
                      <a:pPr lvl="0">
                        <a:buNone/>
                      </a:pPr>
                      <a:r>
                        <a:rPr lang="en-US" sz="1700" b="1" i="0" u="none" strike="noStrike" noProof="0" dirty="0">
                          <a:latin typeface="Calibri"/>
                        </a:rPr>
                        <a:t>PII Detected and Masked Sentence</a:t>
                      </a:r>
                    </a:p>
                  </a:txBody>
                  <a:tcPr/>
                </a:tc>
                <a:extLst>
                  <a:ext uri="{0D108BD9-81ED-4DB2-BD59-A6C34878D82A}">
                    <a16:rowId xmlns:a16="http://schemas.microsoft.com/office/drawing/2014/main" val="346200567"/>
                  </a:ext>
                </a:extLst>
              </a:tr>
              <a:tr h="615660">
                <a:tc>
                  <a:txBody>
                    <a:bodyPr/>
                    <a:lstStyle/>
                    <a:p>
                      <a:pPr lvl="0">
                        <a:buNone/>
                      </a:pPr>
                      <a:r>
                        <a:rPr lang="en-US" sz="1700" b="0" i="0" u="none" strike="noStrike" noProof="0" dirty="0">
                          <a:latin typeface="Calibri"/>
                        </a:rPr>
                        <a:t>Analyze the role of innovation in driving market growth in 89866.</a:t>
                      </a:r>
                      <a:endParaRPr lang="en-US" sz="1700"/>
                    </a:p>
                  </a:txBody>
                  <a:tcPr/>
                </a:tc>
                <a:tc>
                  <a:txBody>
                    <a:bodyPr/>
                    <a:lstStyle/>
                    <a:p>
                      <a:pPr lvl="0">
                        <a:buNone/>
                      </a:pPr>
                      <a:r>
                        <a:rPr lang="en-US" sz="1700" b="0" i="0" u="none" strike="noStrike" noProof="0" dirty="0">
                          <a:latin typeface="Calibri"/>
                        </a:rPr>
                        <a:t>analyze the role of innovation in driving market growth in [B-ZIPCODE] [I-ZIPCODE]  .</a:t>
                      </a:r>
                      <a:endParaRPr lang="en-US" sz="1700" dirty="0"/>
                    </a:p>
                  </a:txBody>
                  <a:tcPr/>
                </a:tc>
                <a:extLst>
                  <a:ext uri="{0D108BD9-81ED-4DB2-BD59-A6C34878D82A}">
                    <a16:rowId xmlns:a16="http://schemas.microsoft.com/office/drawing/2014/main" val="1631782662"/>
                  </a:ext>
                </a:extLst>
              </a:tr>
              <a:tr h="615660">
                <a:tc>
                  <a:txBody>
                    <a:bodyPr/>
                    <a:lstStyle/>
                    <a:p>
                      <a:pPr lvl="0">
                        <a:buNone/>
                      </a:pPr>
                      <a:r>
                        <a:rPr lang="en-US" sz="1700" b="0" i="0" u="none" strike="noStrike" noProof="0" dirty="0">
                          <a:latin typeface="Calibri"/>
                        </a:rPr>
                        <a:t>Analyze the impact of seasonal trends on sales in the Berkshire and Buckinghamshire regions.</a:t>
                      </a:r>
                      <a:endParaRPr lang="en-US" sz="1700"/>
                    </a:p>
                  </a:txBody>
                  <a:tcPr/>
                </a:tc>
                <a:tc>
                  <a:txBody>
                    <a:bodyPr/>
                    <a:lstStyle/>
                    <a:p>
                      <a:pPr lvl="0">
                        <a:buNone/>
                      </a:pPr>
                      <a:r>
                        <a:rPr lang="en-US" sz="1700" b="0" i="0" u="none" strike="noStrike" noProof="0" dirty="0">
                          <a:latin typeface="Calibri"/>
                        </a:rPr>
                        <a:t>analyze the impact of seasonal trends on sales in the [B-COUNTY] and [I-COUNTY] regions .</a:t>
                      </a:r>
                      <a:endParaRPr lang="en-US" sz="1700" dirty="0"/>
                    </a:p>
                  </a:txBody>
                  <a:tcPr/>
                </a:tc>
                <a:extLst>
                  <a:ext uri="{0D108BD9-81ED-4DB2-BD59-A6C34878D82A}">
                    <a16:rowId xmlns:a16="http://schemas.microsoft.com/office/drawing/2014/main" val="206383450"/>
                  </a:ext>
                </a:extLst>
              </a:tr>
              <a:tr h="877886">
                <a:tc>
                  <a:txBody>
                    <a:bodyPr/>
                    <a:lstStyle/>
                    <a:p>
                      <a:pPr lvl="0">
                        <a:buNone/>
                      </a:pPr>
                      <a:r>
                        <a:rPr lang="en-US" sz="1700" b="0" i="0" u="none" strike="noStrike" noProof="0" dirty="0"/>
                        <a:t>Can you explain how the new tax laws might affect District Functionality Producers working in the Interactions industry?</a:t>
                      </a:r>
                      <a:endParaRPr lang="en-US" sz="1700"/>
                    </a:p>
                  </a:txBody>
                  <a:tcPr/>
                </a:tc>
                <a:tc>
                  <a:txBody>
                    <a:bodyPr/>
                    <a:lstStyle/>
                    <a:p>
                      <a:pPr lvl="0">
                        <a:buNone/>
                      </a:pPr>
                      <a:r>
                        <a:rPr lang="en-US" sz="1700" b="0" i="0" u="none" strike="noStrike" noProof="0" dirty="0"/>
                        <a:t>can you explain how the new tax laws might affect [B-JOBTITLE] [I-JOBTITLE] producers working in the [B-JOBAREA] industry ?</a:t>
                      </a:r>
                      <a:endParaRPr lang="en-US" sz="1700"/>
                    </a:p>
                  </a:txBody>
                  <a:tcPr/>
                </a:tc>
                <a:extLst>
                  <a:ext uri="{0D108BD9-81ED-4DB2-BD59-A6C34878D82A}">
                    <a16:rowId xmlns:a16="http://schemas.microsoft.com/office/drawing/2014/main" val="2566392086"/>
                  </a:ext>
                </a:extLst>
              </a:tr>
              <a:tr h="1140112">
                <a:tc>
                  <a:txBody>
                    <a:bodyPr/>
                    <a:lstStyle/>
                    <a:p>
                      <a:pPr lvl="0">
                        <a:buNone/>
                      </a:pPr>
                      <a:r>
                        <a:rPr lang="en-US" sz="1700" b="0" i="0" u="none" strike="noStrike" noProof="0" dirty="0"/>
                        <a:t>In the video conference, please present the sales projections for the Rufiyaa and Guarani markets to Mario Weber.</a:t>
                      </a:r>
                      <a:endParaRPr lang="en-US" sz="1700"/>
                    </a:p>
                  </a:txBody>
                  <a:tcPr/>
                </a:tc>
                <a:tc>
                  <a:txBody>
                    <a:bodyPr/>
                    <a:lstStyle/>
                    <a:p>
                      <a:pPr lvl="0">
                        <a:buNone/>
                      </a:pPr>
                      <a:r>
                        <a:rPr lang="en-US" sz="1700" b="0" i="0" u="none" strike="noStrike" noProof="0" dirty="0"/>
                        <a:t>in the video conference , please present the sales projections for the [B-CURRENCYNAME] and </a:t>
                      </a:r>
                      <a:r>
                        <a:rPr lang="en-US" sz="1700" b="0" i="0" u="none" strike="noStrike" noProof="0" dirty="0">
                          <a:latin typeface="Calibri"/>
                        </a:rPr>
                        <a:t>[I-CURRENCYNAME]</a:t>
                      </a:r>
                      <a:r>
                        <a:rPr lang="en-US" sz="1700" b="0" i="0" u="none" strike="noStrike" noProof="0" dirty="0"/>
                        <a:t> markets to [B-FULLNAME] [I-FULLNAME] .</a:t>
                      </a:r>
                      <a:endParaRPr lang="en-US" sz="1700"/>
                    </a:p>
                  </a:txBody>
                  <a:tcPr/>
                </a:tc>
                <a:extLst>
                  <a:ext uri="{0D108BD9-81ED-4DB2-BD59-A6C34878D82A}">
                    <a16:rowId xmlns:a16="http://schemas.microsoft.com/office/drawing/2014/main" val="1578883059"/>
                  </a:ext>
                </a:extLst>
              </a:tr>
            </a:tbl>
          </a:graphicData>
        </a:graphic>
      </p:graphicFrame>
    </p:spTree>
    <p:extLst>
      <p:ext uri="{BB962C8B-B14F-4D97-AF65-F5344CB8AC3E}">
        <p14:creationId xmlns:p14="http://schemas.microsoft.com/office/powerpoint/2010/main" val="27713861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8AC279-EAAF-C865-7385-EBF01969A484}"/>
              </a:ext>
            </a:extLst>
          </p:cNvPr>
          <p:cNvSpPr>
            <a:spLocks noGrp="1"/>
          </p:cNvSpPr>
          <p:nvPr>
            <p:ph type="title"/>
          </p:nvPr>
        </p:nvSpPr>
        <p:spPr>
          <a:xfrm>
            <a:off x="838200" y="365125"/>
            <a:ext cx="10515600" cy="1325563"/>
          </a:xfrm>
        </p:spPr>
        <p:txBody>
          <a:bodyPr>
            <a:normAutofit/>
          </a:bodyPr>
          <a:lstStyle/>
          <a:p>
            <a:r>
              <a:rPr lang="en-US" sz="5400" b="1" dirty="0">
                <a:cs typeface="Calibri Light"/>
              </a:rPr>
              <a:t>8. Conclusion and Future Work</a:t>
            </a:r>
            <a:endParaRPr lang="en-US" sz="5400" dirty="0">
              <a:cs typeface="Calibri Light" panose="020F0302020204030204"/>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FBFC472-6EBA-D5FA-EEA2-0973488D27F0}"/>
              </a:ext>
            </a:extLst>
          </p:cNvPr>
          <p:cNvSpPr>
            <a:spLocks noGrp="1"/>
          </p:cNvSpPr>
          <p:nvPr>
            <p:ph idx="1"/>
          </p:nvPr>
        </p:nvSpPr>
        <p:spPr>
          <a:xfrm>
            <a:off x="838200" y="1929384"/>
            <a:ext cx="10515600" cy="4251960"/>
          </a:xfrm>
        </p:spPr>
        <p:txBody>
          <a:bodyPr vert="horz" lIns="91440" tIns="45720" rIns="91440" bIns="45720" rtlCol="0" anchor="t">
            <a:noAutofit/>
          </a:bodyPr>
          <a:lstStyle/>
          <a:p>
            <a:pPr>
              <a:buFont typeface="Arial"/>
              <a:buChar char="•"/>
            </a:pPr>
            <a:r>
              <a:rPr lang="en-US" b="1" dirty="0">
                <a:solidFill>
                  <a:srgbClr val="0D0D0D"/>
                </a:solidFill>
                <a:ea typeface="+mn-lt"/>
                <a:cs typeface="+mn-lt"/>
              </a:rPr>
              <a:t>Impact on Privacy Protection</a:t>
            </a:r>
            <a:r>
              <a:rPr lang="en-US" dirty="0">
                <a:solidFill>
                  <a:srgbClr val="0D0D0D"/>
                </a:solidFill>
                <a:ea typeface="+mn-lt"/>
                <a:cs typeface="+mn-lt"/>
              </a:rPr>
              <a:t>: We emphasize the importance of our work in enhancing privacy protection measures. By detecting a broader range of PII tags, our model contributes to more effective compliance with data privacy regulations and reduces the risk of privacy breaches.</a:t>
            </a:r>
          </a:p>
          <a:p>
            <a:pPr>
              <a:buFont typeface="Arial"/>
            </a:pPr>
            <a:r>
              <a:rPr lang="en-US" b="1" dirty="0">
                <a:solidFill>
                  <a:srgbClr val="0D0D0D"/>
                </a:solidFill>
                <a:ea typeface="+mn-lt"/>
                <a:cs typeface="+mn-lt"/>
              </a:rPr>
              <a:t>Future Directions</a:t>
            </a:r>
            <a:r>
              <a:rPr lang="en-US" dirty="0">
                <a:solidFill>
                  <a:srgbClr val="0D0D0D"/>
                </a:solidFill>
                <a:ea typeface="+mn-lt"/>
                <a:cs typeface="+mn-lt"/>
              </a:rPr>
              <a:t>: We outline potential areas for future research, including exploring </a:t>
            </a:r>
            <a:r>
              <a:rPr lang="en-US" b="1" dirty="0">
                <a:solidFill>
                  <a:srgbClr val="0D0D0D"/>
                </a:solidFill>
                <a:ea typeface="+mn-lt"/>
                <a:cs typeface="+mn-lt"/>
              </a:rPr>
              <a:t>Inference Attacks</a:t>
            </a:r>
            <a:r>
              <a:rPr lang="en-US" dirty="0">
                <a:solidFill>
                  <a:srgbClr val="0D0D0D"/>
                </a:solidFill>
                <a:ea typeface="+mn-lt"/>
                <a:cs typeface="+mn-lt"/>
              </a:rPr>
              <a:t> and </a:t>
            </a:r>
            <a:r>
              <a:rPr lang="en-US" b="1" dirty="0">
                <a:solidFill>
                  <a:srgbClr val="0D0D0D"/>
                </a:solidFill>
                <a:ea typeface="+mn-lt"/>
                <a:cs typeface="+mn-lt"/>
              </a:rPr>
              <a:t>MIA attacks</a:t>
            </a:r>
            <a:r>
              <a:rPr lang="en-US" dirty="0">
                <a:solidFill>
                  <a:srgbClr val="0D0D0D"/>
                </a:solidFill>
                <a:ea typeface="+mn-lt"/>
                <a:cs typeface="+mn-lt"/>
              </a:rPr>
              <a:t> to check if the LLMs are leaking any PII while testing and generating data and investigating optimization techniques to enhance model efficiency and scalability.</a:t>
            </a:r>
          </a:p>
          <a:p>
            <a:pPr marL="0" indent="0">
              <a:buNone/>
            </a:pPr>
            <a:endParaRPr lang="en-US" dirty="0">
              <a:cs typeface="Calibri"/>
            </a:endParaRPr>
          </a:p>
        </p:txBody>
      </p:sp>
    </p:spTree>
    <p:extLst>
      <p:ext uri="{BB962C8B-B14F-4D97-AF65-F5344CB8AC3E}">
        <p14:creationId xmlns:p14="http://schemas.microsoft.com/office/powerpoint/2010/main" val="3339867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D33511-8059-16F1-0C80-534584ECC036}"/>
              </a:ext>
            </a:extLst>
          </p:cNvPr>
          <p:cNvSpPr>
            <a:spLocks noGrp="1"/>
          </p:cNvSpPr>
          <p:nvPr>
            <p:ph type="title"/>
          </p:nvPr>
        </p:nvSpPr>
        <p:spPr>
          <a:xfrm>
            <a:off x="838200" y="365125"/>
            <a:ext cx="10515600" cy="1325563"/>
          </a:xfrm>
        </p:spPr>
        <p:txBody>
          <a:bodyPr>
            <a:normAutofit/>
          </a:bodyPr>
          <a:lstStyle/>
          <a:p>
            <a:r>
              <a:rPr lang="en-US" sz="5400" b="1" dirty="0">
                <a:cs typeface="Calibri Light"/>
              </a:rPr>
              <a:t>Table of Contents</a:t>
            </a:r>
            <a:endParaRPr lang="en-US" sz="5400" b="1"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96C2021-FC75-DC9A-72A7-9D594478A307}"/>
              </a:ext>
            </a:extLst>
          </p:cNvPr>
          <p:cNvSpPr>
            <a:spLocks noGrp="1"/>
          </p:cNvSpPr>
          <p:nvPr>
            <p:ph idx="1"/>
          </p:nvPr>
        </p:nvSpPr>
        <p:spPr>
          <a:xfrm>
            <a:off x="838200" y="1929384"/>
            <a:ext cx="10515600" cy="4191484"/>
          </a:xfrm>
        </p:spPr>
        <p:txBody>
          <a:bodyPr vert="horz" lIns="91440" tIns="45720" rIns="91440" bIns="45720" rtlCol="0" anchor="t">
            <a:noAutofit/>
          </a:bodyPr>
          <a:lstStyle/>
          <a:p>
            <a:pPr marL="514350" indent="-514350">
              <a:buAutoNum type="arabicPeriod"/>
            </a:pPr>
            <a:r>
              <a:rPr lang="en-US" dirty="0">
                <a:cs typeface="Calibri"/>
              </a:rPr>
              <a:t>Motivation</a:t>
            </a:r>
          </a:p>
          <a:p>
            <a:pPr marL="514350" indent="-514350">
              <a:buAutoNum type="arabicPeriod"/>
            </a:pPr>
            <a:r>
              <a:rPr lang="en-US" dirty="0">
                <a:ea typeface="+mn-lt"/>
                <a:cs typeface="+mn-lt"/>
              </a:rPr>
              <a:t>Problem Definition</a:t>
            </a:r>
            <a:endParaRPr lang="en-US" dirty="0">
              <a:cs typeface="Calibri"/>
            </a:endParaRPr>
          </a:p>
          <a:p>
            <a:pPr marL="514350" indent="-514350">
              <a:buAutoNum type="arabicPeriod"/>
            </a:pPr>
            <a:r>
              <a:rPr lang="en-US" dirty="0">
                <a:cs typeface="Calibri"/>
              </a:rPr>
              <a:t>Solution Overview</a:t>
            </a:r>
          </a:p>
          <a:p>
            <a:pPr marL="514350" indent="-514350">
              <a:buAutoNum type="arabicPeriod"/>
            </a:pPr>
            <a:r>
              <a:rPr lang="en-US" dirty="0">
                <a:cs typeface="Calibri"/>
              </a:rPr>
              <a:t>Model Architecture</a:t>
            </a:r>
            <a:endParaRPr lang="en-US">
              <a:ea typeface="Calibri"/>
              <a:cs typeface="Calibri"/>
            </a:endParaRPr>
          </a:p>
          <a:p>
            <a:pPr marL="514350" indent="-514350">
              <a:buAutoNum type="arabicPeriod"/>
            </a:pPr>
            <a:r>
              <a:rPr lang="en-US" dirty="0">
                <a:cs typeface="Calibri"/>
              </a:rPr>
              <a:t>Training and Evaluation</a:t>
            </a:r>
            <a:endParaRPr lang="en-US">
              <a:ea typeface="Calibri"/>
              <a:cs typeface="Calibri"/>
            </a:endParaRPr>
          </a:p>
          <a:p>
            <a:pPr marL="514350" indent="-514350">
              <a:buAutoNum type="arabicPeriod"/>
            </a:pPr>
            <a:r>
              <a:rPr lang="en-US" dirty="0">
                <a:cs typeface="Calibri"/>
              </a:rPr>
              <a:t>Results</a:t>
            </a:r>
          </a:p>
          <a:p>
            <a:pPr marL="514350" indent="-514350">
              <a:buAutoNum type="arabicPeriod"/>
            </a:pPr>
            <a:r>
              <a:rPr lang="en-US" dirty="0">
                <a:cs typeface="Calibri"/>
              </a:rPr>
              <a:t>Results on Synthetic Data and PII43K</a:t>
            </a:r>
          </a:p>
          <a:p>
            <a:pPr marL="514350" indent="-514350">
              <a:buAutoNum type="arabicPeriod"/>
            </a:pPr>
            <a:r>
              <a:rPr lang="en-US" dirty="0">
                <a:cs typeface="Calibri"/>
              </a:rPr>
              <a:t>Conclusion and Future Work</a:t>
            </a:r>
          </a:p>
          <a:p>
            <a:pPr marL="0" indent="0">
              <a:buNone/>
            </a:pPr>
            <a:endParaRPr lang="en-US" dirty="0">
              <a:cs typeface="Calibri"/>
            </a:endParaRPr>
          </a:p>
          <a:p>
            <a:pPr marL="514350" indent="-514350">
              <a:buAutoNum type="arabicPeriod"/>
            </a:pPr>
            <a:endParaRPr lang="en-US" dirty="0">
              <a:cs typeface="Calibri"/>
            </a:endParaRPr>
          </a:p>
        </p:txBody>
      </p:sp>
    </p:spTree>
    <p:extLst>
      <p:ext uri="{BB962C8B-B14F-4D97-AF65-F5344CB8AC3E}">
        <p14:creationId xmlns:p14="http://schemas.microsoft.com/office/powerpoint/2010/main" val="3675119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0EDE16-B147-E140-00DB-FCBE62D643B9}"/>
              </a:ext>
            </a:extLst>
          </p:cNvPr>
          <p:cNvSpPr>
            <a:spLocks noGrp="1"/>
          </p:cNvSpPr>
          <p:nvPr>
            <p:ph type="title"/>
          </p:nvPr>
        </p:nvSpPr>
        <p:spPr>
          <a:xfrm>
            <a:off x="838200" y="365125"/>
            <a:ext cx="10515600" cy="1325563"/>
          </a:xfrm>
        </p:spPr>
        <p:txBody>
          <a:bodyPr>
            <a:normAutofit/>
          </a:bodyPr>
          <a:lstStyle/>
          <a:p>
            <a:pPr marL="742950" indent="-742950">
              <a:buAutoNum type="arabicPeriod"/>
            </a:pPr>
            <a:r>
              <a:rPr lang="en-US" sz="5400" b="1" dirty="0">
                <a:cs typeface="Calibri Light"/>
              </a:rPr>
              <a:t>Motivation</a:t>
            </a:r>
          </a:p>
        </p:txBody>
      </p:sp>
      <p:sp>
        <p:nvSpPr>
          <p:cNvPr id="1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4E0EF65-63CA-92AE-B64A-89FCABFA86D9}"/>
              </a:ext>
            </a:extLst>
          </p:cNvPr>
          <p:cNvSpPr>
            <a:spLocks noGrp="1"/>
          </p:cNvSpPr>
          <p:nvPr>
            <p:ph idx="1"/>
          </p:nvPr>
        </p:nvSpPr>
        <p:spPr>
          <a:xfrm>
            <a:off x="838200" y="1929384"/>
            <a:ext cx="10515600" cy="4675293"/>
          </a:xfrm>
        </p:spPr>
        <p:txBody>
          <a:bodyPr vert="horz" lIns="91440" tIns="45720" rIns="91440" bIns="45720" rtlCol="0" anchor="t">
            <a:noAutofit/>
          </a:bodyPr>
          <a:lstStyle/>
          <a:p>
            <a:r>
              <a:rPr lang="en-US" sz="2400" b="1" dirty="0">
                <a:solidFill>
                  <a:srgbClr val="0D0D0D"/>
                </a:solidFill>
                <a:ea typeface="+mn-lt"/>
                <a:cs typeface="+mn-lt"/>
              </a:rPr>
              <a:t>Growing Data Privacy Concerns</a:t>
            </a:r>
            <a:r>
              <a:rPr lang="en-US" sz="2400" dirty="0">
                <a:solidFill>
                  <a:srgbClr val="0D0D0D"/>
                </a:solidFill>
                <a:ea typeface="+mn-lt"/>
                <a:cs typeface="+mn-lt"/>
              </a:rPr>
              <a:t>: In the era of big data, protecting personal information is more critical than ever. With increasing digitization, vast amounts of personal data are being collected, stored, and processed. </a:t>
            </a:r>
            <a:endParaRPr lang="en-US" sz="2400">
              <a:cs typeface="Calibri"/>
            </a:endParaRPr>
          </a:p>
          <a:p>
            <a:r>
              <a:rPr lang="en-US" sz="2400" b="1" dirty="0">
                <a:solidFill>
                  <a:srgbClr val="0D0D0D"/>
                </a:solidFill>
                <a:ea typeface="+mn-lt"/>
                <a:cs typeface="+mn-lt"/>
              </a:rPr>
              <a:t>LLMs are susceptible to inference attacks</a:t>
            </a:r>
            <a:r>
              <a:rPr lang="en-US" sz="2400" dirty="0">
                <a:solidFill>
                  <a:srgbClr val="0D0D0D"/>
                </a:solidFill>
                <a:ea typeface="+mn-lt"/>
                <a:cs typeface="+mn-lt"/>
              </a:rPr>
              <a:t>, where adversaries can extract sensitive information from the model's outputs, leading to privacy breaches. MIAs are a specific type of inference attack where an attacker aims to determine whether a particular data record was used in training the model. This can reveal sensitive information about individuals and compromise their privacy.</a:t>
            </a:r>
            <a:endParaRPr lang="en-US" sz="2400">
              <a:cs typeface="Calibri"/>
            </a:endParaRPr>
          </a:p>
          <a:p>
            <a:r>
              <a:rPr lang="en-US" sz="2400" b="1" dirty="0">
                <a:solidFill>
                  <a:srgbClr val="0D0D0D"/>
                </a:solidFill>
                <a:ea typeface="+mn-lt"/>
                <a:cs typeface="+mn-lt"/>
              </a:rPr>
              <a:t>Inadequacy of Existing Solutions</a:t>
            </a:r>
            <a:r>
              <a:rPr lang="en-US" sz="2400" dirty="0">
                <a:solidFill>
                  <a:srgbClr val="0D0D0D"/>
                </a:solidFill>
                <a:ea typeface="+mn-lt"/>
                <a:cs typeface="+mn-lt"/>
              </a:rPr>
              <a:t>: Traditional PII detection methods often focus on a limited set of tags, such as names, email addresses, and phone numbers. However, PII is diverse and can include less obvious data like IP addresses, biometric data, and geolocation information. This limited scope leaves gaps in privacy protection. </a:t>
            </a:r>
            <a:endParaRPr lang="en-US" sz="2400" dirty="0"/>
          </a:p>
          <a:p>
            <a:pPr marL="514350" indent="-514350">
              <a:buAutoNum type="alphaLcParenR"/>
            </a:pPr>
            <a:endParaRPr lang="en-US" sz="2200" dirty="0">
              <a:cs typeface="Calibri" panose="020F0502020204030204"/>
            </a:endParaRPr>
          </a:p>
          <a:p>
            <a:pPr marL="0" indent="0">
              <a:buNone/>
            </a:pPr>
            <a:endParaRPr lang="en-US" sz="2200" b="1">
              <a:ea typeface="+mn-lt"/>
              <a:cs typeface="+mn-lt"/>
            </a:endParaRPr>
          </a:p>
        </p:txBody>
      </p:sp>
    </p:spTree>
    <p:extLst>
      <p:ext uri="{BB962C8B-B14F-4D97-AF65-F5344CB8AC3E}">
        <p14:creationId xmlns:p14="http://schemas.microsoft.com/office/powerpoint/2010/main" val="3008325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2A3AAEF-0C09-909A-BA9B-ED8CED4BC2D2}"/>
              </a:ext>
            </a:extLst>
          </p:cNvPr>
          <p:cNvSpPr>
            <a:spLocks noGrp="1"/>
          </p:cNvSpPr>
          <p:nvPr>
            <p:ph type="title"/>
          </p:nvPr>
        </p:nvSpPr>
        <p:spPr>
          <a:xfrm>
            <a:off x="1115568" y="548640"/>
            <a:ext cx="10168128" cy="1179576"/>
          </a:xfrm>
        </p:spPr>
        <p:txBody>
          <a:bodyPr>
            <a:normAutofit/>
          </a:bodyPr>
          <a:lstStyle/>
          <a:p>
            <a:r>
              <a:rPr lang="en-US" sz="4000" b="1" dirty="0">
                <a:solidFill>
                  <a:srgbClr val="000000"/>
                </a:solidFill>
                <a:ea typeface="+mj-lt"/>
                <a:cs typeface="+mj-lt"/>
              </a:rPr>
              <a:t>2. Problem Definition</a:t>
            </a:r>
            <a:endParaRPr lang="en-US" sz="4000" b="1" dirty="0">
              <a:cs typeface="Calibri Light"/>
            </a:endParaRP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389893D1-6F16-F013-7CB5-F56FF55DFE93}"/>
              </a:ext>
            </a:extLst>
          </p:cNvPr>
          <p:cNvSpPr>
            <a:spLocks noGrp="1"/>
          </p:cNvSpPr>
          <p:nvPr>
            <p:ph idx="1"/>
          </p:nvPr>
        </p:nvSpPr>
        <p:spPr>
          <a:xfrm>
            <a:off x="1115568" y="2481943"/>
            <a:ext cx="10168128" cy="4031020"/>
          </a:xfrm>
        </p:spPr>
        <p:txBody>
          <a:bodyPr vert="horz" lIns="91440" tIns="45720" rIns="91440" bIns="45720" rtlCol="0" anchor="t">
            <a:normAutofit/>
          </a:bodyPr>
          <a:lstStyle/>
          <a:p>
            <a:r>
              <a:rPr lang="en-US" sz="2400" b="1" dirty="0">
                <a:solidFill>
                  <a:srgbClr val="0D0D0D"/>
                </a:solidFill>
                <a:ea typeface="+mn-lt"/>
                <a:cs typeface="+mn-lt"/>
              </a:rPr>
              <a:t>Complexity of PII</a:t>
            </a:r>
            <a:r>
              <a:rPr lang="en-US" sz="2400" dirty="0">
                <a:solidFill>
                  <a:srgbClr val="0D0D0D"/>
                </a:solidFill>
                <a:ea typeface="+mn-lt"/>
                <a:cs typeface="+mn-lt"/>
              </a:rPr>
              <a:t>: PII encompasses a wide range of information that can directly or indirectly identify an individual. It's not just about names and social security numbers; it includes any data that can be linked to a person, such as medical records, financial information, and online identifiers.</a:t>
            </a:r>
          </a:p>
          <a:p>
            <a:r>
              <a:rPr lang="en-US" sz="2400" b="1" dirty="0">
                <a:solidFill>
                  <a:srgbClr val="0D0D0D"/>
                </a:solidFill>
                <a:ea typeface="+mn-lt"/>
                <a:cs typeface="+mn-lt"/>
              </a:rPr>
              <a:t>Limitations of Traditional Methods</a:t>
            </a:r>
            <a:r>
              <a:rPr lang="en-US" sz="2400" dirty="0">
                <a:solidFill>
                  <a:srgbClr val="0D0D0D"/>
                </a:solidFill>
                <a:ea typeface="+mn-lt"/>
                <a:cs typeface="+mn-lt"/>
              </a:rPr>
              <a:t>: Many current PII detection systems are rule-based and limited to a predefined set of tags. They struggle to adapt to the evolving nature of PII and often fail to recognize </a:t>
            </a:r>
            <a:r>
              <a:rPr lang="en-US" sz="2400" b="1" dirty="0">
                <a:solidFill>
                  <a:srgbClr val="0D0D0D"/>
                </a:solidFill>
                <a:ea typeface="+mn-lt"/>
                <a:cs typeface="+mn-lt"/>
              </a:rPr>
              <a:t>context-dependent </a:t>
            </a:r>
            <a:r>
              <a:rPr lang="en-US" sz="2400" dirty="0">
                <a:solidFill>
                  <a:srgbClr val="0D0D0D"/>
                </a:solidFill>
                <a:ea typeface="+mn-lt"/>
                <a:cs typeface="+mn-lt"/>
              </a:rPr>
              <a:t>PII tags.</a:t>
            </a:r>
          </a:p>
          <a:p>
            <a:r>
              <a:rPr lang="en-US" sz="2400" b="1" dirty="0">
                <a:solidFill>
                  <a:srgbClr val="0D0D0D"/>
                </a:solidFill>
                <a:ea typeface="+mn-lt"/>
                <a:cs typeface="+mn-lt"/>
              </a:rPr>
              <a:t>Objective</a:t>
            </a:r>
            <a:r>
              <a:rPr lang="en-US" sz="2400" dirty="0">
                <a:solidFill>
                  <a:srgbClr val="0D0D0D"/>
                </a:solidFill>
                <a:ea typeface="+mn-lt"/>
                <a:cs typeface="+mn-lt"/>
              </a:rPr>
              <a:t>: Our goal is to develop a deep learning-based NER model that can accurately detect </a:t>
            </a:r>
            <a:r>
              <a:rPr lang="en-US" sz="2400" b="1" dirty="0">
                <a:solidFill>
                  <a:srgbClr val="0D0D0D"/>
                </a:solidFill>
                <a:ea typeface="+mn-lt"/>
                <a:cs typeface="+mn-lt"/>
              </a:rPr>
              <a:t>94 different PII tags</a:t>
            </a:r>
            <a:r>
              <a:rPr lang="en-US" sz="2400" dirty="0">
                <a:solidFill>
                  <a:srgbClr val="0D0D0D"/>
                </a:solidFill>
                <a:ea typeface="+mn-lt"/>
                <a:cs typeface="+mn-lt"/>
              </a:rPr>
              <a:t>, significantly expanding the detection capabilities beyond the standard 10-15 tags used in most systems.</a:t>
            </a:r>
          </a:p>
        </p:txBody>
      </p:sp>
    </p:spTree>
    <p:extLst>
      <p:ext uri="{BB962C8B-B14F-4D97-AF65-F5344CB8AC3E}">
        <p14:creationId xmlns:p14="http://schemas.microsoft.com/office/powerpoint/2010/main" val="814191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7BAB47-9C17-F627-44E2-F99EB7B2D0EE}"/>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PII Tags Distribution</a:t>
            </a:r>
          </a:p>
        </p:txBody>
      </p:sp>
      <p:pic>
        <p:nvPicPr>
          <p:cNvPr id="4" name="Content Placeholder 3" descr="A graph with text on it&#10;&#10;Description automatically generated">
            <a:extLst>
              <a:ext uri="{FF2B5EF4-FFF2-40B4-BE49-F238E27FC236}">
                <a16:creationId xmlns:a16="http://schemas.microsoft.com/office/drawing/2014/main" id="{62CA9DE6-FA26-55CF-F099-B72DB549A5DC}"/>
              </a:ext>
            </a:extLst>
          </p:cNvPr>
          <p:cNvPicPr>
            <a:picLocks noGrp="1" noChangeAspect="1"/>
          </p:cNvPicPr>
          <p:nvPr>
            <p:ph idx="1"/>
          </p:nvPr>
        </p:nvPicPr>
        <p:blipFill rotWithShape="1">
          <a:blip r:embed="rId2"/>
          <a:srcRect l="797" t="29486" r="-863" b="-7435"/>
          <a:stretch/>
        </p:blipFill>
        <p:spPr>
          <a:xfrm>
            <a:off x="465431" y="2045969"/>
            <a:ext cx="11389336" cy="4109376"/>
          </a:xfrm>
          <a:prstGeom prst="rect">
            <a:avLst/>
          </a:prstGeom>
        </p:spPr>
      </p:pic>
    </p:spTree>
    <p:extLst>
      <p:ext uri="{BB962C8B-B14F-4D97-AF65-F5344CB8AC3E}">
        <p14:creationId xmlns:p14="http://schemas.microsoft.com/office/powerpoint/2010/main" val="609337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8" name="Rectangle 27">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B5C48B2-70CC-6970-BA27-5FFFD612F429}"/>
              </a:ext>
            </a:extLst>
          </p:cNvPr>
          <p:cNvSpPr>
            <a:spLocks noGrp="1"/>
          </p:cNvSpPr>
          <p:nvPr>
            <p:ph type="title"/>
          </p:nvPr>
        </p:nvSpPr>
        <p:spPr>
          <a:xfrm>
            <a:off x="1115568" y="548640"/>
            <a:ext cx="10168128" cy="1179576"/>
          </a:xfrm>
        </p:spPr>
        <p:txBody>
          <a:bodyPr vert="horz" lIns="91440" tIns="45720" rIns="91440" bIns="45720" rtlCol="0" anchor="ctr">
            <a:noAutofit/>
          </a:bodyPr>
          <a:lstStyle/>
          <a:p>
            <a:endParaRPr lang="en-US" sz="3100">
              <a:cs typeface="Calibri Light"/>
            </a:endParaRPr>
          </a:p>
          <a:p>
            <a:r>
              <a:rPr lang="en-US" sz="4000" b="1" dirty="0">
                <a:ea typeface="Calibri Light" panose="020F0302020204030204"/>
                <a:cs typeface="Calibri Light" panose="020F0302020204030204"/>
              </a:rPr>
              <a:t>3. Solution Overview</a:t>
            </a:r>
          </a:p>
        </p:txBody>
      </p:sp>
      <p:sp>
        <p:nvSpPr>
          <p:cNvPr id="30" name="Rectangle 29">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5AC4A7BF-957D-8983-002E-50EEB236CEC9}"/>
              </a:ext>
            </a:extLst>
          </p:cNvPr>
          <p:cNvSpPr>
            <a:spLocks noGrp="1"/>
          </p:cNvSpPr>
          <p:nvPr>
            <p:ph idx="1"/>
          </p:nvPr>
        </p:nvSpPr>
        <p:spPr>
          <a:xfrm>
            <a:off x="1115568" y="2481943"/>
            <a:ext cx="10168128" cy="3695020"/>
          </a:xfrm>
        </p:spPr>
        <p:txBody>
          <a:bodyPr vert="horz" lIns="91440" tIns="45720" rIns="91440" bIns="45720" rtlCol="0" anchor="t">
            <a:normAutofit/>
          </a:bodyPr>
          <a:lstStyle/>
          <a:p>
            <a:r>
              <a:rPr lang="en-US" sz="2400" dirty="0">
                <a:solidFill>
                  <a:srgbClr val="0D0D0D"/>
                </a:solidFill>
                <a:ea typeface="+mn-lt"/>
                <a:cs typeface="+mn-lt"/>
              </a:rPr>
              <a:t>Deep Learning Approach: We employ a Named Entity Recognition (NER) model with a </a:t>
            </a:r>
            <a:r>
              <a:rPr lang="en-US" sz="2400" b="1" dirty="0">
                <a:solidFill>
                  <a:srgbClr val="0D0D0D"/>
                </a:solidFill>
                <a:ea typeface="+mn-lt"/>
                <a:cs typeface="+mn-lt"/>
              </a:rPr>
              <a:t>DebertaV3 backbone</a:t>
            </a:r>
            <a:r>
              <a:rPr lang="en-US" sz="2400" dirty="0">
                <a:solidFill>
                  <a:srgbClr val="0D0D0D"/>
                </a:solidFill>
                <a:ea typeface="+mn-lt"/>
                <a:cs typeface="+mn-lt"/>
              </a:rPr>
              <a:t>. This model is capable of understanding the </a:t>
            </a:r>
            <a:r>
              <a:rPr lang="en-US" sz="2400" b="1" dirty="0">
                <a:solidFill>
                  <a:srgbClr val="0D0D0D"/>
                </a:solidFill>
                <a:ea typeface="+mn-lt"/>
                <a:cs typeface="+mn-lt"/>
              </a:rPr>
              <a:t>context of the text</a:t>
            </a:r>
            <a:r>
              <a:rPr lang="en-US" sz="2400" dirty="0">
                <a:solidFill>
                  <a:srgbClr val="0D0D0D"/>
                </a:solidFill>
                <a:ea typeface="+mn-lt"/>
                <a:cs typeface="+mn-lt"/>
              </a:rPr>
              <a:t> and identifying a wide range of PII entities.</a:t>
            </a:r>
          </a:p>
          <a:p>
            <a:r>
              <a:rPr lang="en-US" sz="2400" dirty="0">
                <a:solidFill>
                  <a:srgbClr val="0D0D0D"/>
                </a:solidFill>
                <a:ea typeface="+mn-lt"/>
                <a:cs typeface="+mn-lt"/>
              </a:rPr>
              <a:t>Comprehensive Data Processing: Our data processing pipeline includes tokenization, handling of special tokens (such as padding and start/end tokens), and alignment of labels with tokenized input. This ensures that the model receives well-structured input data.</a:t>
            </a:r>
            <a:endParaRPr lang="en-US" sz="2400" dirty="0">
              <a:cs typeface="Calibri"/>
            </a:endParaRPr>
          </a:p>
          <a:p>
            <a:r>
              <a:rPr lang="en-US" sz="2400" dirty="0">
                <a:solidFill>
                  <a:srgbClr val="0D0D0D"/>
                </a:solidFill>
                <a:ea typeface="+mn-lt"/>
                <a:cs typeface="+mn-lt"/>
              </a:rPr>
              <a:t>Adaptive Learning Rate Schedule: We use a </a:t>
            </a:r>
            <a:r>
              <a:rPr lang="en-US" sz="2400" b="1" dirty="0">
                <a:solidFill>
                  <a:srgbClr val="0D0D0D"/>
                </a:solidFill>
                <a:ea typeface="+mn-lt"/>
                <a:cs typeface="+mn-lt"/>
              </a:rPr>
              <a:t>dynamic learning rate</a:t>
            </a:r>
            <a:r>
              <a:rPr lang="en-US" sz="2400" dirty="0">
                <a:solidFill>
                  <a:srgbClr val="0D0D0D"/>
                </a:solidFill>
                <a:ea typeface="+mn-lt"/>
                <a:cs typeface="+mn-lt"/>
              </a:rPr>
              <a:t> schedule to optimize the training process. This helps the model converge faster and achieve better performance.</a:t>
            </a:r>
            <a:endParaRPr lang="en-US" sz="2400" dirty="0"/>
          </a:p>
        </p:txBody>
      </p:sp>
    </p:spTree>
    <p:extLst>
      <p:ext uri="{BB962C8B-B14F-4D97-AF65-F5344CB8AC3E}">
        <p14:creationId xmlns:p14="http://schemas.microsoft.com/office/powerpoint/2010/main" val="2632639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F516F51-E514-E1EA-59E1-C4626C018285}"/>
              </a:ext>
            </a:extLst>
          </p:cNvPr>
          <p:cNvSpPr>
            <a:spLocks noGrp="1"/>
          </p:cNvSpPr>
          <p:nvPr>
            <p:ph type="title"/>
          </p:nvPr>
        </p:nvSpPr>
        <p:spPr>
          <a:xfrm>
            <a:off x="1115568" y="548640"/>
            <a:ext cx="10168128" cy="1179576"/>
          </a:xfrm>
        </p:spPr>
        <p:txBody>
          <a:bodyPr vert="horz" lIns="91440" tIns="45720" rIns="91440" bIns="45720" rtlCol="0" anchor="ctr">
            <a:noAutofit/>
          </a:bodyPr>
          <a:lstStyle/>
          <a:p>
            <a:endParaRPr lang="en-US" sz="3400">
              <a:cs typeface="Calibri Light"/>
            </a:endParaRPr>
          </a:p>
          <a:p>
            <a:r>
              <a:rPr lang="en-US" sz="4000" b="1" dirty="0">
                <a:cs typeface="Calibri Light"/>
              </a:rPr>
              <a:t>4. Model Architecture</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335DDB97-DA72-7ACA-1DEE-D4611E1D6991}"/>
              </a:ext>
            </a:extLst>
          </p:cNvPr>
          <p:cNvSpPr>
            <a:spLocks noGrp="1"/>
          </p:cNvSpPr>
          <p:nvPr>
            <p:ph idx="1"/>
          </p:nvPr>
        </p:nvSpPr>
        <p:spPr>
          <a:xfrm>
            <a:off x="1115568" y="2481943"/>
            <a:ext cx="10168128" cy="3695020"/>
          </a:xfrm>
        </p:spPr>
        <p:txBody>
          <a:bodyPr vert="horz" lIns="91440" tIns="45720" rIns="91440" bIns="45720" rtlCol="0" anchor="t">
            <a:normAutofit/>
          </a:bodyPr>
          <a:lstStyle/>
          <a:p>
            <a:r>
              <a:rPr lang="en-US" sz="2400" dirty="0">
                <a:solidFill>
                  <a:srgbClr val="0D0D0D"/>
                </a:solidFill>
                <a:ea typeface="+mn-lt"/>
                <a:cs typeface="+mn-lt"/>
              </a:rPr>
              <a:t>DebertaV3 Backbone: The </a:t>
            </a:r>
            <a:r>
              <a:rPr lang="en-US" sz="2400" b="1" dirty="0">
                <a:solidFill>
                  <a:srgbClr val="0D0D0D"/>
                </a:solidFill>
                <a:ea typeface="+mn-lt"/>
                <a:cs typeface="+mn-lt"/>
              </a:rPr>
              <a:t>DebertaV3 model</a:t>
            </a:r>
            <a:r>
              <a:rPr lang="en-US" sz="2400" dirty="0">
                <a:solidFill>
                  <a:srgbClr val="0D0D0D"/>
                </a:solidFill>
                <a:ea typeface="+mn-lt"/>
                <a:cs typeface="+mn-lt"/>
              </a:rPr>
              <a:t> serves as the feature extractor, capturing the contextual relationships between words in the text.</a:t>
            </a:r>
          </a:p>
          <a:p>
            <a:r>
              <a:rPr lang="en-US" sz="2400" b="1" dirty="0">
                <a:solidFill>
                  <a:srgbClr val="0D0D0D"/>
                </a:solidFill>
                <a:ea typeface="+mn-lt"/>
                <a:cs typeface="+mn-lt"/>
              </a:rPr>
              <a:t>Token-Level Classification</a:t>
            </a:r>
            <a:r>
              <a:rPr lang="en-US" sz="2400" dirty="0">
                <a:solidFill>
                  <a:srgbClr val="0D0D0D"/>
                </a:solidFill>
                <a:ea typeface="+mn-lt"/>
                <a:cs typeface="+mn-lt"/>
              </a:rPr>
              <a:t>: A </a:t>
            </a:r>
            <a:r>
              <a:rPr lang="en-US" sz="2400" b="1" dirty="0">
                <a:solidFill>
                  <a:srgbClr val="0D0D0D"/>
                </a:solidFill>
                <a:ea typeface="+mn-lt"/>
                <a:cs typeface="+mn-lt"/>
              </a:rPr>
              <a:t>dense layer</a:t>
            </a:r>
            <a:r>
              <a:rPr lang="en-US" sz="2400" dirty="0">
                <a:solidFill>
                  <a:srgbClr val="0D0D0D"/>
                </a:solidFill>
                <a:ea typeface="+mn-lt"/>
                <a:cs typeface="+mn-lt"/>
              </a:rPr>
              <a:t> is added on top of the DebertaV3 backbone to perform classification at the token level. This allows the model to assign a PII tag to each token in the input sequence.</a:t>
            </a:r>
          </a:p>
          <a:p>
            <a:r>
              <a:rPr lang="en-US" sz="2400" b="1" err="1">
                <a:solidFill>
                  <a:srgbClr val="0D0D0D"/>
                </a:solidFill>
                <a:ea typeface="+mn-lt"/>
                <a:cs typeface="+mn-lt"/>
              </a:rPr>
              <a:t>Softmax</a:t>
            </a:r>
            <a:r>
              <a:rPr lang="en-US" sz="2400" b="1" dirty="0">
                <a:solidFill>
                  <a:srgbClr val="0D0D0D"/>
                </a:solidFill>
                <a:ea typeface="+mn-lt"/>
                <a:cs typeface="+mn-lt"/>
              </a:rPr>
              <a:t> Activation</a:t>
            </a:r>
            <a:r>
              <a:rPr lang="en-US" sz="2400" dirty="0">
                <a:solidFill>
                  <a:srgbClr val="0D0D0D"/>
                </a:solidFill>
                <a:ea typeface="+mn-lt"/>
                <a:cs typeface="+mn-lt"/>
              </a:rPr>
              <a:t>: The output of the dense layer is passed through a </a:t>
            </a:r>
            <a:r>
              <a:rPr lang="en-US" sz="2400" i="1" err="1">
                <a:solidFill>
                  <a:srgbClr val="0D0D0D"/>
                </a:solidFill>
                <a:ea typeface="+mn-lt"/>
                <a:cs typeface="+mn-lt"/>
              </a:rPr>
              <a:t>softmax</a:t>
            </a:r>
            <a:r>
              <a:rPr lang="en-US" sz="2400" i="1" dirty="0">
                <a:solidFill>
                  <a:srgbClr val="0D0D0D"/>
                </a:solidFill>
                <a:ea typeface="+mn-lt"/>
                <a:cs typeface="+mn-lt"/>
              </a:rPr>
              <a:t> activation</a:t>
            </a:r>
            <a:r>
              <a:rPr lang="en-US" sz="2400" dirty="0">
                <a:solidFill>
                  <a:srgbClr val="0D0D0D"/>
                </a:solidFill>
                <a:ea typeface="+mn-lt"/>
                <a:cs typeface="+mn-lt"/>
              </a:rPr>
              <a:t> function. This converts the logits into probabilities for each PII tag, facilitating the classification process.</a:t>
            </a:r>
          </a:p>
          <a:p>
            <a:pPr marL="0" indent="0">
              <a:buNone/>
            </a:pPr>
            <a:endParaRPr lang="en-US" sz="2200">
              <a:cs typeface="Calibri"/>
            </a:endParaRPr>
          </a:p>
        </p:txBody>
      </p:sp>
    </p:spTree>
    <p:extLst>
      <p:ext uri="{BB962C8B-B14F-4D97-AF65-F5344CB8AC3E}">
        <p14:creationId xmlns:p14="http://schemas.microsoft.com/office/powerpoint/2010/main" val="358658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33248E-76D6-2CB9-7A87-48335FF994AF}"/>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Original Architecture of DeBERTaV3</a:t>
            </a:r>
          </a:p>
        </p:txBody>
      </p:sp>
      <p:pic>
        <p:nvPicPr>
          <p:cNvPr id="4" name="Content Placeholder 3" descr="A diagram of a model of debugging&#10;&#10;Description automatically generated">
            <a:extLst>
              <a:ext uri="{FF2B5EF4-FFF2-40B4-BE49-F238E27FC236}">
                <a16:creationId xmlns:a16="http://schemas.microsoft.com/office/drawing/2014/main" id="{F7357A99-2D80-36B3-EFE9-2077C5470BBA}"/>
              </a:ext>
            </a:extLst>
          </p:cNvPr>
          <p:cNvPicPr>
            <a:picLocks noGrp="1" noChangeAspect="1"/>
          </p:cNvPicPr>
          <p:nvPr>
            <p:ph idx="1"/>
          </p:nvPr>
        </p:nvPicPr>
        <p:blipFill rotWithShape="1">
          <a:blip r:embed="rId2"/>
          <a:srcRect t="141" r="-71" b="10005"/>
          <a:stretch/>
        </p:blipFill>
        <p:spPr>
          <a:xfrm>
            <a:off x="1097251" y="1717947"/>
            <a:ext cx="9997508" cy="4517876"/>
          </a:xfrm>
          <a:prstGeom prst="rect">
            <a:avLst/>
          </a:prstGeom>
        </p:spPr>
      </p:pic>
    </p:spTree>
    <p:extLst>
      <p:ext uri="{BB962C8B-B14F-4D97-AF65-F5344CB8AC3E}">
        <p14:creationId xmlns:p14="http://schemas.microsoft.com/office/powerpoint/2010/main" val="2111194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33248E-76D6-2CB9-7A87-48335FF994AF}"/>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chemeClr val="bg1"/>
                </a:solidFill>
              </a:rPr>
              <a:t>Modified Custom Architecture</a:t>
            </a:r>
            <a:r>
              <a:rPr lang="en-US" sz="3200" kern="1200" dirty="0">
                <a:solidFill>
                  <a:schemeClr val="bg1"/>
                </a:solidFill>
                <a:latin typeface="+mj-lt"/>
                <a:ea typeface="+mj-ea"/>
                <a:cs typeface="+mj-cs"/>
              </a:rPr>
              <a:t> of DeBERTaV3</a:t>
            </a:r>
          </a:p>
        </p:txBody>
      </p:sp>
      <p:pic>
        <p:nvPicPr>
          <p:cNvPr id="6" name="Content Placeholder 5" descr="A diagram of layers of layers&#10;&#10;Description automatically generated">
            <a:extLst>
              <a:ext uri="{FF2B5EF4-FFF2-40B4-BE49-F238E27FC236}">
                <a16:creationId xmlns:a16="http://schemas.microsoft.com/office/drawing/2014/main" id="{08DA625F-77BB-66DC-C112-9FABF70948D2}"/>
              </a:ext>
            </a:extLst>
          </p:cNvPr>
          <p:cNvPicPr>
            <a:picLocks noGrp="1" noChangeAspect="1"/>
          </p:cNvPicPr>
          <p:nvPr>
            <p:ph idx="1"/>
          </p:nvPr>
        </p:nvPicPr>
        <p:blipFill>
          <a:blip r:embed="rId2"/>
          <a:stretch>
            <a:fillRect/>
          </a:stretch>
        </p:blipFill>
        <p:spPr>
          <a:xfrm>
            <a:off x="1046860" y="1545089"/>
            <a:ext cx="10233588" cy="5154540"/>
          </a:xfrm>
        </p:spPr>
      </p:pic>
    </p:spTree>
    <p:extLst>
      <p:ext uri="{BB962C8B-B14F-4D97-AF65-F5344CB8AC3E}">
        <p14:creationId xmlns:p14="http://schemas.microsoft.com/office/powerpoint/2010/main" val="368157726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Assessing and Masking of Personally Identifiable Information (PII)</vt:lpstr>
      <vt:lpstr>Table of Contents</vt:lpstr>
      <vt:lpstr>Motivation</vt:lpstr>
      <vt:lpstr>2. Problem Definition</vt:lpstr>
      <vt:lpstr>PII Tags Distribution</vt:lpstr>
      <vt:lpstr> 3. Solution Overview</vt:lpstr>
      <vt:lpstr> 4. Model Architecture</vt:lpstr>
      <vt:lpstr>Original Architecture of DeBERTaV3</vt:lpstr>
      <vt:lpstr>Modified Custom Architecture of DeBERTaV3</vt:lpstr>
      <vt:lpstr>5. Training and Evaluation</vt:lpstr>
      <vt:lpstr>Dynamic Learning Rate Schedular</vt:lpstr>
      <vt:lpstr>6. Result Metrics</vt:lpstr>
      <vt:lpstr>7. Results on Synthetic and PII43k Data </vt:lpstr>
      <vt:lpstr>8. Conclusion and 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405</cp:revision>
  <dcterms:created xsi:type="dcterms:W3CDTF">2024-02-23T23:22:00Z</dcterms:created>
  <dcterms:modified xsi:type="dcterms:W3CDTF">2024-04-11T03:15:54Z</dcterms:modified>
</cp:coreProperties>
</file>