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Raleway"/>
      <p:regular r:id="rId22"/>
    </p:embeddedFont>
    <p:embeddedFont>
      <p:font typeface="Lato" panose="020F0502020204030203"/>
      <p:regular r:id="rId23"/>
    </p:embeddedFont>
    <p:embeddedFont>
      <p:font typeface="Century Gothic" panose="020B0502020202020204" charset="0"/>
      <p:regular r:id="rId24"/>
      <p:bold r:id="rId25"/>
      <p:italic r:id="rId26"/>
      <p:boldItalic r:id="rId27"/>
    </p:embeddedFont>
    <p:embeddedFont>
      <p:font typeface="Roboto" panose="02000000000000000000"/>
      <p:regular r:id="rId28"/>
    </p:embeddedFont>
    <p:embeddedFont>
      <p:font typeface="Arial Rounded MT Bold" panose="020F070403050403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75"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19" d="100"/>
          <a:sy n="119" d="100"/>
        </p:scale>
        <p:origin x="-394" y="86"/>
      </p:cViewPr>
      <p:guideLst>
        <p:guide orient="horz" pos="1620"/>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545" y="-255"/>
            <a:ext cx="7688100" cy="1664700"/>
          </a:xfrm>
          <a:prstGeom prst="rect">
            <a:avLst/>
          </a:prstGeom>
        </p:spPr>
        <p:txBody>
          <a:bodyPr spcFirstLastPara="1" wrap="square" lIns="91425" tIns="91425" rIns="91425" bIns="91425" anchor="t" anchorCtr="0">
            <a:normAutofit/>
          </a:bodyPr>
          <a:lstStyle/>
          <a:p>
            <a:pPr marL="0" lvl="0" indent="0" algn="l" rtl="0">
              <a:spcBef>
                <a:spcPts val="400"/>
              </a:spcBef>
              <a:spcAft>
                <a:spcPts val="0"/>
              </a:spcAft>
              <a:buNone/>
            </a:pPr>
            <a:r>
              <a:rPr lang="en-IN" sz="3335" i="1" dirty="0">
                <a:latin typeface="Century Gothic" panose="020B0502020202020204" charset="0"/>
                <a:cs typeface="Century Gothic" panose="020B0502020202020204" charset="0"/>
              </a:rPr>
              <a:t>Unified </a:t>
            </a:r>
            <a:r>
              <a:rPr lang="en-IN" sz="3335" i="1" dirty="0" smtClean="0">
                <a:latin typeface="Century Gothic" panose="020B0502020202020204" charset="0"/>
                <a:cs typeface="Century Gothic" panose="020B0502020202020204" charset="0"/>
              </a:rPr>
              <a:t>Student </a:t>
            </a:r>
            <a:r>
              <a:rPr lang="en-IN" sz="3335" i="1" dirty="0">
                <a:latin typeface="Century Gothic" panose="020B0502020202020204" charset="0"/>
                <a:cs typeface="Century Gothic" panose="020B0502020202020204" charset="0"/>
              </a:rPr>
              <a:t>Project Platform for Multiple Colleges</a:t>
            </a:r>
            <a:endParaRPr lang="en-IN" sz="3335" i="1" dirty="0">
              <a:latin typeface="Century Gothic" panose="020B0502020202020204" charset="0"/>
              <a:cs typeface="Century Gothic" panose="020B0502020202020204" charset="0"/>
            </a:endParaRPr>
          </a:p>
        </p:txBody>
      </p:sp>
      <p:sp>
        <p:nvSpPr>
          <p:cNvPr id="87" name="Google Shape;87;p13"/>
          <p:cNvSpPr txBox="1">
            <a:spLocks noGrp="1"/>
          </p:cNvSpPr>
          <p:nvPr>
            <p:ph type="subTitle" idx="1"/>
          </p:nvPr>
        </p:nvSpPr>
        <p:spPr>
          <a:xfrm>
            <a:off x="57785" y="2085975"/>
            <a:ext cx="9013190" cy="2649855"/>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b="1" dirty="0">
                <a:solidFill>
                  <a:schemeClr val="dk1"/>
                </a:solidFill>
                <a:latin typeface="Roboto" panose="02000000000000000000"/>
                <a:ea typeface="Roboto" panose="02000000000000000000"/>
                <a:cs typeface="Roboto" panose="02000000000000000000"/>
                <a:sym typeface="Roboto" panose="02000000000000000000"/>
              </a:rPr>
              <a:t>Project </a:t>
            </a:r>
            <a:r>
              <a:rPr lang="en-GB" sz="2000" b="1" dirty="0" smtClean="0">
                <a:solidFill>
                  <a:schemeClr val="dk1"/>
                </a:solidFill>
                <a:latin typeface="Roboto" panose="02000000000000000000"/>
                <a:ea typeface="Roboto" panose="02000000000000000000"/>
                <a:cs typeface="Roboto" panose="02000000000000000000"/>
                <a:sym typeface="Roboto" panose="02000000000000000000"/>
              </a:rPr>
              <a:t>Title :-</a:t>
            </a:r>
            <a:r>
              <a:rPr lang="en-GB" sz="2000" dirty="0" smtClean="0">
                <a:solidFill>
                  <a:schemeClr val="dk1"/>
                </a:solidFill>
                <a:latin typeface="Roboto" panose="02000000000000000000"/>
                <a:ea typeface="Roboto" panose="02000000000000000000"/>
                <a:cs typeface="Roboto" panose="02000000000000000000"/>
                <a:sym typeface="Roboto" panose="02000000000000000000"/>
              </a:rPr>
              <a:t> Unified student project platform for multiple colleges</a:t>
            </a: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b="1" dirty="0">
                <a:solidFill>
                  <a:schemeClr val="dk1"/>
                </a:solidFill>
                <a:latin typeface="Roboto" panose="02000000000000000000"/>
                <a:ea typeface="Roboto" panose="02000000000000000000"/>
                <a:cs typeface="Roboto" panose="02000000000000000000"/>
                <a:sym typeface="Roboto" panose="02000000000000000000"/>
              </a:rPr>
              <a:t>Your </a:t>
            </a:r>
            <a:r>
              <a:rPr lang="en-GB" sz="2000" b="1" dirty="0" smtClean="0">
                <a:solidFill>
                  <a:schemeClr val="dk1"/>
                </a:solidFill>
                <a:latin typeface="Roboto" panose="02000000000000000000"/>
                <a:ea typeface="Roboto" panose="02000000000000000000"/>
                <a:cs typeface="Roboto" panose="02000000000000000000"/>
                <a:sym typeface="Roboto" panose="02000000000000000000"/>
              </a:rPr>
              <a:t>Name :</a:t>
            </a:r>
            <a:r>
              <a:rPr lang="en-GB" sz="1800" b="1" dirty="0" smtClean="0">
                <a:solidFill>
                  <a:schemeClr val="dk1"/>
                </a:solidFill>
                <a:latin typeface="Roboto" panose="02000000000000000000"/>
                <a:ea typeface="Roboto" panose="02000000000000000000"/>
                <a:cs typeface="Roboto" panose="02000000000000000000"/>
                <a:sym typeface="Roboto" panose="02000000000000000000"/>
              </a:rPr>
              <a:t>-</a:t>
            </a:r>
            <a:r>
              <a:rPr lang="en-GB" sz="1800" dirty="0" smtClean="0">
                <a:solidFill>
                  <a:schemeClr val="dk1"/>
                </a:solidFill>
                <a:latin typeface="Roboto" panose="02000000000000000000"/>
                <a:ea typeface="Roboto" panose="02000000000000000000"/>
                <a:cs typeface="Roboto" panose="02000000000000000000"/>
                <a:sym typeface="Roboto" panose="02000000000000000000"/>
              </a:rPr>
              <a:t> </a:t>
            </a:r>
            <a:r>
              <a:rPr lang="en-US" altLang="en-GB" sz="1800" dirty="0" smtClean="0">
                <a:solidFill>
                  <a:schemeClr val="dk1"/>
                </a:solidFill>
                <a:latin typeface="Roboto" panose="02000000000000000000"/>
                <a:ea typeface="Roboto" panose="02000000000000000000"/>
                <a:cs typeface="Roboto" panose="02000000000000000000"/>
                <a:sym typeface="Roboto" panose="02000000000000000000"/>
              </a:rPr>
              <a:t>[ Akash Singh , </a:t>
            </a:r>
            <a:r>
              <a:rPr lang="en-GB" sz="1800" dirty="0" err="1" smtClean="0">
                <a:solidFill>
                  <a:schemeClr val="dk1"/>
                </a:solidFill>
                <a:latin typeface="Roboto" panose="02000000000000000000"/>
                <a:ea typeface="Roboto" panose="02000000000000000000"/>
                <a:cs typeface="Roboto" panose="02000000000000000000"/>
                <a:sym typeface="Roboto" panose="02000000000000000000"/>
              </a:rPr>
              <a:t>Bhuvan</a:t>
            </a:r>
            <a:r>
              <a:rPr lang="en-GB" sz="1800" dirty="0" smtClean="0">
                <a:solidFill>
                  <a:schemeClr val="dk1"/>
                </a:solidFill>
                <a:latin typeface="Roboto" panose="02000000000000000000"/>
                <a:ea typeface="Roboto" panose="02000000000000000000"/>
                <a:cs typeface="Roboto" panose="02000000000000000000"/>
                <a:sym typeface="Roboto" panose="02000000000000000000"/>
              </a:rPr>
              <a:t> </a:t>
            </a:r>
            <a:r>
              <a:rPr lang="en-GB" sz="1800" dirty="0" err="1" smtClean="0">
                <a:solidFill>
                  <a:schemeClr val="dk1"/>
                </a:solidFill>
                <a:latin typeface="Roboto" panose="02000000000000000000"/>
                <a:ea typeface="Roboto" panose="02000000000000000000"/>
                <a:cs typeface="Roboto" panose="02000000000000000000"/>
                <a:sym typeface="Roboto" panose="02000000000000000000"/>
              </a:rPr>
              <a:t>Tenguria</a:t>
            </a:r>
            <a:r>
              <a:rPr lang="en-US" altLang="en-GB" sz="1800" dirty="0" err="1" smtClean="0">
                <a:solidFill>
                  <a:schemeClr val="dk1"/>
                </a:solidFill>
                <a:latin typeface="Roboto" panose="02000000000000000000"/>
                <a:ea typeface="Roboto" panose="02000000000000000000"/>
                <a:cs typeface="Roboto" panose="02000000000000000000"/>
                <a:sym typeface="Roboto" panose="02000000000000000000"/>
              </a:rPr>
              <a:t> , Bhupender Singh , Kavya Sharma ]</a:t>
            </a:r>
            <a:endParaRPr lang="en-US" altLang="en-GB" sz="1800" dirty="0" err="1" smtClean="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US" altLang="en-GB" sz="1800" b="1" dirty="0" err="1" smtClean="0">
                <a:solidFill>
                  <a:schemeClr val="dk1"/>
                </a:solidFill>
                <a:latin typeface="Roboto" panose="02000000000000000000"/>
                <a:ea typeface="Roboto" panose="02000000000000000000"/>
                <a:cs typeface="Roboto" panose="02000000000000000000"/>
                <a:sym typeface="Roboto" panose="02000000000000000000"/>
              </a:rPr>
              <a:t>Uni. Roll No. :-</a:t>
            </a:r>
            <a:r>
              <a:rPr lang="en-US" altLang="en-GB" sz="1800" dirty="0" err="1" smtClean="0">
                <a:solidFill>
                  <a:schemeClr val="dk1"/>
                </a:solidFill>
                <a:latin typeface="Roboto" panose="02000000000000000000"/>
                <a:ea typeface="Roboto" panose="02000000000000000000"/>
                <a:cs typeface="Roboto" panose="02000000000000000000"/>
                <a:sym typeface="Roboto" panose="02000000000000000000"/>
              </a:rPr>
              <a:t> [ 2115000102 , 2115000300 , 2115000302 , 2115000525 ] </a:t>
            </a:r>
            <a:endParaRPr sz="2000" dirty="0">
              <a:solidFill>
                <a:schemeClr val="dk1"/>
              </a:solidFill>
              <a:latin typeface="Roboto" panose="02000000000000000000"/>
              <a:ea typeface="Roboto" panose="02000000000000000000"/>
              <a:cs typeface="Roboto" panose="02000000000000000000"/>
              <a:sym typeface="Roboto" panose="02000000000000000000"/>
            </a:endParaRPr>
          </a:p>
          <a:p>
            <a:pPr lvl="0" indent="-355600">
              <a:lnSpc>
                <a:spcPct val="115000"/>
              </a:lnSpc>
              <a:buClr>
                <a:schemeClr val="dk1"/>
              </a:buClr>
              <a:buSzPts val="2000"/>
              <a:buFont typeface="Roboto" panose="02000000000000000000"/>
              <a:buChar char="●"/>
            </a:pPr>
            <a:r>
              <a:rPr lang="en-GB" sz="2000" b="1" dirty="0">
                <a:solidFill>
                  <a:schemeClr val="dk1"/>
                </a:solidFill>
                <a:latin typeface="Roboto" panose="02000000000000000000"/>
                <a:ea typeface="Roboto" panose="02000000000000000000"/>
                <a:cs typeface="Roboto" panose="02000000000000000000"/>
                <a:sym typeface="Roboto" panose="02000000000000000000"/>
              </a:rPr>
              <a:t>Department </a:t>
            </a:r>
            <a:r>
              <a:rPr lang="en-GB" sz="2000" b="1" dirty="0" smtClean="0">
                <a:solidFill>
                  <a:schemeClr val="dk1"/>
                </a:solidFill>
                <a:latin typeface="Roboto" panose="02000000000000000000"/>
                <a:ea typeface="Roboto" panose="02000000000000000000"/>
                <a:cs typeface="Roboto" panose="02000000000000000000"/>
                <a:sym typeface="Roboto" panose="02000000000000000000"/>
              </a:rPr>
              <a:t>Name :-</a:t>
            </a:r>
            <a:r>
              <a:rPr lang="en-GB" sz="2000" dirty="0" smtClean="0">
                <a:solidFill>
                  <a:schemeClr val="dk1"/>
                </a:solidFill>
                <a:latin typeface="Roboto" panose="02000000000000000000"/>
                <a:ea typeface="Roboto" panose="02000000000000000000"/>
                <a:cs typeface="Roboto" panose="02000000000000000000"/>
                <a:sym typeface="Roboto" panose="02000000000000000000"/>
              </a:rPr>
              <a:t> </a:t>
            </a:r>
            <a:r>
              <a:rPr lang="en-US" sz="2000" spc="-1" dirty="0">
                <a:solidFill>
                  <a:srgbClr val="1A9988"/>
                </a:solidFill>
                <a:latin typeface="Roboto" panose="02000000000000000000"/>
                <a:ea typeface="Roboto" panose="02000000000000000000"/>
              </a:rPr>
              <a:t>CEA Department</a:t>
            </a: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b="1" dirty="0" smtClean="0">
                <a:solidFill>
                  <a:schemeClr val="dk1"/>
                </a:solidFill>
                <a:latin typeface="Roboto" panose="02000000000000000000"/>
                <a:ea typeface="Roboto" panose="02000000000000000000"/>
                <a:cs typeface="Roboto" panose="02000000000000000000"/>
                <a:sym typeface="Roboto" panose="02000000000000000000"/>
              </a:rPr>
              <a:t>Date :-</a:t>
            </a:r>
            <a:r>
              <a:rPr lang="en-US" altLang="en-GB" sz="2000" dirty="0" smtClean="0">
                <a:solidFill>
                  <a:schemeClr val="dk1"/>
                </a:solidFill>
                <a:latin typeface="Roboto" panose="02000000000000000000"/>
                <a:ea typeface="Roboto" panose="02000000000000000000"/>
                <a:cs typeface="Roboto" panose="02000000000000000000"/>
                <a:sym typeface="Roboto" panose="02000000000000000000"/>
              </a:rPr>
              <a:t> </a:t>
            </a:r>
            <a:r>
              <a:rPr lang="en-GB" sz="2000" dirty="0" smtClean="0">
                <a:solidFill>
                  <a:schemeClr val="dk1"/>
                </a:solidFill>
                <a:latin typeface="Roboto" panose="02000000000000000000"/>
                <a:ea typeface="Roboto" panose="02000000000000000000"/>
                <a:cs typeface="Roboto" panose="02000000000000000000"/>
                <a:sym typeface="Roboto" panose="02000000000000000000"/>
              </a:rPr>
              <a:t>30/11/2023</a:t>
            </a:r>
            <a:endParaRPr sz="2000"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Results</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panose="02000000000000000000"/>
              <a:buChar char="●"/>
            </a:pPr>
            <a:r>
              <a:rPr lang="en-GB" sz="1900" dirty="0">
                <a:solidFill>
                  <a:srgbClr val="000000"/>
                </a:solidFill>
                <a:latin typeface="Roboto" panose="02000000000000000000"/>
                <a:ea typeface="Roboto" panose="02000000000000000000"/>
                <a:cs typeface="Roboto" panose="02000000000000000000"/>
                <a:sym typeface="Roboto" panose="02000000000000000000"/>
              </a:rPr>
              <a:t>Improved </a:t>
            </a:r>
            <a:r>
              <a:rPr lang="en-GB" sz="1900" dirty="0" smtClean="0">
                <a:solidFill>
                  <a:srgbClr val="000000"/>
                </a:solidFill>
                <a:latin typeface="Roboto" panose="02000000000000000000"/>
                <a:ea typeface="Roboto" panose="02000000000000000000"/>
                <a:cs typeface="Roboto" panose="02000000000000000000"/>
                <a:sym typeface="Roboto" panose="02000000000000000000"/>
              </a:rPr>
              <a:t>Collaboration</a:t>
            </a:r>
            <a:endParaRPr lang="en-GB" sz="2000" dirty="0">
              <a:ea typeface="Roboto" panose="02000000000000000000"/>
              <a:cs typeface="Roboto" panose="02000000000000000000"/>
            </a:endParaRPr>
          </a:p>
          <a:p>
            <a:pPr lvl="0" indent="-349250">
              <a:buClr>
                <a:srgbClr val="000000"/>
              </a:buClr>
              <a:buSzPts val="1900"/>
              <a:buFont typeface="Roboto" panose="02000000000000000000"/>
              <a:buChar char="●"/>
            </a:pPr>
            <a:r>
              <a:rPr lang="en-GB" sz="1900" dirty="0">
                <a:solidFill>
                  <a:srgbClr val="000000"/>
                </a:solidFill>
                <a:latin typeface="Roboto" panose="02000000000000000000"/>
                <a:ea typeface="Roboto" panose="02000000000000000000"/>
                <a:cs typeface="Roboto" panose="02000000000000000000"/>
                <a:sym typeface="Roboto" panose="02000000000000000000"/>
              </a:rPr>
              <a:t>Networking </a:t>
            </a:r>
            <a:r>
              <a:rPr lang="en-GB" sz="1900" dirty="0" smtClean="0">
                <a:solidFill>
                  <a:srgbClr val="000000"/>
                </a:solidFill>
                <a:latin typeface="Roboto" panose="02000000000000000000"/>
                <a:ea typeface="Roboto" panose="02000000000000000000"/>
                <a:cs typeface="Roboto" panose="02000000000000000000"/>
                <a:sym typeface="Roboto" panose="02000000000000000000"/>
              </a:rPr>
              <a:t>Opportunities</a:t>
            </a:r>
            <a:endParaRPr lang="en-GB" sz="1900" dirty="0" smtClean="0">
              <a:solidFill>
                <a:srgbClr val="000000"/>
              </a:solidFill>
              <a:latin typeface="Roboto" panose="02000000000000000000"/>
              <a:ea typeface="Roboto" panose="02000000000000000000"/>
              <a:cs typeface="Roboto" panose="02000000000000000000"/>
              <a:sym typeface="Roboto" panose="02000000000000000000"/>
            </a:endParaRPr>
          </a:p>
          <a:p>
            <a:pPr lvl="0" indent="-349250">
              <a:buClr>
                <a:srgbClr val="000000"/>
              </a:buClr>
              <a:buSzPts val="1900"/>
              <a:buFont typeface="Roboto" panose="02000000000000000000"/>
              <a:buChar char="●"/>
            </a:pPr>
            <a:r>
              <a:rPr lang="en-GB" sz="1900" dirty="0">
                <a:solidFill>
                  <a:srgbClr val="000000"/>
                </a:solidFill>
                <a:latin typeface="Roboto" panose="02000000000000000000"/>
                <a:ea typeface="Roboto" panose="02000000000000000000"/>
                <a:cs typeface="Roboto" panose="02000000000000000000"/>
                <a:sym typeface="Roboto" panose="02000000000000000000"/>
              </a:rPr>
              <a:t>Professional </a:t>
            </a:r>
            <a:r>
              <a:rPr lang="en-GB" sz="1900" dirty="0" smtClean="0">
                <a:solidFill>
                  <a:srgbClr val="000000"/>
                </a:solidFill>
                <a:latin typeface="Roboto" panose="02000000000000000000"/>
                <a:ea typeface="Roboto" panose="02000000000000000000"/>
                <a:cs typeface="Roboto" panose="02000000000000000000"/>
                <a:sym typeface="Roboto" panose="02000000000000000000"/>
              </a:rPr>
              <a:t>Development</a:t>
            </a:r>
            <a:endParaRPr lang="en-GB" sz="1900" dirty="0" smtClean="0">
              <a:solidFill>
                <a:srgbClr val="000000"/>
              </a:solidFill>
              <a:latin typeface="Roboto" panose="02000000000000000000"/>
              <a:ea typeface="Roboto" panose="02000000000000000000"/>
              <a:cs typeface="Roboto" panose="02000000000000000000"/>
              <a:sym typeface="Roboto" panose="02000000000000000000"/>
            </a:endParaRPr>
          </a:p>
          <a:p>
            <a:pPr lvl="0" indent="-349250">
              <a:buClr>
                <a:srgbClr val="000000"/>
              </a:buClr>
              <a:buSzPts val="1900"/>
              <a:buFont typeface="Roboto" panose="02000000000000000000"/>
              <a:buChar char="●"/>
            </a:pPr>
            <a:r>
              <a:rPr lang="en-GB" sz="1900" dirty="0">
                <a:solidFill>
                  <a:srgbClr val="000000"/>
                </a:solidFill>
                <a:latin typeface="Roboto" panose="02000000000000000000"/>
                <a:ea typeface="Roboto" panose="02000000000000000000"/>
                <a:cs typeface="Roboto" panose="02000000000000000000"/>
                <a:sym typeface="Roboto" panose="02000000000000000000"/>
              </a:rPr>
              <a:t>User Satisfaction</a:t>
            </a:r>
            <a:endParaRPr lang="en-GB" sz="1900" dirty="0" smtClean="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183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Challenges Faced</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729615" y="1545590"/>
            <a:ext cx="7947025" cy="3159760"/>
          </a:xfrm>
          <a:prstGeom prst="rect">
            <a:avLst/>
          </a:prstGeom>
          <a:ln w="19050">
            <a:solidFill>
              <a:schemeClr val="bg2"/>
            </a:solidFill>
          </a:ln>
        </p:spPr>
        <p:txBody>
          <a:bodyPr spcFirstLastPara="1" wrap="square" lIns="91425" tIns="91425" rIns="91425" bIns="91425" anchor="t" anchorCtr="0">
            <a:normAutofit fontScale="77500" lnSpcReduction="10000"/>
          </a:bodyPr>
          <a:lstStyle/>
          <a:p>
            <a:pPr marL="107950" lvl="0" indent="0" algn="l" rtl="0">
              <a:spcBef>
                <a:spcPts val="0"/>
              </a:spcBef>
              <a:spcAft>
                <a:spcPts val="0"/>
              </a:spcAft>
              <a:buClr>
                <a:srgbClr val="000000"/>
              </a:buClr>
              <a:buSzPts val="1900"/>
              <a:buFont typeface="Roboto" panose="02000000000000000000"/>
              <a:buNone/>
            </a:pPr>
            <a:r>
              <a:rPr lang="en-GB" sz="1900" b="1">
                <a:solidFill>
                  <a:srgbClr val="000000"/>
                </a:solidFill>
                <a:latin typeface="Roboto" panose="02000000000000000000"/>
                <a:ea typeface="Roboto" panose="02000000000000000000"/>
                <a:cs typeface="Roboto" panose="02000000000000000000"/>
                <a:sym typeface="Roboto" panose="02000000000000000000"/>
              </a:rPr>
              <a:t>Ensuring Data Security and Privacy:</a:t>
            </a: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Challenge: Handling sensitive student data while ensuring security and privacy.</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Solution: Implement robust encryption protocols, adhere to industry-standard security practices, and comply with data protection regulations. Conduct regular security audits and penetration testing to identify and address vulnerabilities.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Wingdings" panose="05000000000000000000" charset="0"/>
              <a:buNone/>
            </a:pP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Wingdings" panose="05000000000000000000" charset="0"/>
              <a:buNone/>
            </a:pPr>
            <a:r>
              <a:rPr lang="en-GB" sz="1900" b="1">
                <a:solidFill>
                  <a:srgbClr val="000000"/>
                </a:solidFill>
                <a:latin typeface="Roboto" panose="02000000000000000000"/>
                <a:ea typeface="Roboto" panose="02000000000000000000"/>
                <a:cs typeface="Roboto" panose="02000000000000000000"/>
                <a:sym typeface="Roboto" panose="02000000000000000000"/>
              </a:rPr>
              <a:t>Technical Proficiency of Users</a:t>
            </a:r>
            <a:r>
              <a:rPr lang="en-IN" altLang="en-GB" sz="1900" b="1">
                <a:solidFill>
                  <a:srgbClr val="000000"/>
                </a:solidFill>
                <a:latin typeface="Roboto" panose="02000000000000000000"/>
                <a:ea typeface="Roboto" panose="02000000000000000000"/>
                <a:cs typeface="Roboto" panose="02000000000000000000"/>
                <a:sym typeface="Roboto" panose="02000000000000000000"/>
              </a:rPr>
              <a:t>:</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Challenge: Students may have varying levels of technical proficiency, impacting their ability to navigate and utilize the platform.</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Solution: Design an intuitive user interface with clear instructions and tooltips. Provide onboarding resources and tutorials. Conduct user testing to gather feedback and make iterative improvements to enhance usability.</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Roboto" panose="02000000000000000000"/>
              <a:buNone/>
            </a:pPr>
            <a:endParaRPr lang="en-IN" altLang="en-GB" sz="1900" b="1">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285" dirty="0">
                <a:solidFill>
                  <a:srgbClr val="000000"/>
                </a:solidFill>
                <a:latin typeface="Roboto" panose="02000000000000000000"/>
                <a:ea typeface="Roboto" panose="02000000000000000000"/>
                <a:cs typeface="Roboto" panose="02000000000000000000"/>
                <a:sym typeface="Roboto" panose="02000000000000000000"/>
              </a:rPr>
              <a:t>Future Work</a:t>
            </a:r>
            <a:endParaRPr sz="2285" dirty="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55600">
              <a:buClr>
                <a:srgbClr val="000000"/>
              </a:buClr>
              <a:buSzPts val="2000"/>
              <a:buFont typeface="Roboto" panose="02000000000000000000"/>
              <a:buChar char="●"/>
            </a:pPr>
            <a:r>
              <a:rPr lang="en-US" sz="2000" b="1" dirty="0"/>
              <a:t>Feature </a:t>
            </a:r>
            <a:r>
              <a:rPr lang="en-US" sz="2000" b="1" dirty="0" smtClean="0"/>
              <a:t>Enhancements</a:t>
            </a:r>
            <a:endParaRPr lang="en-US" sz="2000" b="1" dirty="0" smtClean="0"/>
          </a:p>
          <a:p>
            <a:pPr lvl="0" indent="-355600">
              <a:buClr>
                <a:srgbClr val="000000"/>
              </a:buClr>
              <a:buSzPts val="2000"/>
              <a:buFont typeface="Roboto" panose="02000000000000000000"/>
              <a:buChar char="●"/>
            </a:pPr>
            <a:r>
              <a:rPr lang="en-US" sz="2000" b="1" dirty="0"/>
              <a:t>Advanced Collaboration </a:t>
            </a:r>
            <a:r>
              <a:rPr lang="en-US" sz="2000" b="1" dirty="0" smtClean="0"/>
              <a:t>Tools</a:t>
            </a:r>
            <a:endParaRPr lang="en-US" sz="2000" b="1" dirty="0" smtClean="0"/>
          </a:p>
          <a:p>
            <a:pPr lvl="0" indent="-355600">
              <a:buClr>
                <a:srgbClr val="000000"/>
              </a:buClr>
              <a:buSzPts val="2000"/>
              <a:buFont typeface="Roboto" panose="02000000000000000000"/>
              <a:buChar char="●"/>
            </a:pPr>
            <a:r>
              <a:rPr lang="en-US" sz="2000" b="1" dirty="0"/>
              <a:t>Community </a:t>
            </a:r>
            <a:r>
              <a:rPr lang="en-US" sz="2000" b="1" dirty="0" smtClean="0"/>
              <a:t>Building</a:t>
            </a:r>
            <a:endParaRPr lang="en-US" sz="2000" b="1" dirty="0" smtClean="0"/>
          </a:p>
          <a:p>
            <a:pPr lvl="0" indent="-355600">
              <a:buClr>
                <a:srgbClr val="000000"/>
              </a:buClr>
              <a:buSzPts val="2000"/>
              <a:buFont typeface="Roboto" panose="02000000000000000000"/>
              <a:buChar char="●"/>
            </a:pPr>
            <a:r>
              <a:rPr lang="en-US" sz="2000" b="1" dirty="0"/>
              <a:t>Internationalization and Multilingual </a:t>
            </a:r>
            <a:r>
              <a:rPr lang="en-US" sz="2000" b="1" dirty="0" smtClean="0"/>
              <a:t>Support</a:t>
            </a:r>
            <a:endParaRPr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285">
                <a:solidFill>
                  <a:srgbClr val="000000"/>
                </a:solidFill>
                <a:latin typeface="Roboto" panose="02000000000000000000"/>
                <a:ea typeface="Roboto" panose="02000000000000000000"/>
                <a:cs typeface="Roboto" panose="02000000000000000000"/>
                <a:sym typeface="Roboto" panose="02000000000000000000"/>
              </a:rPr>
              <a:t>Conclusion</a:t>
            </a:r>
            <a:endParaRPr sz="22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a:p>
        </p:txBody>
      </p:sp>
      <p:sp>
        <p:nvSpPr>
          <p:cNvPr id="159" name="Google Shape;159;p25"/>
          <p:cNvSpPr txBox="1">
            <a:spLocks noGrp="1"/>
          </p:cNvSpPr>
          <p:nvPr>
            <p:ph type="body" idx="1"/>
          </p:nvPr>
        </p:nvSpPr>
        <p:spPr>
          <a:xfrm>
            <a:off x="729615" y="1440815"/>
            <a:ext cx="7688580" cy="3408680"/>
          </a:xfrm>
          <a:prstGeom prst="rect">
            <a:avLst/>
          </a:prstGeom>
          <a:ln w="19050">
            <a:solidFill>
              <a:schemeClr val="bg2"/>
            </a:solidFill>
          </a:ln>
        </p:spPr>
        <p:txBody>
          <a:bodyPr spcFirstLastPara="1" wrap="square" lIns="91425" tIns="91425" rIns="91425" bIns="91425" anchor="t" anchorCtr="0">
            <a:normAutofit fontScale="67500" lnSpcReduction="10000"/>
          </a:bodyPr>
          <a:lstStyle/>
          <a:p>
            <a:pPr marL="457200" lvl="0" indent="-355600" algn="l" rtl="0">
              <a:spcBef>
                <a:spcPts val="0"/>
              </a:spcBef>
              <a:spcAft>
                <a:spcPts val="0"/>
              </a:spcAft>
              <a:buClr>
                <a:srgbClr val="000000"/>
              </a:buClr>
              <a:buSzPts val="2000"/>
              <a:buFont typeface="Roboto" panose="02000000000000000000"/>
              <a:buChar char="●"/>
            </a:pPr>
            <a:r>
              <a:rPr lang="en-GB" sz="2000">
                <a:solidFill>
                  <a:srgbClr val="000000"/>
                </a:solidFill>
                <a:latin typeface="Roboto" panose="02000000000000000000"/>
                <a:ea typeface="Roboto" panose="02000000000000000000"/>
                <a:cs typeface="Roboto" panose="02000000000000000000"/>
                <a:sym typeface="Roboto" panose="02000000000000000000"/>
              </a:rPr>
              <a:t>In conclusion, the development of the Unified Student Project Platform for Multiple Colleges represents a significant stride towards fostering collaboration, breaking down geographical barriers, and enriching the academic experience for students. Throughout the project, we navigated various challenges and strategically implemented features to create a dynamic and inclusive platform.</a:t>
            </a:r>
            <a:endParaRPr lang="en-GB" sz="2000">
              <a:solidFill>
                <a:srgbClr val="000000"/>
              </a:solidFill>
              <a:latin typeface="Roboto" panose="02000000000000000000"/>
              <a:ea typeface="Roboto" panose="02000000000000000000"/>
              <a:cs typeface="Roboto" panose="02000000000000000000"/>
              <a:sym typeface="Roboto" panose="02000000000000000000"/>
            </a:endParaRPr>
          </a:p>
          <a:p>
            <a:pPr marL="457200" lvl="0" indent="-355600" algn="l" rtl="0">
              <a:spcBef>
                <a:spcPts val="0"/>
              </a:spcBef>
              <a:spcAft>
                <a:spcPts val="0"/>
              </a:spcAft>
              <a:buClr>
                <a:srgbClr val="000000"/>
              </a:buClr>
              <a:buSzPts val="2000"/>
              <a:buFont typeface="Roboto" panose="02000000000000000000"/>
              <a:buChar char="●"/>
            </a:pPr>
            <a:endParaRPr lang="en-GB" sz="2000">
              <a:solidFill>
                <a:srgbClr val="000000"/>
              </a:solidFill>
              <a:latin typeface="Roboto" panose="02000000000000000000"/>
              <a:ea typeface="Roboto" panose="02000000000000000000"/>
              <a:cs typeface="Roboto" panose="02000000000000000000"/>
              <a:sym typeface="Roboto" panose="02000000000000000000"/>
            </a:endParaRPr>
          </a:p>
          <a:p>
            <a:pPr marL="457200" lvl="0" indent="-355600" algn="l" rtl="0">
              <a:spcBef>
                <a:spcPts val="0"/>
              </a:spcBef>
              <a:spcAft>
                <a:spcPts val="0"/>
              </a:spcAft>
              <a:buClr>
                <a:srgbClr val="000000"/>
              </a:buClr>
              <a:buSzPts val="2000"/>
              <a:buFont typeface="Roboto" panose="02000000000000000000"/>
              <a:buChar char="●"/>
            </a:pPr>
            <a:r>
              <a:rPr lang="en-GB" sz="2000">
                <a:solidFill>
                  <a:srgbClr val="000000"/>
                </a:solidFill>
                <a:latin typeface="Roboto" panose="02000000000000000000"/>
                <a:ea typeface="Roboto" panose="02000000000000000000"/>
                <a:cs typeface="Roboto" panose="02000000000000000000"/>
                <a:sym typeface="Roboto" panose="02000000000000000000"/>
              </a:rPr>
              <a:t>The platform's key features, such as cross-college collaboration tools, real-time communication, project showcases, and networking opportunities, address the identified gaps in existing systems. By providing a space where students can collaborate seamlessly, showcase their projects, and engage in interdisciplinary discussions, the platform contributes to a more interconnected and vibrant academic community.</a:t>
            </a:r>
            <a:endParaRPr lang="en-GB" sz="20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085">
                <a:solidFill>
                  <a:srgbClr val="000000"/>
                </a:solidFill>
                <a:latin typeface="Roboto" panose="02000000000000000000"/>
                <a:ea typeface="Roboto" panose="02000000000000000000"/>
                <a:cs typeface="Roboto" panose="02000000000000000000"/>
                <a:sym typeface="Roboto" panose="02000000000000000000"/>
              </a:rPr>
              <a:t>Acknowledgments</a:t>
            </a:r>
            <a:endParaRPr sz="20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729615" y="1507490"/>
            <a:ext cx="8021320" cy="3463925"/>
          </a:xfrm>
          <a:prstGeom prst="rect">
            <a:avLst/>
          </a:prstGeom>
          <a:ln w="19050">
            <a:solidFill>
              <a:schemeClr val="bg2"/>
            </a:solidFill>
          </a:ln>
        </p:spPr>
        <p:txBody>
          <a:bodyPr spcFirstLastPara="1" wrap="square" lIns="91425" tIns="91425" rIns="91425" bIns="91425" anchor="t" anchorCtr="0">
            <a:normAutofit/>
          </a:bodyPr>
          <a:lstStyle/>
          <a:p>
            <a:pPr marL="0" lvl="0" indent="0" algn="l" rtl="0">
              <a:spcBef>
                <a:spcPts val="0"/>
              </a:spcBef>
              <a:spcAft>
                <a:spcPts val="1200"/>
              </a:spcAft>
              <a:buNone/>
            </a:pPr>
            <a:r>
              <a:rPr lang="en-GB" sz="1500">
                <a:solidFill>
                  <a:srgbClr val="0F0F0F"/>
                </a:solidFill>
                <a:latin typeface="Arial Rounded MT Bold" panose="020F0704030504030204" charset="0"/>
                <a:ea typeface="Roboto" panose="02000000000000000000"/>
                <a:cs typeface="Arial Rounded MT Bold" panose="020F0704030504030204" charset="0"/>
                <a:sym typeface="Roboto" panose="02000000000000000000"/>
              </a:rPr>
              <a:t>We extend our sincere appreciation to Mrs. Robin Khurana, our esteemed project mentor, whose unwavering encouragement, guidance, and assistance have been instrumental in the successful completion of this project. Additionally, we express our gratitude to our dedicated team members for their unwavering support, contributing significantly to the accurate and timely realization of the project objectives. This endeavor has not only augmented our technical proficiency but has also cultivated a heightened sense of maturity in thought and vision, qualities essential for professional growth. We are grateful for the invaluable insights gained from this experience under Mrs. Robin Khurana's mentorship and the collaborative efforts of our team members.</a:t>
            </a:r>
            <a:endParaRPr lang="en-GB" sz="1500">
              <a:solidFill>
                <a:srgbClr val="0F0F0F"/>
              </a:solidFill>
              <a:latin typeface="Arial Rounded MT Bold" panose="020F0704030504030204" charset="0"/>
              <a:ea typeface="Roboto" panose="02000000000000000000"/>
              <a:cs typeface="Arial Rounded MT Bold" panose="020F0704030504030204" charset="0"/>
              <a:sym typeface="Roboto"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Q&amp;A</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spcAft>
                <a:spcPts val="1200"/>
              </a:spcAft>
              <a:buNone/>
            </a:pPr>
            <a:r>
              <a:rPr lang="en-US" sz="2000" dirty="0" smtClean="0"/>
              <a:t>What </a:t>
            </a:r>
            <a:r>
              <a:rPr lang="en-US" sz="2000" dirty="0"/>
              <a:t>inspired the creation of this Unified Student Project Platform</a:t>
            </a:r>
            <a:r>
              <a:rPr lang="en-US" sz="2000" dirty="0" smtClean="0"/>
              <a:t>?</a:t>
            </a:r>
            <a:endParaRPr lang="en-US" sz="2000" dirty="0" smtClean="0"/>
          </a:p>
          <a:p>
            <a:pPr marL="0" lvl="0" indent="0">
              <a:spcAft>
                <a:spcPts val="1200"/>
              </a:spcAft>
              <a:buNone/>
            </a:pPr>
            <a:r>
              <a:rPr lang="en-US" sz="2000" dirty="0"/>
              <a:t>What technologies and programming languages are used in developing the platform</a:t>
            </a:r>
            <a:r>
              <a:rPr lang="en-US" sz="2000" dirty="0" smtClean="0"/>
              <a:t>?</a:t>
            </a:r>
            <a:endParaRPr lang="en-US" sz="2000" dirty="0" smtClean="0"/>
          </a:p>
          <a:p>
            <a:pPr marL="0" lvl="0" indent="0">
              <a:spcAft>
                <a:spcPts val="1200"/>
              </a:spcAft>
              <a:buNone/>
            </a:pPr>
            <a:r>
              <a:rPr lang="en-US" sz="2000" dirty="0"/>
              <a:t>How scalable is the platform, especially with an increasing number of users</a:t>
            </a:r>
            <a:r>
              <a:rPr lang="en-US" sz="2000" dirty="0" smtClean="0"/>
              <a:t>?</a:t>
            </a:r>
            <a:endParaRPr lang="en-US" sz="2000" dirty="0" smtClean="0"/>
          </a:p>
          <a:p>
            <a:pPr marL="0" lvl="0" indent="0">
              <a:spcAft>
                <a:spcPts val="1200"/>
              </a:spcAft>
              <a:buNone/>
            </a:pPr>
            <a:r>
              <a:rPr lang="en-US" sz="2000" dirty="0"/>
              <a:t>How can universities and colleges get involved with the project?</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panose="020B0604020202020204"/>
              <a:buNone/>
            </a:pPr>
            <a:r>
              <a:rPr lang="en-GB" sz="2285" b="1" u="sng">
                <a:latin typeface="Roboto" panose="02000000000000000000"/>
                <a:ea typeface="Roboto" panose="02000000000000000000"/>
                <a:cs typeface="Roboto" panose="02000000000000000000"/>
                <a:sym typeface="Roboto" panose="02000000000000000000"/>
              </a:rPr>
              <a:t>Introduction</a:t>
            </a:r>
            <a:endParaRPr sz="2285" b="1" u="sng">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u="sng"/>
          </a:p>
        </p:txBody>
      </p:sp>
      <p:sp>
        <p:nvSpPr>
          <p:cNvPr id="93" name="Google Shape;93;p14"/>
          <p:cNvSpPr txBox="1">
            <a:spLocks noGrp="1"/>
          </p:cNvSpPr>
          <p:nvPr>
            <p:ph type="body" idx="1"/>
          </p:nvPr>
        </p:nvSpPr>
        <p:spPr>
          <a:xfrm>
            <a:off x="729615" y="1569085"/>
            <a:ext cx="7878445" cy="3264535"/>
          </a:xfrm>
          <a:prstGeom prst="rect">
            <a:avLst/>
          </a:prstGeom>
          <a:ln>
            <a:solidFill>
              <a:schemeClr val="bg2"/>
            </a:solidFill>
          </a:ln>
        </p:spPr>
        <p:txBody>
          <a:bodyPr spcFirstLastPara="1" wrap="square" lIns="91425" tIns="91425" rIns="91425" bIns="91425" anchor="t" anchorCtr="0">
            <a:normAutofit fontScale="85000" lnSpcReduction="20000"/>
          </a:bodyPr>
          <a:lstStyle/>
          <a:p>
            <a:pPr marL="457200" lvl="0" indent="-355600" algn="l" rtl="0">
              <a:spcBef>
                <a:spcPts val="0"/>
              </a:spcBef>
              <a:spcAft>
                <a:spcPts val="0"/>
              </a:spcAft>
              <a:buClr>
                <a:schemeClr val="dk1"/>
              </a:buClr>
              <a:buSzPts val="2000"/>
              <a:buFont typeface="Roboto" panose="02000000000000000000"/>
              <a:buChar char="●"/>
            </a:pPr>
            <a:r>
              <a:rPr sz="2000">
                <a:solidFill>
                  <a:schemeClr val="dk1"/>
                </a:solidFill>
                <a:latin typeface="Roboto" panose="02000000000000000000"/>
                <a:ea typeface="Roboto" panose="02000000000000000000"/>
                <a:cs typeface="Roboto" panose="02000000000000000000"/>
                <a:sym typeface="Roboto" panose="02000000000000000000"/>
              </a:rPr>
              <a:t>In today's educational landscape, collaboration and knowledge sharing are crucial components of student success. Our project, the Unified Student Project Platform, aims to create a centralized space where students from various colleges can collaborate, showcase their academic projects, and engage in meaningful knowledge exchange.</a:t>
            </a:r>
            <a:endParaRPr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spcBef>
                <a:spcPts val="0"/>
              </a:spcBef>
              <a:spcAft>
                <a:spcPts val="0"/>
              </a:spcAft>
              <a:buClr>
                <a:schemeClr val="dk1"/>
              </a:buClr>
              <a:buSzPts val="2000"/>
              <a:buFont typeface="Roboto" panose="02000000000000000000"/>
              <a:buChar char="●"/>
            </a:pPr>
            <a:endParaRPr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spcBef>
                <a:spcPts val="0"/>
              </a:spcBef>
              <a:spcAft>
                <a:spcPts val="0"/>
              </a:spcAft>
              <a:buClr>
                <a:schemeClr val="dk1"/>
              </a:buClr>
              <a:buSzPts val="2000"/>
              <a:buFont typeface="Roboto" panose="02000000000000000000"/>
              <a:buChar char="●"/>
            </a:pPr>
            <a:r>
              <a:rPr sz="2000">
                <a:solidFill>
                  <a:schemeClr val="dk1"/>
                </a:solidFill>
                <a:latin typeface="Roboto" panose="02000000000000000000"/>
                <a:ea typeface="Roboto" panose="02000000000000000000"/>
                <a:cs typeface="Roboto" panose="02000000000000000000"/>
                <a:sym typeface="Roboto" panose="02000000000000000000"/>
              </a:rPr>
              <a:t>Traditional methods of project presentation and collaboration often limit students to within their own college or department. This isolation can hinder the sharing of diverse perspectives, ideas, and innovations. The Unified Student Project Platform addresses this limitation by providing a digital ecosystem where students from different colleges can connect, collaborate, and showcase their projects collectively.</a:t>
            </a:r>
            <a:endParaRPr sz="20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1200"/>
              </a:spcAft>
              <a:buNone/>
            </a:pP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2465"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Objectives</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99" name="Google Shape;99;p15"/>
          <p:cNvSpPr txBox="1">
            <a:spLocks noGrp="1"/>
          </p:cNvSpPr>
          <p:nvPr>
            <p:ph type="body" idx="1"/>
          </p:nvPr>
        </p:nvSpPr>
        <p:spPr>
          <a:xfrm>
            <a:off x="729615" y="1790065"/>
            <a:ext cx="7764145" cy="2732405"/>
          </a:xfrm>
          <a:prstGeom prst="rect">
            <a:avLst/>
          </a:prstGeom>
        </p:spPr>
        <p:txBody>
          <a:bodyPr spcFirstLastPara="1" wrap="square" lIns="91425" tIns="91425" rIns="91425" bIns="91425" anchor="t" anchorCtr="0">
            <a:normAutofit fontScale="97500" lnSpcReduction="10000"/>
          </a:bodyPr>
          <a:lstStyle/>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Cross-College Collaboration</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Knowledge Exchange</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Project Showcase</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Enhanced Learning Experience</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Networking Opportunities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User-Friendly Interface</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Collaborative Tools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Wingdings" panose="05000000000000000000" charset="0"/>
              <a:buChar char="Ø"/>
            </a:pPr>
            <a:r>
              <a:rPr lang="en-GB" sz="1900">
                <a:solidFill>
                  <a:srgbClr val="000000"/>
                </a:solidFill>
                <a:latin typeface="Roboto" panose="02000000000000000000"/>
                <a:ea typeface="Roboto" panose="02000000000000000000"/>
                <a:cs typeface="Roboto" panose="02000000000000000000"/>
                <a:sym typeface="Roboto" panose="02000000000000000000"/>
              </a:rPr>
              <a:t>Community Building</a:t>
            </a:r>
            <a:endParaRPr lang="en-GB" sz="19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9041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085">
                <a:solidFill>
                  <a:srgbClr val="000000"/>
                </a:solidFill>
                <a:latin typeface="Roboto" panose="02000000000000000000"/>
                <a:ea typeface="Roboto" panose="02000000000000000000"/>
                <a:cs typeface="Roboto" panose="02000000000000000000"/>
                <a:sym typeface="Roboto" panose="02000000000000000000"/>
              </a:rPr>
              <a:t>Problem Statement</a:t>
            </a:r>
            <a:endParaRPr sz="20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940"/>
          </a:p>
        </p:txBody>
      </p:sp>
      <p:sp>
        <p:nvSpPr>
          <p:cNvPr id="105" name="Google Shape;105;p16"/>
          <p:cNvSpPr txBox="1">
            <a:spLocks noGrp="1"/>
          </p:cNvSpPr>
          <p:nvPr>
            <p:ph type="body" idx="1"/>
          </p:nvPr>
        </p:nvSpPr>
        <p:spPr>
          <a:xfrm>
            <a:off x="729615" y="1599565"/>
            <a:ext cx="7810500" cy="3104515"/>
          </a:xfrm>
          <a:prstGeom prst="rect">
            <a:avLst/>
          </a:prstGeom>
          <a:ln>
            <a:solidFill>
              <a:schemeClr val="bg2"/>
            </a:solid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panose="02000000000000000000"/>
              <a:buChar char="●"/>
            </a:pPr>
            <a:r>
              <a:rPr lang="en-GB">
                <a:solidFill>
                  <a:srgbClr val="000000"/>
                </a:solidFill>
                <a:latin typeface="Roboto" panose="02000000000000000000"/>
                <a:ea typeface="Roboto" panose="02000000000000000000"/>
                <a:cs typeface="Roboto" panose="02000000000000000000"/>
                <a:sym typeface="Roboto" panose="02000000000000000000"/>
              </a:rPr>
              <a:t>Innovation is the key to betterment of education and students in the Indian universities/colleges put a lot of efforts on the projects as a part of the academic requirements. If a common knowledge platform (with a facility for plagiarism) is created to bring all project works taken up at various levels by the students in Technical / Higher Educational Institutes and Universities throughout the country, then it will be a great source of knowledge and also will help the student community to take up unique/innovative project works</a:t>
            </a:r>
            <a:r>
              <a:rPr lang="en-IN" altLang="en-GB">
                <a:solidFill>
                  <a:srgbClr val="000000"/>
                </a:solidFill>
                <a:latin typeface="Roboto" panose="02000000000000000000"/>
                <a:ea typeface="Roboto" panose="02000000000000000000"/>
                <a:cs typeface="Roboto" panose="02000000000000000000"/>
                <a:sym typeface="Roboto" panose="02000000000000000000"/>
              </a:rPr>
              <a:t>.</a:t>
            </a:r>
            <a:endParaRPr lang="en-IN" altLang="en-GB">
              <a:solidFill>
                <a:srgbClr val="000000"/>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000000"/>
              </a:buClr>
              <a:buSzPts val="1800"/>
              <a:buFont typeface="Roboto" panose="02000000000000000000"/>
              <a:buChar char="●"/>
            </a:pPr>
            <a:endParaRPr lang="en-IN" altLang="en-GB">
              <a:solidFill>
                <a:srgbClr val="000000"/>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000000"/>
              </a:buClr>
              <a:buSzPts val="1800"/>
              <a:buFont typeface="Roboto" panose="02000000000000000000"/>
              <a:buChar char="●"/>
            </a:pPr>
            <a:r>
              <a:rPr lang="en-GB">
                <a:solidFill>
                  <a:srgbClr val="000000"/>
                </a:solidFill>
                <a:latin typeface="Roboto" panose="02000000000000000000"/>
                <a:ea typeface="Roboto" panose="02000000000000000000"/>
                <a:cs typeface="Roboto" panose="02000000000000000000"/>
                <a:sym typeface="Roboto" panose="02000000000000000000"/>
              </a:rPr>
              <a:t>An integrated platform should be developed where in all the universities/Colleges provide information about the projects done by the students. The information on this platform will help in the peer learning and this will also help in cross functional research between various universities/colleges. Objective: To develop an online integrated platform for projects taken up by the students of various universities/colleges</a:t>
            </a:r>
            <a:r>
              <a:rPr lang="en-IN" altLang="en-GB">
                <a:solidFill>
                  <a:srgbClr val="000000"/>
                </a:solidFill>
                <a:latin typeface="Roboto" panose="02000000000000000000"/>
                <a:ea typeface="Roboto" panose="02000000000000000000"/>
                <a:cs typeface="Roboto" panose="02000000000000000000"/>
                <a:sym typeface="Roboto" panose="02000000000000000000"/>
              </a:rPr>
              <a:t> .</a:t>
            </a:r>
            <a:endParaRPr lang="en-IN" altLang="en-GB">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1985">
                <a:solidFill>
                  <a:srgbClr val="000000"/>
                </a:solidFill>
                <a:latin typeface="Roboto" panose="02000000000000000000"/>
                <a:ea typeface="Roboto" panose="02000000000000000000"/>
                <a:cs typeface="Roboto" panose="02000000000000000000"/>
                <a:sym typeface="Roboto" panose="02000000000000000000"/>
              </a:rPr>
              <a:t>Literature Review</a:t>
            </a:r>
            <a:endParaRPr sz="19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645795" y="1687830"/>
            <a:ext cx="4105275" cy="2777490"/>
          </a:xfrm>
          <a:prstGeom prst="rect">
            <a:avLst/>
          </a:prstGeom>
          <a:ln w="28575">
            <a:solidFill>
              <a:schemeClr val="bg2"/>
            </a:solidFill>
          </a:ln>
        </p:spPr>
        <p:txBody>
          <a:bodyPr spcFirstLastPara="1" wrap="square" lIns="91425" tIns="91425" rIns="91425" bIns="91425" anchor="t" anchorCtr="0">
            <a:normAutofit fontScale="67500" lnSpcReduction="20000"/>
          </a:bodyPr>
          <a:lstStyle/>
          <a:p>
            <a:pPr marL="120650" lvl="0" indent="0" algn="l" rtl="0">
              <a:spcBef>
                <a:spcPts val="0"/>
              </a:spcBef>
              <a:spcAft>
                <a:spcPts val="0"/>
              </a:spcAft>
              <a:buClr>
                <a:srgbClr val="000000"/>
              </a:buClr>
              <a:buSzPts val="1700"/>
              <a:buFont typeface="Roboto" panose="02000000000000000000"/>
              <a:buNone/>
            </a:pPr>
            <a:r>
              <a:rPr lang="en-GB" sz="1700" b="1">
                <a:solidFill>
                  <a:srgbClr val="000000"/>
                </a:solidFill>
                <a:latin typeface="Roboto" panose="02000000000000000000"/>
                <a:ea typeface="Roboto" panose="02000000000000000000"/>
                <a:cs typeface="Roboto" panose="02000000000000000000"/>
                <a:sym typeface="Roboto" panose="02000000000000000000"/>
              </a:rPr>
              <a:t> Overview of Existing Collaborative Platforms</a:t>
            </a:r>
            <a:endParaRPr lang="en-GB" sz="1700" b="1">
              <a:solidFill>
                <a:srgbClr val="000000"/>
              </a:solidFill>
              <a:latin typeface="Roboto" panose="02000000000000000000"/>
              <a:ea typeface="Roboto" panose="02000000000000000000"/>
              <a:cs typeface="Roboto" panose="02000000000000000000"/>
              <a:sym typeface="Roboto" panose="02000000000000000000"/>
            </a:endParaRPr>
          </a:p>
          <a:p>
            <a:pPr marL="120650" lvl="0" indent="0" algn="l" rtl="0">
              <a:spcBef>
                <a:spcPts val="0"/>
              </a:spcBef>
              <a:spcAft>
                <a:spcPts val="0"/>
              </a:spcAft>
              <a:buClr>
                <a:srgbClr val="000000"/>
              </a:buClr>
              <a:buSzPts val="1700"/>
              <a:buFont typeface="Roboto" panose="02000000000000000000"/>
              <a:buNone/>
            </a:pPr>
            <a:endParaRPr lang="en-GB" sz="1700" b="1">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700">
                <a:solidFill>
                  <a:srgbClr val="000000"/>
                </a:solidFill>
                <a:latin typeface="Roboto" panose="02000000000000000000"/>
                <a:ea typeface="Roboto" panose="02000000000000000000"/>
                <a:cs typeface="Roboto" panose="02000000000000000000"/>
                <a:sym typeface="Roboto" panose="02000000000000000000"/>
              </a:rPr>
              <a:t>Common Features: Many existing collaborative platforms focus on project management, but they often operate within the confines of individual institutions, limiting cross-college collaboration.</a:t>
            </a:r>
            <a:endParaRPr lang="en-GB" sz="17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endParaRPr lang="en-GB" sz="17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700">
                <a:solidFill>
                  <a:srgbClr val="000000"/>
                </a:solidFill>
                <a:latin typeface="Roboto" panose="02000000000000000000"/>
                <a:ea typeface="Roboto" panose="02000000000000000000"/>
                <a:cs typeface="Roboto" panose="02000000000000000000"/>
                <a:sym typeface="Roboto" panose="02000000000000000000"/>
              </a:rPr>
              <a:t>Project Showcases: Several platforms emphasize project showcases but primarily within the context of a single college or department.</a:t>
            </a:r>
            <a:endParaRPr lang="en-GB" sz="17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endParaRPr lang="en-GB" sz="17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700">
                <a:solidFill>
                  <a:srgbClr val="000000"/>
                </a:solidFill>
                <a:latin typeface="Roboto" panose="02000000000000000000"/>
                <a:ea typeface="Roboto" panose="02000000000000000000"/>
                <a:cs typeface="Roboto" panose="02000000000000000000"/>
                <a:sym typeface="Roboto" panose="02000000000000000000"/>
              </a:rPr>
              <a:t>Limited Interactivity: Current platforms lack robust tools for real-time collaboration, hindering the dynamic exchange of ideas among students from different colleges.</a:t>
            </a:r>
            <a:endParaRPr lang="en-GB" sz="17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 name="Google Shape;111;p17"/>
          <p:cNvSpPr txBox="1"/>
          <p:nvPr/>
        </p:nvSpPr>
        <p:spPr>
          <a:xfrm>
            <a:off x="4878070" y="1687830"/>
            <a:ext cx="4105275" cy="2777490"/>
          </a:xfrm>
          <a:prstGeom prst="rect">
            <a:avLst/>
          </a:prstGeom>
          <a:noFill/>
          <a:ln w="28575">
            <a:solidFill>
              <a:schemeClr val="bg2"/>
            </a:solidFill>
          </a:ln>
        </p:spPr>
        <p:txBody>
          <a:bodyPr wrap="square" lIns="91425" tIns="91425" rIns="91425" bIns="91425" anchor="t" anchorCtr="0">
            <a:normAutofit fontScale="7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120650" lvl="0" indent="0" algn="l" rtl="0">
              <a:spcBef>
                <a:spcPts val="0"/>
              </a:spcBef>
              <a:spcAft>
                <a:spcPts val="0"/>
              </a:spcAft>
              <a:buClr>
                <a:srgbClr val="000000"/>
              </a:buClr>
              <a:buSzPts val="1700"/>
              <a:buFont typeface="Roboto" panose="02000000000000000000"/>
              <a:buNone/>
            </a:pPr>
            <a:r>
              <a:rPr lang="en-GB" sz="1335" b="1">
                <a:solidFill>
                  <a:srgbClr val="000000"/>
                </a:solidFill>
                <a:latin typeface="Roboto" panose="02000000000000000000"/>
                <a:ea typeface="Roboto" panose="02000000000000000000"/>
                <a:cs typeface="Roboto" panose="02000000000000000000"/>
                <a:sym typeface="Roboto" panose="02000000000000000000"/>
              </a:rPr>
              <a:t> Identified Gaps and Limitations</a:t>
            </a:r>
            <a:endParaRPr lang="en-GB" sz="1335" b="1">
              <a:solidFill>
                <a:srgbClr val="000000"/>
              </a:solidFill>
              <a:latin typeface="Roboto" panose="02000000000000000000"/>
              <a:ea typeface="Roboto" panose="02000000000000000000"/>
              <a:cs typeface="Roboto" panose="02000000000000000000"/>
              <a:sym typeface="Roboto" panose="02000000000000000000"/>
            </a:endParaRPr>
          </a:p>
          <a:p>
            <a:pPr marL="120650" lvl="0" indent="0" algn="l" rtl="0">
              <a:spcBef>
                <a:spcPts val="0"/>
              </a:spcBef>
              <a:spcAft>
                <a:spcPts val="0"/>
              </a:spcAft>
              <a:buClr>
                <a:srgbClr val="000000"/>
              </a:buClr>
              <a:buSzPts val="1700"/>
              <a:buFont typeface="Roboto" panose="02000000000000000000"/>
              <a:buNone/>
            </a:pPr>
            <a:endParaRPr lang="en-GB" sz="1335">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335">
                <a:solidFill>
                  <a:srgbClr val="000000"/>
                </a:solidFill>
                <a:latin typeface="Roboto" panose="02000000000000000000"/>
                <a:ea typeface="Roboto" panose="02000000000000000000"/>
                <a:cs typeface="Roboto" panose="02000000000000000000"/>
                <a:sym typeface="Roboto" panose="02000000000000000000"/>
              </a:rPr>
              <a:t>Isolationist Approach: Most platforms maintain an isolationist approach, where students are confined to collaborating within their own educational institution, missing out on the benefits of diverse perspectives.</a:t>
            </a:r>
            <a:endParaRPr lang="en-GB" sz="1335">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endParaRPr lang="en-GB" sz="1335">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335">
                <a:solidFill>
                  <a:srgbClr val="000000"/>
                </a:solidFill>
                <a:latin typeface="Roboto" panose="02000000000000000000"/>
                <a:ea typeface="Roboto" panose="02000000000000000000"/>
                <a:cs typeface="Roboto" panose="02000000000000000000"/>
                <a:sym typeface="Roboto" panose="02000000000000000000"/>
              </a:rPr>
              <a:t>Limited Networking Opportunities: Existing systems often lack dedicated features to foster networking opportunities beyond one's immediate academic circle.</a:t>
            </a:r>
            <a:endParaRPr lang="en-GB" sz="1335">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endParaRPr lang="en-GB" sz="1335">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rgbClr val="000000"/>
              </a:buClr>
              <a:buSzPts val="1700"/>
              <a:buFont typeface="Roboto" panose="02000000000000000000"/>
              <a:buChar char="●"/>
            </a:pPr>
            <a:r>
              <a:rPr lang="en-GB" sz="1335">
                <a:solidFill>
                  <a:srgbClr val="000000"/>
                </a:solidFill>
                <a:latin typeface="Roboto" panose="02000000000000000000"/>
                <a:ea typeface="Roboto" panose="02000000000000000000"/>
                <a:cs typeface="Roboto" panose="02000000000000000000"/>
                <a:sym typeface="Roboto" panose="02000000000000000000"/>
              </a:rPr>
              <a:t>Technological Barriers: Some platforms require extensive technical knowledge, presenting barriers to entry for students with varying technical backgrounds.</a:t>
            </a:r>
            <a:endParaRPr lang="en-GB" sz="1335">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Methodology</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17" name="Google Shape;117;p18"/>
          <p:cNvSpPr txBox="1">
            <a:spLocks noGrp="1"/>
          </p:cNvSpPr>
          <p:nvPr>
            <p:ph type="body" idx="1"/>
          </p:nvPr>
        </p:nvSpPr>
        <p:spPr>
          <a:xfrm>
            <a:off x="349250" y="1369060"/>
            <a:ext cx="4020820" cy="2496185"/>
          </a:xfrm>
          <a:prstGeom prst="rect">
            <a:avLst/>
          </a:prstGeom>
          <a:ln>
            <a:solidFill>
              <a:schemeClr val="bg2"/>
            </a:solidFill>
          </a:ln>
        </p:spPr>
        <p:txBody>
          <a:bodyPr spcFirstLastPara="1" wrap="square" lIns="91425" tIns="91425" rIns="91425" bIns="91425" anchor="t" anchorCtr="0">
            <a:normAutofit fontScale="67500" lnSpcReduction="20000"/>
          </a:bodyPr>
          <a:lstStyle/>
          <a:p>
            <a:pPr marL="107950" lvl="0" indent="0" algn="l" rtl="0">
              <a:spcBef>
                <a:spcPts val="0"/>
              </a:spcBef>
              <a:spcAft>
                <a:spcPts val="0"/>
              </a:spcAft>
              <a:buClr>
                <a:srgbClr val="000000"/>
              </a:buClr>
              <a:buSzPts val="1900"/>
              <a:buFont typeface="Roboto" panose="02000000000000000000"/>
              <a:buNone/>
            </a:pPr>
            <a:r>
              <a:rPr lang="en-GB" sz="1900" b="1">
                <a:solidFill>
                  <a:srgbClr val="000000"/>
                </a:solidFill>
                <a:latin typeface="Roboto" panose="02000000000000000000"/>
                <a:ea typeface="Roboto" panose="02000000000000000000"/>
                <a:cs typeface="Roboto" panose="02000000000000000000"/>
                <a:sym typeface="Roboto" panose="02000000000000000000"/>
              </a:rPr>
              <a:t>Platform Architecture and Design:</a:t>
            </a: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Roboto" panose="02000000000000000000"/>
              <a:buNone/>
            </a:pP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Firebase Realtime Database: Employing Firebase Realtime Database to store project details, user information, and collaborative data.</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Firebase Authentication: Leveraging Firebase Authentication for secure user authentication and authorization.</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Firebase Hosting: Using Firebase Hosting to deploy the frontend and ensure quick, reliable access.</a:t>
            </a:r>
            <a:endParaRPr lang="en-GB" sz="19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 name="Google Shape;117;p18"/>
          <p:cNvSpPr txBox="1"/>
          <p:nvPr/>
        </p:nvSpPr>
        <p:spPr>
          <a:xfrm>
            <a:off x="4623435" y="1369060"/>
            <a:ext cx="3982720" cy="2496185"/>
          </a:xfrm>
          <a:prstGeom prst="rect">
            <a:avLst/>
          </a:prstGeom>
          <a:noFill/>
          <a:ln>
            <a:solidFill>
              <a:schemeClr val="bg2"/>
            </a:solidFill>
          </a:ln>
        </p:spPr>
        <p:txBody>
          <a:bodyPr wrap="square" lIns="91425" tIns="91425" rIns="91425" bIns="91425" anchor="t" anchorCtr="0">
            <a:normAutofit fontScale="6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107950" lvl="0" indent="0" algn="l" rtl="0">
              <a:spcBef>
                <a:spcPts val="0"/>
              </a:spcBef>
              <a:spcAft>
                <a:spcPts val="0"/>
              </a:spcAft>
              <a:buClr>
                <a:srgbClr val="000000"/>
              </a:buClr>
              <a:buSzPts val="1900"/>
              <a:buFont typeface="Roboto" panose="02000000000000000000"/>
              <a:buNone/>
            </a:pPr>
            <a:r>
              <a:rPr lang="en-GB" sz="1900" b="1">
                <a:solidFill>
                  <a:srgbClr val="000000"/>
                </a:solidFill>
                <a:latin typeface="Roboto" panose="02000000000000000000"/>
                <a:ea typeface="Roboto" panose="02000000000000000000"/>
                <a:cs typeface="Roboto" panose="02000000000000000000"/>
                <a:sym typeface="Roboto" panose="02000000000000000000"/>
              </a:rPr>
              <a:t>Technology Stack:</a:t>
            </a: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Roboto" panose="02000000000000000000"/>
              <a:buNone/>
            </a:pP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Frontend: Using a frontend framework like React.js integrated with Firebase SDK for web.</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Backend: Employing Firebase Cloud Functions to handle server-side logic.</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Real-Time Communication: Utilizing Firebase Realtime Database for real-time communication features.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Security: Leveraging Firebase Authentication and Firebase Security Rules for data security.</a:t>
            </a:r>
            <a:endParaRPr lang="en-GB" sz="19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 name="Google Shape;117;p18"/>
          <p:cNvSpPr txBox="1"/>
          <p:nvPr/>
        </p:nvSpPr>
        <p:spPr>
          <a:xfrm>
            <a:off x="349250" y="4022090"/>
            <a:ext cx="8282305" cy="974090"/>
          </a:xfrm>
          <a:prstGeom prst="rect">
            <a:avLst/>
          </a:prstGeom>
          <a:noFill/>
          <a:ln>
            <a:solidFill>
              <a:schemeClr val="bg2"/>
            </a:solidFill>
          </a:ln>
        </p:spPr>
        <p:txBody>
          <a:bodyPr wrap="square" lIns="91425" tIns="91425" rIns="91425" bIns="91425" anchor="t" anchorCtr="0">
            <a:normAutofit fontScale="50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107950" lvl="0" indent="0" algn="l" rtl="0">
              <a:spcBef>
                <a:spcPts val="0"/>
              </a:spcBef>
              <a:spcAft>
                <a:spcPts val="0"/>
              </a:spcAft>
              <a:buClr>
                <a:srgbClr val="000000"/>
              </a:buClr>
              <a:buSzPts val="1900"/>
              <a:buFont typeface="Roboto" panose="02000000000000000000"/>
              <a:buNone/>
            </a:pPr>
            <a:r>
              <a:rPr lang="en-GB" sz="1900" b="1">
                <a:solidFill>
                  <a:srgbClr val="000000"/>
                </a:solidFill>
                <a:latin typeface="Roboto" panose="02000000000000000000"/>
                <a:ea typeface="Roboto" panose="02000000000000000000"/>
                <a:cs typeface="Roboto" panose="02000000000000000000"/>
                <a:sym typeface="Roboto" panose="02000000000000000000"/>
              </a:rPr>
              <a:t>Networking Opportunities:</a:t>
            </a:r>
            <a:endParaRPr lang="en-GB" sz="1900" b="1">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Roboto" panose="02000000000000000000"/>
              <a:buNone/>
            </a:pP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Firestore User Profiles: Storing user profiles in Firestore to allow users to create profiles, connect with peers, and build a professional network.</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Firebase Cloud Functions: Integrating Cloud Functions for event triggers, facilitating seamless networking features.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53760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385">
                <a:solidFill>
                  <a:srgbClr val="000000"/>
                </a:solidFill>
                <a:latin typeface="Roboto" panose="02000000000000000000"/>
                <a:ea typeface="Roboto" panose="02000000000000000000"/>
                <a:cs typeface="Roboto" panose="02000000000000000000"/>
                <a:sym typeface="Roboto" panose="02000000000000000000"/>
              </a:rPr>
              <a:t>System Architecture</a:t>
            </a:r>
            <a:endParaRPr sz="23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240"/>
          </a:p>
        </p:txBody>
      </p:sp>
      <p:pic>
        <p:nvPicPr>
          <p:cNvPr id="2" name="Picture 1"/>
          <p:cNvPicPr>
            <a:picLocks noChangeAspect="1"/>
          </p:cNvPicPr>
          <p:nvPr/>
        </p:nvPicPr>
        <p:blipFill>
          <a:blip r:embed="rId1"/>
          <a:stretch>
            <a:fillRect/>
          </a:stretch>
        </p:blipFill>
        <p:spPr>
          <a:xfrm>
            <a:off x="2852420" y="1417320"/>
            <a:ext cx="4311015" cy="3509010"/>
          </a:xfrm>
          <a:prstGeom prst="rect">
            <a:avLst/>
          </a:prstGeom>
          <a:ln w="28575">
            <a:solidFill>
              <a:schemeClr val="bg2"/>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56363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Implementation</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pic>
        <p:nvPicPr>
          <p:cNvPr id="4" name="Picture 3"/>
          <p:cNvPicPr>
            <a:picLocks noChangeAspect="1"/>
          </p:cNvPicPr>
          <p:nvPr/>
        </p:nvPicPr>
        <p:blipFill>
          <a:blip r:embed="rId1"/>
          <a:stretch>
            <a:fillRect/>
          </a:stretch>
        </p:blipFill>
        <p:spPr>
          <a:xfrm>
            <a:off x="447675" y="1307465"/>
            <a:ext cx="2968625" cy="1513840"/>
          </a:xfrm>
          <a:prstGeom prst="rect">
            <a:avLst/>
          </a:prstGeom>
        </p:spPr>
      </p:pic>
      <p:pic>
        <p:nvPicPr>
          <p:cNvPr id="6" name="Picture 5"/>
          <p:cNvPicPr>
            <a:picLocks noChangeAspect="1"/>
          </p:cNvPicPr>
          <p:nvPr/>
        </p:nvPicPr>
        <p:blipFill>
          <a:blip r:embed="rId2"/>
          <a:stretch>
            <a:fillRect/>
          </a:stretch>
        </p:blipFill>
        <p:spPr>
          <a:xfrm>
            <a:off x="454660" y="2865120"/>
            <a:ext cx="2968625" cy="2230755"/>
          </a:xfrm>
          <a:prstGeom prst="rect">
            <a:avLst/>
          </a:prstGeom>
        </p:spPr>
      </p:pic>
      <p:pic>
        <p:nvPicPr>
          <p:cNvPr id="7" name="Picture 6"/>
          <p:cNvPicPr>
            <a:picLocks noChangeAspect="1"/>
          </p:cNvPicPr>
          <p:nvPr/>
        </p:nvPicPr>
        <p:blipFill>
          <a:blip r:embed="rId3"/>
          <a:stretch>
            <a:fillRect/>
          </a:stretch>
        </p:blipFill>
        <p:spPr>
          <a:xfrm>
            <a:off x="3551555" y="2865120"/>
            <a:ext cx="2453005" cy="2230120"/>
          </a:xfrm>
          <a:prstGeom prst="rect">
            <a:avLst/>
          </a:prstGeom>
        </p:spPr>
      </p:pic>
      <p:pic>
        <p:nvPicPr>
          <p:cNvPr id="8" name="Picture 7"/>
          <p:cNvPicPr>
            <a:picLocks noChangeAspect="1"/>
          </p:cNvPicPr>
          <p:nvPr/>
        </p:nvPicPr>
        <p:blipFill>
          <a:blip r:embed="rId4"/>
          <a:stretch>
            <a:fillRect/>
          </a:stretch>
        </p:blipFill>
        <p:spPr>
          <a:xfrm>
            <a:off x="6128385" y="1306830"/>
            <a:ext cx="2788285" cy="3789045"/>
          </a:xfrm>
          <a:prstGeom prst="rect">
            <a:avLst/>
          </a:prstGeom>
        </p:spPr>
      </p:pic>
      <p:pic>
        <p:nvPicPr>
          <p:cNvPr id="9" name="Picture 8"/>
          <p:cNvPicPr>
            <a:picLocks noChangeAspect="1"/>
          </p:cNvPicPr>
          <p:nvPr/>
        </p:nvPicPr>
        <p:blipFill>
          <a:blip r:embed="rId5"/>
          <a:stretch>
            <a:fillRect/>
          </a:stretch>
        </p:blipFill>
        <p:spPr>
          <a:xfrm>
            <a:off x="3548380" y="1323975"/>
            <a:ext cx="2432050" cy="1490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55792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085">
                <a:solidFill>
                  <a:srgbClr val="000000"/>
                </a:solidFill>
                <a:latin typeface="Roboto" panose="02000000000000000000"/>
                <a:ea typeface="Roboto" panose="02000000000000000000"/>
                <a:cs typeface="Roboto" panose="02000000000000000000"/>
                <a:sym typeface="Roboto" panose="02000000000000000000"/>
              </a:rPr>
              <a:t>Features</a:t>
            </a:r>
            <a:endParaRPr sz="20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940"/>
          </a:p>
        </p:txBody>
      </p:sp>
      <p:sp>
        <p:nvSpPr>
          <p:cNvPr id="135" name="Google Shape;135;p21"/>
          <p:cNvSpPr txBox="1">
            <a:spLocks noGrp="1"/>
          </p:cNvSpPr>
          <p:nvPr>
            <p:ph type="body" idx="1"/>
          </p:nvPr>
        </p:nvSpPr>
        <p:spPr>
          <a:xfrm>
            <a:off x="534670" y="1441450"/>
            <a:ext cx="7933055" cy="3406140"/>
          </a:xfrm>
          <a:prstGeom prst="rect">
            <a:avLst/>
          </a:prstGeom>
          <a:ln w="28575">
            <a:solidFill>
              <a:schemeClr val="bg2"/>
            </a:solidFill>
          </a:ln>
        </p:spPr>
        <p:txBody>
          <a:bodyPr spcFirstLastPara="1" wrap="square" lIns="91425" tIns="91425" rIns="91425" bIns="91425" anchor="t" anchorCtr="0">
            <a:normAutofit fontScale="57500" lnSpcReduction="20000"/>
          </a:bodyPr>
          <a:lstStyle/>
          <a:p>
            <a:pPr marL="114300" lvl="0" indent="0" algn="l" rtl="0">
              <a:spcBef>
                <a:spcPts val="0"/>
              </a:spcBef>
              <a:spcAft>
                <a:spcPts val="0"/>
              </a:spcAft>
              <a:buClr>
                <a:srgbClr val="000000"/>
              </a:buClr>
              <a:buSzPts val="1800"/>
              <a:buFont typeface="Roboto" panose="02000000000000000000"/>
              <a:buNone/>
            </a:pPr>
            <a:endParaRPr lang="en-IN" altLang="en-GB" sz="1800" b="1">
              <a:solidFill>
                <a:srgbClr val="000000"/>
              </a:solidFill>
              <a:latin typeface="Roboto" panose="02000000000000000000"/>
              <a:ea typeface="Roboto" panose="02000000000000000000"/>
              <a:cs typeface="Roboto" panose="02000000000000000000"/>
              <a:sym typeface="Roboto" panose="02000000000000000000"/>
            </a:endParaRPr>
          </a:p>
          <a:p>
            <a:pPr marL="114300" lvl="0" indent="0" algn="l" rtl="0">
              <a:spcBef>
                <a:spcPts val="0"/>
              </a:spcBef>
              <a:spcAft>
                <a:spcPts val="0"/>
              </a:spcAft>
              <a:buClr>
                <a:srgbClr val="000000"/>
              </a:buClr>
              <a:buSzPts val="1800"/>
              <a:buFont typeface="Roboto" panose="02000000000000000000"/>
              <a:buNone/>
            </a:pPr>
            <a:r>
              <a:rPr lang="en-IN" altLang="en-GB" sz="1800" b="1">
                <a:solidFill>
                  <a:srgbClr val="000000"/>
                </a:solidFill>
                <a:latin typeface="Roboto" panose="02000000000000000000"/>
                <a:ea typeface="Roboto" panose="02000000000000000000"/>
                <a:cs typeface="Roboto" panose="02000000000000000000"/>
                <a:sym typeface="Roboto" panose="02000000000000000000"/>
              </a:rPr>
              <a:t>1. </a:t>
            </a:r>
            <a:r>
              <a:rPr lang="en-GB" sz="1800" b="1">
                <a:solidFill>
                  <a:srgbClr val="000000"/>
                </a:solidFill>
                <a:latin typeface="Roboto" panose="02000000000000000000"/>
                <a:ea typeface="Roboto" panose="02000000000000000000"/>
                <a:cs typeface="Roboto" panose="02000000000000000000"/>
                <a:sym typeface="Roboto" panose="02000000000000000000"/>
              </a:rPr>
              <a:t>Cross-College Collaboration:</a:t>
            </a:r>
            <a:endParaRPr lang="en-GB" sz="180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Description: The platform facilitates collaboration among students from different colleges.</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Unique Functionality: Users can form interdisciplinary project teams, breaking down the traditional silos of collaboration within individual institutions.</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571500" lvl="1" indent="0" algn="l" rtl="0">
              <a:spcBef>
                <a:spcPts val="0"/>
              </a:spcBef>
              <a:spcAft>
                <a:spcPts val="0"/>
              </a:spcAft>
              <a:buClr>
                <a:srgbClr val="000000"/>
              </a:buClr>
              <a:buSzPts val="1800"/>
              <a:buFont typeface="Wingdings" panose="05000000000000000000" charset="0"/>
              <a:buNone/>
            </a:pP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114300" lvl="0" indent="0" algn="l" rtl="0">
              <a:spcBef>
                <a:spcPts val="0"/>
              </a:spcBef>
              <a:spcAft>
                <a:spcPts val="0"/>
              </a:spcAft>
              <a:buClr>
                <a:srgbClr val="000000"/>
              </a:buClr>
              <a:buSzPts val="1800"/>
              <a:buFont typeface="Roboto" panose="02000000000000000000"/>
              <a:buNone/>
            </a:pPr>
            <a:r>
              <a:rPr lang="en-GB" sz="1800" b="1">
                <a:solidFill>
                  <a:srgbClr val="000000"/>
                </a:solidFill>
                <a:latin typeface="Roboto" panose="02000000000000000000"/>
                <a:ea typeface="Roboto" panose="02000000000000000000"/>
                <a:cs typeface="Roboto" panose="02000000000000000000"/>
                <a:sym typeface="Roboto" panose="02000000000000000000"/>
              </a:rPr>
              <a:t>2. Real-Time Collaboration Tools:</a:t>
            </a:r>
            <a:endParaRPr lang="en-GB" sz="180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Description: Integrated chat, discussion forums, and document sharing for real-time collaboration.</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Unique Functionality: Users can collaborate seamlessly on projects, providing instant feedback and engaging in discussions in real time.</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571500" lvl="1" indent="0" algn="l" rtl="0">
              <a:spcBef>
                <a:spcPts val="0"/>
              </a:spcBef>
              <a:spcAft>
                <a:spcPts val="0"/>
              </a:spcAft>
              <a:buClr>
                <a:srgbClr val="000000"/>
              </a:buClr>
              <a:buSzPts val="1800"/>
              <a:buFont typeface="Wingdings" panose="05000000000000000000" charset="0"/>
              <a:buNone/>
            </a:pP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114300" lvl="0" indent="0" algn="l" rtl="0">
              <a:spcBef>
                <a:spcPts val="0"/>
              </a:spcBef>
              <a:spcAft>
                <a:spcPts val="0"/>
              </a:spcAft>
              <a:buClr>
                <a:srgbClr val="000000"/>
              </a:buClr>
              <a:buSzPts val="1800"/>
              <a:buFont typeface="Roboto" panose="02000000000000000000"/>
              <a:buNone/>
            </a:pPr>
            <a:r>
              <a:rPr lang="en-GB" sz="1800" b="1">
                <a:solidFill>
                  <a:srgbClr val="000000"/>
                </a:solidFill>
                <a:latin typeface="Roboto" panose="02000000000000000000"/>
                <a:ea typeface="Roboto" panose="02000000000000000000"/>
                <a:cs typeface="Roboto" panose="02000000000000000000"/>
                <a:sym typeface="Roboto" panose="02000000000000000000"/>
              </a:rPr>
              <a:t>3. Project Showcase:</a:t>
            </a:r>
            <a:endParaRPr lang="en-GB" sz="1800" b="1">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Description: A dedicated space for students to showcase their academic projects.</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Unique Functionality: The platform categorizes projects based on disciplines, themes, and colleges, allowing for easy exploration and recognition.</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571500" lvl="1" indent="0" algn="l" rtl="0">
              <a:spcBef>
                <a:spcPts val="0"/>
              </a:spcBef>
              <a:spcAft>
                <a:spcPts val="0"/>
              </a:spcAft>
              <a:buClr>
                <a:srgbClr val="000000"/>
              </a:buClr>
              <a:buSzPts val="1800"/>
              <a:buFont typeface="Wingdings" panose="05000000000000000000" charset="0"/>
              <a:buNone/>
            </a:pP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114300" lvl="0" indent="0" algn="l" rtl="0">
              <a:spcBef>
                <a:spcPts val="0"/>
              </a:spcBef>
              <a:spcAft>
                <a:spcPts val="0"/>
              </a:spcAft>
              <a:buClr>
                <a:srgbClr val="000000"/>
              </a:buClr>
              <a:buSzPts val="1800"/>
              <a:buFont typeface="Roboto" panose="02000000000000000000"/>
              <a:buNone/>
            </a:pPr>
            <a:r>
              <a:rPr lang="en-GB" sz="1800" b="1">
                <a:solidFill>
                  <a:srgbClr val="000000"/>
                </a:solidFill>
                <a:latin typeface="Roboto" panose="02000000000000000000"/>
                <a:ea typeface="Roboto" panose="02000000000000000000"/>
                <a:cs typeface="Roboto" panose="02000000000000000000"/>
                <a:sym typeface="Roboto" panose="02000000000000000000"/>
              </a:rPr>
              <a:t>4. Knowledge Exchange Forums:</a:t>
            </a:r>
            <a:endParaRPr lang="en-GB" sz="1800" b="1">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Description: Discussion forums where students can exchange ideas, insights, and best practices.</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Unique Functionality: Forums promote interdisciplinary discussions, enabling students to learn from diverse perspectives and approaches.</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571500" lvl="1" indent="0" algn="l" rtl="0">
              <a:spcBef>
                <a:spcPts val="0"/>
              </a:spcBef>
              <a:spcAft>
                <a:spcPts val="0"/>
              </a:spcAft>
              <a:buClr>
                <a:srgbClr val="000000"/>
              </a:buClr>
              <a:buSzPts val="1800"/>
              <a:buFont typeface="Wingdings" panose="05000000000000000000" charset="0"/>
              <a:buNone/>
            </a:pP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114300" lvl="0" indent="0" algn="l" rtl="0">
              <a:spcBef>
                <a:spcPts val="0"/>
              </a:spcBef>
              <a:spcAft>
                <a:spcPts val="0"/>
              </a:spcAft>
              <a:buClr>
                <a:srgbClr val="000000"/>
              </a:buClr>
              <a:buSzPts val="1800"/>
              <a:buFont typeface="Roboto" panose="02000000000000000000"/>
              <a:buNone/>
            </a:pPr>
            <a:r>
              <a:rPr lang="en-GB" sz="1800" b="1">
                <a:solidFill>
                  <a:srgbClr val="000000"/>
                </a:solidFill>
                <a:latin typeface="Roboto" panose="02000000000000000000"/>
                <a:ea typeface="Roboto" panose="02000000000000000000"/>
                <a:cs typeface="Roboto" panose="02000000000000000000"/>
                <a:sym typeface="Roboto" panose="02000000000000000000"/>
              </a:rPr>
              <a:t>5. User-Friendly Interface:</a:t>
            </a:r>
            <a:endParaRPr lang="en-GB" sz="1800" b="1">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Description: An intuitive and easy-to-navigate user interface.</a:t>
            </a:r>
            <a:endParaRPr lang="en-GB" sz="1520">
              <a:solidFill>
                <a:srgbClr val="000000"/>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rgbClr val="000000"/>
              </a:buClr>
              <a:buSzPts val="1800"/>
              <a:buFont typeface="Wingdings" panose="05000000000000000000" charset="0"/>
              <a:buChar char="Ø"/>
            </a:pPr>
            <a:r>
              <a:rPr lang="en-GB" sz="1520">
                <a:solidFill>
                  <a:srgbClr val="000000"/>
                </a:solidFill>
                <a:latin typeface="Roboto" panose="02000000000000000000"/>
                <a:ea typeface="Roboto" panose="02000000000000000000"/>
                <a:cs typeface="Roboto" panose="02000000000000000000"/>
                <a:sym typeface="Roboto" panose="02000000000000000000"/>
              </a:rPr>
              <a:t>Unique Functionality: The design is user-centric, ensuring accessibility for students with varying technical proficiencies</a:t>
            </a:r>
            <a:r>
              <a:rPr lang="en-IN" altLang="en-GB" sz="1520">
                <a:solidFill>
                  <a:srgbClr val="000000"/>
                </a:solidFill>
                <a:latin typeface="Roboto" panose="02000000000000000000"/>
                <a:ea typeface="Roboto" panose="02000000000000000000"/>
                <a:cs typeface="Roboto" panose="02000000000000000000"/>
                <a:sym typeface="Roboto" panose="02000000000000000000"/>
              </a:rPr>
              <a:t>.</a:t>
            </a:r>
            <a:endParaRPr lang="en-IN" altLang="en-GB" sz="152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8518</Words>
  <Application>WPS Presentation</Application>
  <PresentationFormat>On-screen Show (16:9)</PresentationFormat>
  <Paragraphs>153</Paragraphs>
  <Slides>15</Slides>
  <Notes>15</Notes>
  <HiddenSlides>0</HiddenSlides>
  <MMClips>0</MMClips>
  <ScaleCrop>false</ScaleCrop>
  <HeadingPairs>
    <vt:vector size="6" baseType="variant">
      <vt:variant>
        <vt:lpstr>已用的字体</vt:lpstr>
      </vt:variant>
      <vt:variant>
        <vt:i4>57</vt:i4>
      </vt:variant>
      <vt:variant>
        <vt:lpstr>主题</vt:lpstr>
      </vt:variant>
      <vt:variant>
        <vt:i4>1</vt:i4>
      </vt:variant>
      <vt:variant>
        <vt:lpstr>幻灯片标题</vt:lpstr>
      </vt:variant>
      <vt:variant>
        <vt:i4>15</vt:i4>
      </vt:variant>
    </vt:vector>
  </HeadingPairs>
  <TitlesOfParts>
    <vt:vector size="73" baseType="lpstr">
      <vt:lpstr>Arial</vt:lpstr>
      <vt:lpstr>SimSun</vt:lpstr>
      <vt:lpstr>Wingdings</vt:lpstr>
      <vt:lpstr>Arial</vt:lpstr>
      <vt:lpstr>Raleway</vt:lpstr>
      <vt:lpstr>Lato</vt:lpstr>
      <vt:lpstr>Century Gothic</vt:lpstr>
      <vt:lpstr>Roboto</vt:lpstr>
      <vt:lpstr>Wingdings</vt:lpstr>
      <vt:lpstr>Arial Rounded MT Bold</vt:lpstr>
      <vt:lpstr>Microsoft YaHei</vt:lpstr>
      <vt:lpstr>Arial Unicode MS</vt:lpstr>
      <vt:lpstr>Century Schoolbook</vt:lpstr>
      <vt:lpstr>Microsoft YaHei UI</vt:lpstr>
      <vt:lpstr>Algerian</vt:lpstr>
      <vt:lpstr>Agency FB</vt:lpstr>
      <vt:lpstr>AcadEref</vt:lpstr>
      <vt:lpstr>Artifakt Element Heavy</vt:lpstr>
      <vt:lpstr>Artifakt Element Book</vt:lpstr>
      <vt:lpstr>Artifakt Element Black</vt:lpstr>
      <vt:lpstr>Artifakt Element</vt:lpstr>
      <vt:lpstr>Artifakt Element Medium</vt:lpstr>
      <vt:lpstr>Bauhaus 93</vt:lpstr>
      <vt:lpstr>Bahnschrift SemiLight SemiConde</vt:lpstr>
      <vt:lpstr>Bahnschrift</vt:lpstr>
      <vt:lpstr>Bahnschrift SemiLight Condensed</vt:lpstr>
      <vt:lpstr>Bernard MT Condensed</vt:lpstr>
      <vt:lpstr>Berlin Sans FB Demi</vt:lpstr>
      <vt:lpstr>Book Antiqua</vt:lpstr>
      <vt:lpstr>Bookman Old Style</vt:lpstr>
      <vt:lpstr>Candara Light</vt:lpstr>
      <vt:lpstr>Cascadia Code ExtraLight</vt:lpstr>
      <vt:lpstr>Chiller</vt:lpstr>
      <vt:lpstr>Colonna MT</vt:lpstr>
      <vt:lpstr>Complex</vt:lpstr>
      <vt:lpstr>Constantia</vt:lpstr>
      <vt:lpstr>Cooper Black</vt:lpstr>
      <vt:lpstr>Copperplate Gothic Bold</vt:lpstr>
      <vt:lpstr>Copperplate Gothic Light</vt:lpstr>
      <vt:lpstr>Corbel</vt:lpstr>
      <vt:lpstr>Courier New</vt:lpstr>
      <vt:lpstr>Curlz MT</vt:lpstr>
      <vt:lpstr>Franklin Gothic Book</vt:lpstr>
      <vt:lpstr>Forte</vt:lpstr>
      <vt:lpstr>Franklin Gothic Demi</vt:lpstr>
      <vt:lpstr>Franklin Gothic Demi Cond</vt:lpstr>
      <vt:lpstr>Franklin Gothic Heavy</vt:lpstr>
      <vt:lpstr>Franklin Gothic Medium</vt:lpstr>
      <vt:lpstr>French Script MT</vt:lpstr>
      <vt:lpstr>Franklin Gothic Medium Cond</vt:lpstr>
      <vt:lpstr>Gill Sans MT Ext Condensed Bold</vt:lpstr>
      <vt:lpstr>Gill Sans Ultra Bold</vt:lpstr>
      <vt:lpstr>Gloucester MT Extra Condensed</vt:lpstr>
      <vt:lpstr>GothicE</vt:lpstr>
      <vt:lpstr>GreekS</vt:lpstr>
      <vt:lpstr>Malgun Gothic</vt:lpstr>
      <vt:lpstr>Lucida Sans Typewriter</vt:lpstr>
      <vt:lpstr>Streamline</vt:lpstr>
      <vt:lpstr>Unified Student Project Platform for Multiple Colleges</vt:lpstr>
      <vt:lpstr>Introduction</vt:lpstr>
      <vt:lpstr>Objectives</vt:lpstr>
      <vt:lpstr>Problem Statement</vt:lpstr>
      <vt:lpstr>Literature Review</vt:lpstr>
      <vt:lpstr>Methodology</vt:lpstr>
      <vt:lpstr>System Architecture</vt:lpstr>
      <vt:lpstr>Implementation</vt:lpstr>
      <vt:lpstr>Features</vt:lpstr>
      <vt:lpstr>Results</vt:lpstr>
      <vt:lpstr>Challenges Faced</vt:lpstr>
      <vt:lpstr>Future Work</vt:lpstr>
      <vt:lpstr>Conclusion</vt:lpstr>
      <vt:lpstr>Acknowledgments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Studemt Project Platform for Multiple Colleges</dc:title>
  <dc:creator/>
  <cp:lastModifiedBy>bhuva</cp:lastModifiedBy>
  <cp:revision>24</cp:revision>
  <dcterms:created xsi:type="dcterms:W3CDTF">2023-11-29T01:49:00Z</dcterms:created>
  <dcterms:modified xsi:type="dcterms:W3CDTF">2023-12-04T08:37:13Z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9314755D4611465FAF3FA7A0C037A2E5_12</vt:lpwstr>
  </property>
  <property fmtid="{D5CDD505-2E9C-101B-9397-08002B2CF9AE}" pid="3" name="KSOProductBuildVer">
    <vt:lpwstr>1033-12.2.0.13306</vt:lpwstr>
  </property>
</Properties>
</file>