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9"/>
  </p:notesMasterIdLst>
  <p:handoutMasterIdLst>
    <p:handoutMasterId r:id="rId30"/>
  </p:handoutMasterIdLst>
  <p:sldIdLst>
    <p:sldId id="277" r:id="rId4"/>
    <p:sldId id="399" r:id="rId5"/>
    <p:sldId id="400" r:id="rId6"/>
    <p:sldId id="408" r:id="rId7"/>
    <p:sldId id="409" r:id="rId8"/>
    <p:sldId id="401" r:id="rId9"/>
    <p:sldId id="402" r:id="rId10"/>
    <p:sldId id="403"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05" r:id="rId26"/>
    <p:sldId id="406" r:id="rId27"/>
    <p:sldId id="40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6" d="100"/>
          <a:sy n="86" d="100"/>
        </p:scale>
        <p:origin x="787"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rogrammer2programmer.net/" TargetMode="External"/><Relationship Id="rId7" Type="http://schemas.openxmlformats.org/officeDocument/2006/relationships/hyperlink" Target="http://www.wikipedia.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asp123.com/" TargetMode="External"/><Relationship Id="rId5" Type="http://schemas.openxmlformats.org/officeDocument/2006/relationships/hyperlink" Target="http://www.asp.net/" TargetMode="External"/><Relationship Id="rId4" Type="http://schemas.openxmlformats.org/officeDocument/2006/relationships/hyperlink" Target="http://www.codeprojec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AND ANALYTICS(IBM)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Image Steganography</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100826" y="4263990"/>
            <a:ext cx="3771674" cy="1938992"/>
          </a:xfrm>
          <a:prstGeom prst="rect">
            <a:avLst/>
          </a:prstGeom>
          <a:noFill/>
        </p:spPr>
        <p:txBody>
          <a:bodyPr wrap="none" rtlCol="0">
            <a:spAutoFit/>
          </a:bodyPr>
          <a:lstStyle/>
          <a:p>
            <a:r>
              <a:rPr lang="en-US" sz="2000" b="1" dirty="0"/>
              <a:t>Submitted by: </a:t>
            </a:r>
          </a:p>
          <a:p>
            <a:r>
              <a:rPr lang="en-US" sz="2000" dirty="0" err="1"/>
              <a:t>Shivam</a:t>
            </a:r>
            <a:r>
              <a:rPr lang="en-US" sz="2000" dirty="0"/>
              <a:t> </a:t>
            </a:r>
            <a:r>
              <a:rPr lang="en-US" sz="2000" dirty="0" err="1"/>
              <a:t>Verma</a:t>
            </a:r>
            <a:r>
              <a:rPr lang="en-US" sz="2000" dirty="0"/>
              <a:t>               19BCS3886</a:t>
            </a:r>
          </a:p>
          <a:p>
            <a:r>
              <a:rPr lang="en-US" sz="2000" dirty="0" err="1"/>
              <a:t>Bhuvnesh</a:t>
            </a:r>
            <a:r>
              <a:rPr lang="en-US" sz="2000" dirty="0"/>
              <a:t> </a:t>
            </a:r>
            <a:r>
              <a:rPr lang="en-US" sz="2000" dirty="0" err="1"/>
              <a:t>Gangwar</a:t>
            </a:r>
            <a:r>
              <a:rPr lang="en-US" sz="2000" dirty="0"/>
              <a:t>      19BCS3887</a:t>
            </a:r>
          </a:p>
          <a:p>
            <a:r>
              <a:rPr lang="en-US" sz="2000" dirty="0"/>
              <a:t>Aryan </a:t>
            </a:r>
            <a:r>
              <a:rPr lang="en-US" sz="2000" dirty="0" err="1"/>
              <a:t>Batra</a:t>
            </a:r>
            <a:r>
              <a:rPr lang="en-US" sz="2000" dirty="0"/>
              <a:t>                    19BCS3889</a:t>
            </a:r>
          </a:p>
          <a:p>
            <a:r>
              <a:rPr lang="en-US" sz="2000" dirty="0" err="1"/>
              <a:t>Akshat</a:t>
            </a:r>
            <a:r>
              <a:rPr lang="en-US" sz="2000" dirty="0"/>
              <a:t> Gupta                 19BCS3891</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a:t>
            </a:r>
            <a:r>
              <a:rPr lang="en-US" sz="2000"/>
              <a:t>Aisha</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pic>
        <p:nvPicPr>
          <p:cNvPr id="6" name="Content Placeholder 5">
            <a:extLst>
              <a:ext uri="{FF2B5EF4-FFF2-40B4-BE49-F238E27FC236}">
                <a16:creationId xmlns:a16="http://schemas.microsoft.com/office/drawing/2014/main" id="{7896D5A4-62A7-41A3-B343-08EB35FA06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13855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8" name="Content Placeholder 7">
            <a:extLst>
              <a:ext uri="{FF2B5EF4-FFF2-40B4-BE49-F238E27FC236}">
                <a16:creationId xmlns:a16="http://schemas.microsoft.com/office/drawing/2014/main" id="{7939210F-6C91-4F22-B893-B94E169662B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88003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Content Placeholder 5">
            <a:extLst>
              <a:ext uri="{FF2B5EF4-FFF2-40B4-BE49-F238E27FC236}">
                <a16:creationId xmlns:a16="http://schemas.microsoft.com/office/drawing/2014/main" id="{0533555B-BE25-4894-9492-8C211CABC8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62072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Content Placeholder 5">
            <a:extLst>
              <a:ext uri="{FF2B5EF4-FFF2-40B4-BE49-F238E27FC236}">
                <a16:creationId xmlns:a16="http://schemas.microsoft.com/office/drawing/2014/main" id="{8F7ED23C-A3A9-4F0C-9495-5F87B8CFCE7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2311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Content Placeholder 5">
            <a:extLst>
              <a:ext uri="{FF2B5EF4-FFF2-40B4-BE49-F238E27FC236}">
                <a16:creationId xmlns:a16="http://schemas.microsoft.com/office/drawing/2014/main" id="{255AD684-F6DB-4D95-9020-F6A3E89FCD2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43205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6" name="Content Placeholder 5">
            <a:extLst>
              <a:ext uri="{FF2B5EF4-FFF2-40B4-BE49-F238E27FC236}">
                <a16:creationId xmlns:a16="http://schemas.microsoft.com/office/drawing/2014/main" id="{80D99C16-1489-4823-B08D-8E12DE6AD4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691388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6" name="Content Placeholder 5">
            <a:extLst>
              <a:ext uri="{FF2B5EF4-FFF2-40B4-BE49-F238E27FC236}">
                <a16:creationId xmlns:a16="http://schemas.microsoft.com/office/drawing/2014/main" id="{1BD6E307-D660-4BE8-8539-059C48A76F1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53562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6" name="Content Placeholder 5">
            <a:extLst>
              <a:ext uri="{FF2B5EF4-FFF2-40B4-BE49-F238E27FC236}">
                <a16:creationId xmlns:a16="http://schemas.microsoft.com/office/drawing/2014/main" id="{C8709A7A-53ED-4E6C-9B43-21F224D17C3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62128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6" name="Content Placeholder 5">
            <a:extLst>
              <a:ext uri="{FF2B5EF4-FFF2-40B4-BE49-F238E27FC236}">
                <a16:creationId xmlns:a16="http://schemas.microsoft.com/office/drawing/2014/main" id="{928C1200-C732-435B-97E3-726B4BF7CC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026870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pic>
        <p:nvPicPr>
          <p:cNvPr id="10" name="Content Placeholder 9">
            <a:extLst>
              <a:ext uri="{FF2B5EF4-FFF2-40B4-BE49-F238E27FC236}">
                <a16:creationId xmlns:a16="http://schemas.microsoft.com/office/drawing/2014/main" id="{D024AF5B-A712-4705-8163-E36D630D8ED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04096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  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pic>
        <p:nvPicPr>
          <p:cNvPr id="6" name="Content Placeholder 5">
            <a:extLst>
              <a:ext uri="{FF2B5EF4-FFF2-40B4-BE49-F238E27FC236}">
                <a16:creationId xmlns:a16="http://schemas.microsoft.com/office/drawing/2014/main" id="{3B5DA889-3100-40A0-B287-BECC2ABD4AD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72470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pic>
        <p:nvPicPr>
          <p:cNvPr id="6" name="Content Placeholder 5">
            <a:extLst>
              <a:ext uri="{FF2B5EF4-FFF2-40B4-BE49-F238E27FC236}">
                <a16:creationId xmlns:a16="http://schemas.microsoft.com/office/drawing/2014/main" id="{A5410A4B-3FFF-4FB7-B995-EAB840F726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8311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pic>
        <p:nvPicPr>
          <p:cNvPr id="8" name="Content Placeholder 7">
            <a:extLst>
              <a:ext uri="{FF2B5EF4-FFF2-40B4-BE49-F238E27FC236}">
                <a16:creationId xmlns:a16="http://schemas.microsoft.com/office/drawing/2014/main" id="{C9FD32B7-DD2E-43B6-8382-920A6D32457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610639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6" y="94890"/>
            <a:ext cx="10515600" cy="1325563"/>
          </a:xfrm>
        </p:spPr>
        <p:txBody>
          <a:bodyPr/>
          <a:lstStyle/>
          <a:p>
            <a:r>
              <a:rPr lang="en-US" dirty="0"/>
              <a:t>  Conclusion</a:t>
            </a:r>
          </a:p>
        </p:txBody>
      </p:sp>
      <p:sp>
        <p:nvSpPr>
          <p:cNvPr id="3" name="Content Placeholder 2"/>
          <p:cNvSpPr>
            <a:spLocks noGrp="1"/>
          </p:cNvSpPr>
          <p:nvPr>
            <p:ph idx="1"/>
          </p:nvPr>
        </p:nvSpPr>
        <p:spPr>
          <a:xfrm>
            <a:off x="889959" y="1256282"/>
            <a:ext cx="10515600" cy="4351338"/>
          </a:xfrm>
        </p:spPr>
        <p:txBody>
          <a:bodyPr>
            <a:noAutofit/>
          </a:bodyPr>
          <a:lstStyle/>
          <a:p>
            <a:pPr marL="0" indent="0">
              <a:buNone/>
            </a:pPr>
            <a:r>
              <a:rPr lang="en-US" sz="2200" dirty="0"/>
              <a:t>Steganography is a really interesting subject and outside of the mainstream cryptography and system administration that most of us deal with day after day.</a:t>
            </a:r>
            <a:endParaRPr lang="en-IN" sz="2200" dirty="0"/>
          </a:p>
          <a:p>
            <a:pPr marL="0" indent="0">
              <a:buNone/>
            </a:pPr>
            <a:r>
              <a:rPr lang="en-US" sz="2200" dirty="0"/>
              <a:t>Steganography can be used for hidden communication. We have explored the limits of steganography theory and practice. We printed out the enhancement of the image steganography system using LSB approach to provide a means of secure communication. A </a:t>
            </a:r>
            <a:r>
              <a:rPr lang="en-US" sz="2200" dirty="0" err="1"/>
              <a:t>stego</a:t>
            </a:r>
            <a:r>
              <a:rPr lang="en-US" sz="2200" dirty="0"/>
              <a:t>-key has been applied to the system during embedment of the message into the cover image. </a:t>
            </a:r>
            <a:endParaRPr lang="en-IN" sz="2200" dirty="0"/>
          </a:p>
          <a:p>
            <a:pPr marL="0" indent="0">
              <a:buNone/>
            </a:pPr>
            <a:r>
              <a:rPr lang="en-US" sz="2200" dirty="0"/>
              <a:t>This steganography application software provided for the purpose to how to use any type of image formats to hiding any type of files inside their. The master work of this application is in supporting any type of pictures without need to convert to bitmap, and lower limitation on file size to hide, because of using maximum memory space in pictures to hide the file.</a:t>
            </a:r>
            <a:r>
              <a:rPr lang="en-IN" sz="2200" dirty="0"/>
              <a:t> </a:t>
            </a:r>
            <a:r>
              <a:rPr lang="en-US" sz="2200" dirty="0"/>
              <a:t>Since ancient times, man has found a desire in the ability to communicate covertly. The recent explosion of research in watermarking to protect intellectual property is evidence that steganography is not just limited to military or espionage applications. Steganography, like cryptography, will play an increasing role in the future of secure communication in the “digital world”.</a:t>
            </a:r>
            <a:endParaRPr lang="en-IN"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880465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lnSpcReduction="10000"/>
          </a:bodyPr>
          <a:lstStyle/>
          <a:p>
            <a:r>
              <a:rPr lang="en-US" dirty="0"/>
              <a:t>This project is developed for hiding information in any image file. The scope of the project is implementation of steganography tools for hiding information includes any type of information file and image files and the path where the user wants to save Image and extruded file.</a:t>
            </a:r>
          </a:p>
          <a:p>
            <a:r>
              <a:rPr lang="en-US" dirty="0"/>
              <a:t>The scope of the project is to limit unauthorized access and provide better security during message transmission. To meet the requirements, I use the simple and basic approach of Steganography.</a:t>
            </a:r>
          </a:p>
          <a:p>
            <a:r>
              <a:rPr lang="en-US" dirty="0"/>
              <a:t>In this project, the proposed approach finds the suitable algorithm for embedding the data in an image using steganography which provides the better security pattern for sending messages through a network.</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val="1952428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References</a:t>
            </a:r>
          </a:p>
        </p:txBody>
      </p:sp>
      <p:sp>
        <p:nvSpPr>
          <p:cNvPr id="3" name="Content Placeholder 2"/>
          <p:cNvSpPr>
            <a:spLocks noGrp="1"/>
          </p:cNvSpPr>
          <p:nvPr>
            <p:ph idx="1"/>
          </p:nvPr>
        </p:nvSpPr>
        <p:spPr>
          <a:xfrm>
            <a:off x="828136" y="1492370"/>
            <a:ext cx="10525664" cy="4684593"/>
          </a:xfrm>
        </p:spPr>
        <p:txBody>
          <a:bodyPr>
            <a:normAutofit/>
          </a:bodyPr>
          <a:lstStyle/>
          <a:p>
            <a:pPr marL="0" indent="0">
              <a:buNone/>
            </a:pPr>
            <a:r>
              <a:rPr lang="en-US" b="1" i="1" u="sng" dirty="0"/>
              <a:t>Websites</a:t>
            </a:r>
            <a:endParaRPr lang="en-IN" b="1" i="1" dirty="0"/>
          </a:p>
          <a:p>
            <a:pPr marL="0" indent="0">
              <a:buNone/>
            </a:pPr>
            <a:r>
              <a:rPr lang="en-US" dirty="0"/>
              <a:t>Following websites are referring to create this project reports.</a:t>
            </a:r>
            <a:endParaRPr lang="en-IN" dirty="0"/>
          </a:p>
          <a:p>
            <a:pPr lvl="0"/>
            <a:r>
              <a:rPr lang="en-US" u="sng" dirty="0">
                <a:hlinkClick r:id="rId2"/>
              </a:rPr>
              <a:t>http://www.google.com</a:t>
            </a:r>
            <a:endParaRPr lang="en-IN" dirty="0"/>
          </a:p>
          <a:p>
            <a:pPr lvl="0"/>
            <a:r>
              <a:rPr lang="en-US" u="sng" dirty="0">
                <a:hlinkClick r:id="rId3"/>
              </a:rPr>
              <a:t>http://www.programmer2programmer.net</a:t>
            </a:r>
            <a:endParaRPr lang="en-IN" dirty="0"/>
          </a:p>
          <a:p>
            <a:pPr lvl="0"/>
            <a:r>
              <a:rPr lang="en-US" u="sng" dirty="0">
                <a:hlinkClick r:id="rId4"/>
              </a:rPr>
              <a:t>http://www.codeproject.com</a:t>
            </a:r>
            <a:endParaRPr lang="en-IN" dirty="0"/>
          </a:p>
          <a:p>
            <a:pPr lvl="0"/>
            <a:r>
              <a:rPr lang="en-US" u="sng" dirty="0">
                <a:hlinkClick r:id="rId5"/>
              </a:rPr>
              <a:t>http://www.asp.net</a:t>
            </a:r>
            <a:endParaRPr lang="en-IN" dirty="0"/>
          </a:p>
          <a:p>
            <a:pPr lvl="0"/>
            <a:r>
              <a:rPr lang="en-US" u="sng" dirty="0">
                <a:hlinkClick r:id="rId6"/>
              </a:rPr>
              <a:t>http://www.asp123.com</a:t>
            </a:r>
            <a:endParaRPr lang="en-IN" dirty="0"/>
          </a:p>
          <a:p>
            <a:pPr lvl="0"/>
            <a:r>
              <a:rPr lang="en-US" u="sng" dirty="0">
                <a:hlinkClick r:id="rId7"/>
              </a:rPr>
              <a:t>http://www.wikipedia.org</a:t>
            </a:r>
            <a:r>
              <a:rPr lang="en-US" dirty="0"/>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to Project</a:t>
            </a:r>
          </a:p>
        </p:txBody>
      </p:sp>
      <p:sp>
        <p:nvSpPr>
          <p:cNvPr id="3" name="Content Placeholder 2"/>
          <p:cNvSpPr>
            <a:spLocks noGrp="1"/>
          </p:cNvSpPr>
          <p:nvPr>
            <p:ph idx="1"/>
          </p:nvPr>
        </p:nvSpPr>
        <p:spPr/>
        <p:txBody>
          <a:bodyPr>
            <a:normAutofit fontScale="85000" lnSpcReduction="10000"/>
          </a:bodyPr>
          <a:lstStyle/>
          <a:p>
            <a:r>
              <a:rPr lang="en-US" dirty="0"/>
              <a:t>Steganography is the art of hiding the fact that communication is taking place, by hiding information in other information. Many different carrier file formats can be used, but digital images are the most popular because of their frequency on the internet. For hiding secret information in images, there exists a large variety of steganography techniques some are more complex than others and all of them have respective strong and weak points. Different applications may require absolute invisibility of the secret information, while others require a large secret message to be hidden. This project report intends to give an overview of image steganography, its uses and techniques. It also attempts to identify the requirements of a good steganography algorithm and briefly reflects on which </a:t>
            </a:r>
            <a:r>
              <a:rPr lang="en-US" dirty="0" err="1"/>
              <a:t>steganographic</a:t>
            </a:r>
            <a:r>
              <a:rPr lang="en-US" dirty="0"/>
              <a:t> techniques are more suitable for applications.</a:t>
            </a:r>
          </a:p>
          <a:p>
            <a:r>
              <a:rPr lang="en-US" dirty="0"/>
              <a:t>If a person or persons views the object that the information is hidden inside of he or she will have no idea that there is any hidden information, therefore the person will not attempt to decrypt the information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HARDWARE REQUIREMENTS</a:t>
            </a:r>
            <a:endParaRPr lang="en-IN" dirty="0"/>
          </a:p>
        </p:txBody>
      </p:sp>
      <p:sp>
        <p:nvSpPr>
          <p:cNvPr id="3" name="Content Placeholder 2"/>
          <p:cNvSpPr>
            <a:spLocks noGrp="1"/>
          </p:cNvSpPr>
          <p:nvPr>
            <p:ph idx="1"/>
          </p:nvPr>
        </p:nvSpPr>
        <p:spPr/>
        <p:txBody>
          <a:bodyPr/>
          <a:lstStyle/>
          <a:p>
            <a:r>
              <a:rPr lang="en-US" dirty="0"/>
              <a:t>Processor Type :- Intel Pentium IV or higher, (Preferably 1.0 </a:t>
            </a:r>
            <a:r>
              <a:rPr lang="en-US" dirty="0" err="1"/>
              <a:t>Ghz</a:t>
            </a:r>
            <a:r>
              <a:rPr lang="en-US" dirty="0"/>
              <a:t> or Greater) </a:t>
            </a:r>
          </a:p>
          <a:p>
            <a:r>
              <a:rPr lang="en-US" dirty="0"/>
              <a:t>512 MB RAM or above </a:t>
            </a:r>
          </a:p>
          <a:p>
            <a:r>
              <a:rPr lang="en-US" dirty="0"/>
              <a:t>2 GB Hard free drive space </a:t>
            </a:r>
          </a:p>
          <a:p>
            <a:r>
              <a:rPr lang="en-US" dirty="0"/>
              <a:t>Ethernet Connection (LAN) OR a wireless adapter (Wi-Fi)</a:t>
            </a:r>
          </a:p>
          <a:p>
            <a:endParaRPr lang="en-US"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3821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SOFTWARE REQUIREMENTS</a:t>
            </a:r>
            <a:endParaRPr lang="en-IN" dirty="0"/>
          </a:p>
        </p:txBody>
      </p:sp>
      <p:sp>
        <p:nvSpPr>
          <p:cNvPr id="3" name="Content Placeholder 2"/>
          <p:cNvSpPr>
            <a:spLocks noGrp="1"/>
          </p:cNvSpPr>
          <p:nvPr>
            <p:ph idx="1"/>
          </p:nvPr>
        </p:nvSpPr>
        <p:spPr/>
        <p:txBody>
          <a:bodyPr/>
          <a:lstStyle/>
          <a:p>
            <a:r>
              <a:rPr lang="en-US" dirty="0"/>
              <a:t>Visual Studio Code or Other IDE</a:t>
            </a:r>
          </a:p>
          <a:p>
            <a:r>
              <a:rPr lang="en-US" dirty="0"/>
              <a:t>Web Browser : Microsoft Internet Explorer, Mozilla , Google Chrome Etc.</a:t>
            </a:r>
          </a:p>
          <a:p>
            <a:r>
              <a:rPr lang="en-US" dirty="0"/>
              <a:t>Operating System: Window XP/ Windows 7/Windows 8 or higher</a:t>
            </a:r>
          </a:p>
          <a:p>
            <a:r>
              <a:rPr lang="en-US" dirty="0"/>
              <a:t>Python 3.7 or higher</a:t>
            </a:r>
          </a:p>
          <a:p>
            <a:pPr lvl="0"/>
            <a:r>
              <a:rPr lang="en-US" dirty="0"/>
              <a:t>.NET Framework 3.5</a:t>
            </a:r>
          </a:p>
          <a:p>
            <a:pPr lvl="0"/>
            <a:r>
              <a:rPr lang="en-US" dirty="0"/>
              <a:t>Python Libraries – </a:t>
            </a:r>
            <a:r>
              <a:rPr lang="en-US" dirty="0" err="1"/>
              <a:t>Tkinter</a:t>
            </a:r>
            <a:r>
              <a:rPr lang="en-US" dirty="0"/>
              <a:t> Etc.</a:t>
            </a:r>
            <a:endParaRPr lang="en-IN" dirty="0"/>
          </a:p>
          <a:p>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96945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Statement</a:t>
            </a:r>
          </a:p>
        </p:txBody>
      </p:sp>
      <p:sp>
        <p:nvSpPr>
          <p:cNvPr id="3" name="Content Placeholder 2"/>
          <p:cNvSpPr>
            <a:spLocks noGrp="1"/>
          </p:cNvSpPr>
          <p:nvPr>
            <p:ph idx="1"/>
          </p:nvPr>
        </p:nvSpPr>
        <p:spPr/>
        <p:txBody>
          <a:bodyPr>
            <a:normAutofit fontScale="77500" lnSpcReduction="20000"/>
          </a:bodyPr>
          <a:lstStyle/>
          <a:p>
            <a:r>
              <a:rPr lang="en-US" dirty="0"/>
              <a:t>The former consists of linguistic or language forms of hidden writing. The later, such as invisible ink, try of hide messages physically. One disadvantage of linguistic steganography is that users must equip themselves to have a good knowledge of </a:t>
            </a:r>
            <a:r>
              <a:rPr lang="en-US" dirty="0" err="1"/>
              <a:t>linguistry</a:t>
            </a:r>
            <a:r>
              <a:rPr lang="en-US" dirty="0"/>
              <a:t>. In recent years, everything is trending toward digitization. And with the development of the internet technology, digital media can be transmitted conveniently over the network. Therefore, messages can be secretly carried by digital media by using the steganography techniques, and then be transmitted through the internet rapidly</a:t>
            </a:r>
            <a:endParaRPr lang="en-IN" dirty="0"/>
          </a:p>
          <a:p>
            <a:r>
              <a:rPr lang="en-US" dirty="0"/>
              <a:t>Steganography is the art of hiding the fact that communication is taking place, by hiding information in other information. Many different carrier file formats can be used, but digital images are the most popular because of their frequency on the internet. For hiding secret information in images, there exists a large variety of steganography techniques some are more complex than others and all of them have respective strong and weak points.</a:t>
            </a:r>
            <a:endParaRPr lang="en-IN" dirty="0"/>
          </a:p>
          <a:p>
            <a:r>
              <a:rPr lang="en-US" dirty="0"/>
              <a:t>So we prepare this application, to make the information hiding more simple and user friendly.</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14"/>
            <a:ext cx="10515600" cy="1325563"/>
          </a:xfrm>
        </p:spPr>
        <p:txBody>
          <a:bodyPr/>
          <a:lstStyle/>
          <a:p>
            <a:r>
              <a:rPr lang="en-US" dirty="0"/>
              <a:t>  Objectives</a:t>
            </a:r>
          </a:p>
        </p:txBody>
      </p:sp>
      <p:sp>
        <p:nvSpPr>
          <p:cNvPr id="3" name="Content Placeholder 2"/>
          <p:cNvSpPr>
            <a:spLocks noGrp="1"/>
          </p:cNvSpPr>
          <p:nvPr>
            <p:ph idx="1"/>
          </p:nvPr>
        </p:nvSpPr>
        <p:spPr>
          <a:xfrm>
            <a:off x="820947" y="1618591"/>
            <a:ext cx="10515600" cy="4351338"/>
          </a:xfrm>
        </p:spPr>
        <p:txBody>
          <a:bodyPr>
            <a:normAutofit fontScale="77500" lnSpcReduction="20000"/>
          </a:bodyPr>
          <a:lstStyle/>
          <a:p>
            <a:pPr marL="0" indent="0">
              <a:buNone/>
            </a:pPr>
            <a:r>
              <a:rPr lang="en-US" dirty="0"/>
              <a:t>The goal of steganography is covert communication. So, a fundamental requirement of this steganography system is that the hider message carried by </a:t>
            </a:r>
            <a:r>
              <a:rPr lang="en-US" dirty="0" err="1"/>
              <a:t>stego</a:t>
            </a:r>
            <a:r>
              <a:rPr lang="en-US" dirty="0"/>
              <a:t>-media should not be sensible to human beings.</a:t>
            </a:r>
            <a:endParaRPr lang="en-IN" dirty="0"/>
          </a:p>
          <a:p>
            <a:pPr marL="0" indent="0">
              <a:buNone/>
            </a:pPr>
            <a:r>
              <a:rPr lang="en-US" dirty="0"/>
              <a:t>The other goad of steganography is to avoid drawing suspicion to the existence of a hidden message. This approach of information hiding technique has recently became important in a number of application area</a:t>
            </a:r>
            <a:endParaRPr lang="en-IN" dirty="0"/>
          </a:p>
          <a:p>
            <a:pPr marL="0" indent="0">
              <a:buNone/>
            </a:pPr>
            <a:r>
              <a:rPr lang="en-US" dirty="0"/>
              <a:t>This project has following objectives:</a:t>
            </a:r>
            <a:endParaRPr lang="en-IN" dirty="0"/>
          </a:p>
          <a:p>
            <a:pPr lvl="0"/>
            <a:r>
              <a:rPr lang="en-US" dirty="0"/>
              <a:t>To product security tool based on steganography techniques.</a:t>
            </a:r>
            <a:endParaRPr lang="en-IN" dirty="0"/>
          </a:p>
          <a:p>
            <a:pPr lvl="0"/>
            <a:r>
              <a:rPr lang="en-US" dirty="0"/>
              <a:t>To explore techniques of hiding data using encryption module of this project</a:t>
            </a:r>
            <a:endParaRPr lang="en-IN" dirty="0"/>
          </a:p>
          <a:p>
            <a:pPr lvl="0"/>
            <a:r>
              <a:rPr lang="en-US" dirty="0"/>
              <a:t>To extract techniques of getting secret data using decryption module.</a:t>
            </a:r>
            <a:endParaRPr lang="en-IN" dirty="0"/>
          </a:p>
          <a:p>
            <a:pPr marL="0" indent="0">
              <a:buNone/>
            </a:pPr>
            <a:r>
              <a:rPr lang="en-IN" dirty="0"/>
              <a:t>Steganography sometimes is used when encryption is not permitted. Or, more commonly, steganography is used to supplement encryption. An encrypted file may still hide information using steganography, so even if the encrypted file is deciphered, the hidden message is not seen</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Methodology Used</a:t>
            </a:r>
          </a:p>
        </p:txBody>
      </p:sp>
      <p:sp>
        <p:nvSpPr>
          <p:cNvPr id="3" name="Content Placeholder 2"/>
          <p:cNvSpPr>
            <a:spLocks noGrp="1"/>
          </p:cNvSpPr>
          <p:nvPr>
            <p:ph idx="1"/>
          </p:nvPr>
        </p:nvSpPr>
        <p:spPr/>
        <p:txBody>
          <a:bodyPr/>
          <a:lstStyle/>
          <a:p>
            <a:r>
              <a:rPr lang="en-US" dirty="0"/>
              <a:t>User needs to run the application. The user has two tab options – encrypt and decrypt. If user select encrypt, application give the screen to select image file, information file and option to save the image file. If user select decrypt, application gives the screen to select only image file and ask path where user want to save the secrete file.</a:t>
            </a:r>
            <a:endParaRPr lang="en-IN" dirty="0"/>
          </a:p>
          <a:p>
            <a:r>
              <a:rPr lang="en-US" dirty="0"/>
              <a:t>This project has two methods – Encrypt and Decrypt.</a:t>
            </a:r>
            <a:endParaRPr lang="en-IN" dirty="0"/>
          </a:p>
          <a:p>
            <a:r>
              <a:rPr lang="en-US" dirty="0"/>
              <a:t>In encryption the secrete information is hiding in with any type of image file.</a:t>
            </a:r>
            <a:endParaRPr lang="en-IN" dirty="0"/>
          </a:p>
          <a:p>
            <a:r>
              <a:rPr lang="en-US" dirty="0"/>
              <a:t>Decryption is getting the secrete information from image file.</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931652" y="1302589"/>
            <a:ext cx="10422147" cy="4874374"/>
          </a:xfrm>
        </p:spPr>
        <p:txBody>
          <a:bodyPr/>
          <a:lstStyle/>
          <a:p>
            <a:pPr marL="0" indent="0">
              <a:buNone/>
            </a:pPr>
            <a:r>
              <a:rPr lang="en-US" dirty="0"/>
              <a:t>Basically, the model for steganography is shown on following figure:</a:t>
            </a:r>
            <a:endParaRPr lang="en-IN"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1026" name="Picture 2" descr="C:\Users\HP\Pictures\Screenshots\Screenshot (2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8" y="2380891"/>
            <a:ext cx="5783263"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Pictures\Screenshots\Screenshot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47" y="2251495"/>
            <a:ext cx="5660813" cy="351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314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6183</TotalTime>
  <Words>1284</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  Outline</vt:lpstr>
      <vt:lpstr>  Introduction to Project</vt:lpstr>
      <vt:lpstr>  HARDWARE REQUIREMENTS</vt:lpstr>
      <vt:lpstr>  SOFTWARE REQUIREMENTS</vt:lpstr>
      <vt:lpstr>  Problem Statement</vt:lpstr>
      <vt:lpstr>  Objectives</vt:lpstr>
      <vt:lpstr>  Methodology Used</vt:lpstr>
      <vt:lpstr>   </vt:lpstr>
      <vt:lpstr>  Results and Outputs</vt:lpstr>
      <vt:lpstr>  Results and Outputs</vt:lpstr>
      <vt:lpstr>  Results and Outputs</vt:lpstr>
      <vt:lpstr>  Results and Outputs</vt:lpstr>
      <vt:lpstr>  Results and Outputs</vt:lpstr>
      <vt:lpstr>  Results and Outputs</vt:lpstr>
      <vt:lpstr>  Results and Outputs</vt:lpstr>
      <vt:lpstr>  Results and Outputs</vt:lpstr>
      <vt:lpstr>  Results and Outputs</vt:lpstr>
      <vt:lpstr>  Results and Outputs</vt:lpstr>
      <vt:lpstr>  Results and Outputs</vt:lpstr>
      <vt:lpstr>  Results and Outputs</vt:lpstr>
      <vt:lpstr>  Results and Outputs</vt:lpstr>
      <vt:lpstr>  Conclusion</vt:lpstr>
      <vt:lpstr>Future Scope</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Akshat Gupta</cp:lastModifiedBy>
  <cp:revision>504</cp:revision>
  <dcterms:created xsi:type="dcterms:W3CDTF">2019-01-09T10:33:58Z</dcterms:created>
  <dcterms:modified xsi:type="dcterms:W3CDTF">2021-11-17T06:09:40Z</dcterms:modified>
</cp:coreProperties>
</file>