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3215C-74CF-4346-BC6B-1A8A6F3EFB29}"/>
              </a:ext>
            </a:extLst>
          </p:cNvPr>
          <p:cNvSpPr>
            <a:spLocks noGrp="1"/>
          </p:cNvSpPr>
          <p:nvPr>
            <p:ph type="ctrTitle"/>
          </p:nvPr>
        </p:nvSpPr>
        <p:spPr>
          <a:xfrm>
            <a:off x="844458" y="2258757"/>
            <a:ext cx="7766936" cy="1646302"/>
          </a:xfrm>
        </p:spPr>
        <p:txBody>
          <a:bodyPr/>
          <a:lstStyle/>
          <a:p>
            <a:r>
              <a:rPr lang="en-IN" dirty="0"/>
              <a:t>UDEMY COURSES </a:t>
            </a:r>
          </a:p>
        </p:txBody>
      </p:sp>
      <p:sp>
        <p:nvSpPr>
          <p:cNvPr id="3" name="Subtitle 2">
            <a:extLst>
              <a:ext uri="{FF2B5EF4-FFF2-40B4-BE49-F238E27FC236}">
                <a16:creationId xmlns:a16="http://schemas.microsoft.com/office/drawing/2014/main" id="{A451280A-9491-4E51-AA93-0F4DA8155E51}"/>
              </a:ext>
            </a:extLst>
          </p:cNvPr>
          <p:cNvSpPr>
            <a:spLocks noGrp="1"/>
          </p:cNvSpPr>
          <p:nvPr>
            <p:ph type="subTitle" idx="1"/>
          </p:nvPr>
        </p:nvSpPr>
        <p:spPr>
          <a:xfrm>
            <a:off x="740477" y="4473774"/>
            <a:ext cx="9137122" cy="620380"/>
          </a:xfrm>
        </p:spPr>
        <p:txBody>
          <a:bodyPr/>
          <a:lstStyle/>
          <a:p>
            <a:r>
              <a:rPr lang="en-IN" dirty="0"/>
              <a:t>An overview into </a:t>
            </a:r>
            <a:r>
              <a:rPr lang="en-IN"/>
              <a:t>Udemy’s </a:t>
            </a:r>
            <a:r>
              <a:rPr lang="en-GB"/>
              <a:t>market and Analysing the Udemy Organisation data</a:t>
            </a:r>
            <a:endParaRPr lang="en-IN" dirty="0"/>
          </a:p>
        </p:txBody>
      </p:sp>
    </p:spTree>
    <p:extLst>
      <p:ext uri="{BB962C8B-B14F-4D97-AF65-F5344CB8AC3E}">
        <p14:creationId xmlns:p14="http://schemas.microsoft.com/office/powerpoint/2010/main" val="3726300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CA3E61-11E4-44B1-AB08-EA2D58BE41F2}"/>
              </a:ext>
            </a:extLst>
          </p:cNvPr>
          <p:cNvPicPr>
            <a:picLocks noChangeAspect="1"/>
          </p:cNvPicPr>
          <p:nvPr/>
        </p:nvPicPr>
        <p:blipFill>
          <a:blip r:embed="rId2"/>
          <a:stretch>
            <a:fillRect/>
          </a:stretch>
        </p:blipFill>
        <p:spPr>
          <a:xfrm>
            <a:off x="867909" y="278295"/>
            <a:ext cx="8143678" cy="4389783"/>
          </a:xfrm>
          <a:prstGeom prst="rect">
            <a:avLst/>
          </a:prstGeom>
        </p:spPr>
      </p:pic>
      <p:sp>
        <p:nvSpPr>
          <p:cNvPr id="4" name="TextBox 3">
            <a:extLst>
              <a:ext uri="{FF2B5EF4-FFF2-40B4-BE49-F238E27FC236}">
                <a16:creationId xmlns:a16="http://schemas.microsoft.com/office/drawing/2014/main" id="{4AC5E65B-AE8F-4FD6-B678-9540F3541FB1}"/>
              </a:ext>
            </a:extLst>
          </p:cNvPr>
          <p:cNvSpPr txBox="1"/>
          <p:nvPr/>
        </p:nvSpPr>
        <p:spPr>
          <a:xfrm>
            <a:off x="960674" y="5303030"/>
            <a:ext cx="8527882" cy="707886"/>
          </a:xfrm>
          <a:prstGeom prst="rect">
            <a:avLst/>
          </a:prstGeom>
          <a:noFill/>
        </p:spPr>
        <p:txBody>
          <a:bodyPr wrap="square">
            <a:spAutoFit/>
          </a:bodyPr>
          <a:lstStyle/>
          <a:p>
            <a:r>
              <a:rPr lang="en-IN" sz="2000" dirty="0"/>
              <a:t>Amongst the different levels of courses present in Udemy, 87% of the courses belong to Beginner and All Levels.</a:t>
            </a:r>
          </a:p>
        </p:txBody>
      </p:sp>
    </p:spTree>
    <p:extLst>
      <p:ext uri="{BB962C8B-B14F-4D97-AF65-F5344CB8AC3E}">
        <p14:creationId xmlns:p14="http://schemas.microsoft.com/office/powerpoint/2010/main" val="3687580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7FC340-E26B-4850-85E9-E40B6320EEA8}"/>
              </a:ext>
            </a:extLst>
          </p:cNvPr>
          <p:cNvPicPr>
            <a:picLocks noChangeAspect="1"/>
          </p:cNvPicPr>
          <p:nvPr/>
        </p:nvPicPr>
        <p:blipFill>
          <a:blip r:embed="rId2"/>
          <a:stretch>
            <a:fillRect/>
          </a:stretch>
        </p:blipFill>
        <p:spPr>
          <a:xfrm>
            <a:off x="702364" y="169806"/>
            <a:ext cx="7951305" cy="4481707"/>
          </a:xfrm>
          <a:prstGeom prst="rect">
            <a:avLst/>
          </a:prstGeom>
        </p:spPr>
      </p:pic>
      <p:sp>
        <p:nvSpPr>
          <p:cNvPr id="6" name="Picture Placeholder 5">
            <a:extLst>
              <a:ext uri="{FF2B5EF4-FFF2-40B4-BE49-F238E27FC236}">
                <a16:creationId xmlns:a16="http://schemas.microsoft.com/office/drawing/2014/main" id="{35EA3BE6-D7BC-42A6-B9BA-D2B6EF378A8F}"/>
              </a:ext>
            </a:extLst>
          </p:cNvPr>
          <p:cNvSpPr>
            <a:spLocks noGrp="1"/>
          </p:cNvSpPr>
          <p:nvPr>
            <p:ph type="pic" idx="1"/>
          </p:nvPr>
        </p:nvSpPr>
        <p:spPr/>
      </p:sp>
      <p:sp>
        <p:nvSpPr>
          <p:cNvPr id="7" name="Text Placeholder 6">
            <a:extLst>
              <a:ext uri="{FF2B5EF4-FFF2-40B4-BE49-F238E27FC236}">
                <a16:creationId xmlns:a16="http://schemas.microsoft.com/office/drawing/2014/main" id="{FC25ED30-0B5E-4103-B4A5-7498841E177A}"/>
              </a:ext>
            </a:extLst>
          </p:cNvPr>
          <p:cNvSpPr>
            <a:spLocks noGrp="1"/>
          </p:cNvSpPr>
          <p:nvPr>
            <p:ph type="body" sz="half" idx="2"/>
          </p:nvPr>
        </p:nvSpPr>
        <p:spPr>
          <a:xfrm>
            <a:off x="377900" y="4895112"/>
            <a:ext cx="9195536" cy="1157093"/>
          </a:xfrm>
        </p:spPr>
        <p:txBody>
          <a:bodyPr>
            <a:noAutofit/>
          </a:bodyPr>
          <a:lstStyle/>
          <a:p>
            <a:r>
              <a:rPr lang="en-IN" sz="1800" dirty="0"/>
              <a:t>This predicts that maximum numbers of users opt not to pay nominal amounts. Analysing the full data in the prices range of 190 to 200.It shows that the users opt for courses which include all levels. In that classification also Web development shows the greatest number of both unpaid and paid subscription </a:t>
            </a:r>
          </a:p>
        </p:txBody>
      </p:sp>
    </p:spTree>
    <p:extLst>
      <p:ext uri="{BB962C8B-B14F-4D97-AF65-F5344CB8AC3E}">
        <p14:creationId xmlns:p14="http://schemas.microsoft.com/office/powerpoint/2010/main" val="259756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A0201F-F150-47B9-B4F9-A240AF57BBAA}"/>
              </a:ext>
            </a:extLst>
          </p:cNvPr>
          <p:cNvSpPr>
            <a:spLocks noGrp="1"/>
          </p:cNvSpPr>
          <p:nvPr>
            <p:ph type="title"/>
          </p:nvPr>
        </p:nvSpPr>
        <p:spPr>
          <a:xfrm>
            <a:off x="3545693" y="530572"/>
            <a:ext cx="5418666" cy="914400"/>
          </a:xfrm>
        </p:spPr>
        <p:txBody>
          <a:bodyPr>
            <a:normAutofit/>
          </a:bodyPr>
          <a:lstStyle/>
          <a:p>
            <a:r>
              <a:rPr lang="en-IN" sz="4400" dirty="0"/>
              <a:t>Overview</a:t>
            </a:r>
          </a:p>
        </p:txBody>
      </p:sp>
      <p:sp>
        <p:nvSpPr>
          <p:cNvPr id="4" name="Content Placeholder 3">
            <a:extLst>
              <a:ext uri="{FF2B5EF4-FFF2-40B4-BE49-F238E27FC236}">
                <a16:creationId xmlns:a16="http://schemas.microsoft.com/office/drawing/2014/main" id="{05408D9E-4B3B-49B2-BEDA-3C6EBE019BEF}"/>
              </a:ext>
            </a:extLst>
          </p:cNvPr>
          <p:cNvSpPr>
            <a:spLocks noGrp="1"/>
          </p:cNvSpPr>
          <p:nvPr>
            <p:ph idx="1"/>
          </p:nvPr>
        </p:nvSpPr>
        <p:spPr>
          <a:xfrm>
            <a:off x="677334" y="1365459"/>
            <a:ext cx="8596668" cy="4882941"/>
          </a:xfrm>
        </p:spPr>
        <p:txBody>
          <a:bodyPr>
            <a:normAutofit fontScale="92500" lnSpcReduction="20000"/>
          </a:bodyPr>
          <a:lstStyle/>
          <a:p>
            <a:r>
              <a:rPr lang="en-IN" sz="1900" dirty="0"/>
              <a:t>Udemy has greater number of paid courses than unpaid ones. Paid users hold a significant portion of market for Web Development courses. But in general, there is a reluctance and decline in the number of subscribers as the proportion of is paid increases.</a:t>
            </a:r>
          </a:p>
          <a:p>
            <a:r>
              <a:rPr lang="en-IN" sz="1900" dirty="0"/>
              <a:t>Analysing the data, paid users in Web Development in the period from 2014-2015 attribute to the growth of the organisation followed by Business Finance.</a:t>
            </a:r>
          </a:p>
          <a:p>
            <a:r>
              <a:rPr lang="en-IN" sz="1900" dirty="0"/>
              <a:t>The greatest demand in the subject of Web Development and users opt to pay for courses including all levels.</a:t>
            </a:r>
          </a:p>
          <a:p>
            <a:r>
              <a:rPr lang="en-IN" sz="1900" dirty="0"/>
              <a:t>The MOOC market underwent a growth in the number of users in 2014-2015 from a figure of 18 M to 35 M. Considering the rise in the global market by 94.4%, the rise in demand of Udemy Courses by 80% was evident but we attribute that demand to the global trend rather than individual development of Udemy.</a:t>
            </a:r>
          </a:p>
          <a:p>
            <a:r>
              <a:rPr lang="en-IN" sz="1900" dirty="0"/>
              <a:t>Considering the period from after 2016, the dominators got a huge boost in the number of users, but Udemy underwent a decline. </a:t>
            </a:r>
          </a:p>
          <a:p>
            <a:r>
              <a:rPr lang="en-IN" sz="1900" dirty="0"/>
              <a:t>The business perspective is that Udemy should increase courses of Web Development to multiply profits, also it should include courses on all levels.</a:t>
            </a:r>
          </a:p>
          <a:p>
            <a:endParaRPr lang="en-IN" dirty="0"/>
          </a:p>
        </p:txBody>
      </p:sp>
    </p:spTree>
    <p:extLst>
      <p:ext uri="{BB962C8B-B14F-4D97-AF65-F5344CB8AC3E}">
        <p14:creationId xmlns:p14="http://schemas.microsoft.com/office/powerpoint/2010/main" val="1978544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BE60D-3071-4915-AD95-C51C9DE77354}"/>
              </a:ext>
            </a:extLst>
          </p:cNvPr>
          <p:cNvSpPr>
            <a:spLocks noGrp="1"/>
          </p:cNvSpPr>
          <p:nvPr>
            <p:ph type="title"/>
          </p:nvPr>
        </p:nvSpPr>
        <p:spPr>
          <a:xfrm>
            <a:off x="2135073" y="2649330"/>
            <a:ext cx="8596668" cy="1320800"/>
          </a:xfrm>
        </p:spPr>
        <p:txBody>
          <a:bodyPr>
            <a:noAutofit/>
          </a:bodyPr>
          <a:lstStyle/>
          <a:p>
            <a:r>
              <a:rPr lang="en-IN" sz="7200" dirty="0">
                <a:latin typeface="Bodoni MT Black" panose="02070A03080606020203" pitchFamily="18" charset="0"/>
              </a:rPr>
              <a:t>THANK YOU</a:t>
            </a:r>
          </a:p>
        </p:txBody>
      </p:sp>
    </p:spTree>
    <p:extLst>
      <p:ext uri="{BB962C8B-B14F-4D97-AF65-F5344CB8AC3E}">
        <p14:creationId xmlns:p14="http://schemas.microsoft.com/office/powerpoint/2010/main" val="1678968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021F1620-0084-4038-95D3-2A8F691BDE63}"/>
              </a:ext>
            </a:extLst>
          </p:cNvPr>
          <p:cNvPicPr>
            <a:picLocks noGrp="1" noChangeAspect="1"/>
          </p:cNvPicPr>
          <p:nvPr>
            <p:ph idx="4294967295"/>
          </p:nvPr>
        </p:nvPicPr>
        <p:blipFill>
          <a:blip r:embed="rId2"/>
          <a:stretch>
            <a:fillRect/>
          </a:stretch>
        </p:blipFill>
        <p:spPr>
          <a:xfrm>
            <a:off x="598762" y="826033"/>
            <a:ext cx="5497237" cy="5230210"/>
          </a:xfrm>
          <a:prstGeom prst="rect">
            <a:avLst/>
          </a:prstGeom>
        </p:spPr>
      </p:pic>
      <p:sp>
        <p:nvSpPr>
          <p:cNvPr id="11" name="TextBox 10">
            <a:extLst>
              <a:ext uri="{FF2B5EF4-FFF2-40B4-BE49-F238E27FC236}">
                <a16:creationId xmlns:a16="http://schemas.microsoft.com/office/drawing/2014/main" id="{DCFCFDF1-ACE1-4FE0-8569-8509B978BFAB}"/>
              </a:ext>
            </a:extLst>
          </p:cNvPr>
          <p:cNvSpPr txBox="1"/>
          <p:nvPr/>
        </p:nvSpPr>
        <p:spPr>
          <a:xfrm>
            <a:off x="6559827" y="1732978"/>
            <a:ext cx="3551584" cy="3416320"/>
          </a:xfrm>
          <a:prstGeom prst="rect">
            <a:avLst/>
          </a:prstGeom>
          <a:noFill/>
        </p:spPr>
        <p:txBody>
          <a:bodyPr wrap="square">
            <a:spAutoFit/>
          </a:bodyPr>
          <a:lstStyle/>
          <a:p>
            <a:r>
              <a:rPr lang="en-IN" sz="2800" b="1" dirty="0">
                <a:latin typeface="Bahnschrift" panose="020B0502040204020203" pitchFamily="34" charset="0"/>
              </a:rPr>
              <a:t>The heat map of correlation matrix.</a:t>
            </a:r>
          </a:p>
          <a:p>
            <a:r>
              <a:rPr lang="en-IN" sz="2000" dirty="0"/>
              <a:t>It shows the relation between number     of lectures and content duration.</a:t>
            </a:r>
          </a:p>
          <a:p>
            <a:r>
              <a:rPr lang="en-IN" sz="2000" dirty="0"/>
              <a:t>It implies that when lectures keep increasing, content duration proportionately increases</a:t>
            </a:r>
          </a:p>
        </p:txBody>
      </p:sp>
    </p:spTree>
    <p:extLst>
      <p:ext uri="{BB962C8B-B14F-4D97-AF65-F5344CB8AC3E}">
        <p14:creationId xmlns:p14="http://schemas.microsoft.com/office/powerpoint/2010/main" val="1195341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093AA9-237A-4F71-A73F-E585266E3038}"/>
              </a:ext>
            </a:extLst>
          </p:cNvPr>
          <p:cNvPicPr>
            <a:picLocks noChangeAspect="1"/>
          </p:cNvPicPr>
          <p:nvPr/>
        </p:nvPicPr>
        <p:blipFill>
          <a:blip r:embed="rId2"/>
          <a:stretch>
            <a:fillRect/>
          </a:stretch>
        </p:blipFill>
        <p:spPr>
          <a:xfrm>
            <a:off x="1272209" y="88831"/>
            <a:ext cx="7792278" cy="4960248"/>
          </a:xfrm>
          <a:prstGeom prst="rect">
            <a:avLst/>
          </a:prstGeom>
        </p:spPr>
      </p:pic>
      <p:sp>
        <p:nvSpPr>
          <p:cNvPr id="4" name="TextBox 3">
            <a:extLst>
              <a:ext uri="{FF2B5EF4-FFF2-40B4-BE49-F238E27FC236}">
                <a16:creationId xmlns:a16="http://schemas.microsoft.com/office/drawing/2014/main" id="{E3872C86-9954-4150-9FA8-1E392B13CC0E}"/>
              </a:ext>
            </a:extLst>
          </p:cNvPr>
          <p:cNvSpPr txBox="1"/>
          <p:nvPr/>
        </p:nvSpPr>
        <p:spPr>
          <a:xfrm>
            <a:off x="856422" y="5309008"/>
            <a:ext cx="8623852" cy="707886"/>
          </a:xfrm>
          <a:prstGeom prst="rect">
            <a:avLst/>
          </a:prstGeom>
          <a:noFill/>
        </p:spPr>
        <p:txBody>
          <a:bodyPr wrap="square">
            <a:spAutoFit/>
          </a:bodyPr>
          <a:lstStyle/>
          <a:p>
            <a:r>
              <a:rPr lang="en-IN" sz="2000" dirty="0"/>
              <a:t>Web Development and business finance are on the highest of demands and subscriptions</a:t>
            </a:r>
            <a:r>
              <a:rPr lang="en-IN" dirty="0"/>
              <a:t>.</a:t>
            </a:r>
          </a:p>
        </p:txBody>
      </p:sp>
    </p:spTree>
    <p:extLst>
      <p:ext uri="{BB962C8B-B14F-4D97-AF65-F5344CB8AC3E}">
        <p14:creationId xmlns:p14="http://schemas.microsoft.com/office/powerpoint/2010/main" val="2009458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3CE2E1-3B24-4669-B06E-CD44F8F02D48}"/>
              </a:ext>
            </a:extLst>
          </p:cNvPr>
          <p:cNvPicPr>
            <a:picLocks noChangeAspect="1"/>
          </p:cNvPicPr>
          <p:nvPr/>
        </p:nvPicPr>
        <p:blipFill>
          <a:blip r:embed="rId2"/>
          <a:stretch>
            <a:fillRect/>
          </a:stretch>
        </p:blipFill>
        <p:spPr>
          <a:xfrm>
            <a:off x="1351722" y="309769"/>
            <a:ext cx="7368209" cy="4580284"/>
          </a:xfrm>
          <a:prstGeom prst="rect">
            <a:avLst/>
          </a:prstGeom>
        </p:spPr>
      </p:pic>
      <p:sp>
        <p:nvSpPr>
          <p:cNvPr id="4" name="TextBox 3">
            <a:extLst>
              <a:ext uri="{FF2B5EF4-FFF2-40B4-BE49-F238E27FC236}">
                <a16:creationId xmlns:a16="http://schemas.microsoft.com/office/drawing/2014/main" id="{583DD96E-2B28-44D6-986E-9180D6C4B380}"/>
              </a:ext>
            </a:extLst>
          </p:cNvPr>
          <p:cNvSpPr txBox="1"/>
          <p:nvPr/>
        </p:nvSpPr>
        <p:spPr>
          <a:xfrm>
            <a:off x="1013790" y="5367130"/>
            <a:ext cx="8567532" cy="1015663"/>
          </a:xfrm>
          <a:prstGeom prst="rect">
            <a:avLst/>
          </a:prstGeom>
          <a:noFill/>
        </p:spPr>
        <p:txBody>
          <a:bodyPr wrap="square">
            <a:spAutoFit/>
          </a:bodyPr>
          <a:lstStyle/>
          <a:p>
            <a:r>
              <a:rPr lang="en-IN" sz="2000" dirty="0"/>
              <a:t>The number of distinct subscriptions in Udemy increased by over 80% in the period of 2014-2015. From 2015-2016, the subscriptions increased sparingly but decreased in 2017.</a:t>
            </a:r>
          </a:p>
        </p:txBody>
      </p:sp>
    </p:spTree>
    <p:extLst>
      <p:ext uri="{BB962C8B-B14F-4D97-AF65-F5344CB8AC3E}">
        <p14:creationId xmlns:p14="http://schemas.microsoft.com/office/powerpoint/2010/main" val="1254098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B9B5D4-D9FB-49F4-9D34-4338EF38B80C}"/>
              </a:ext>
            </a:extLst>
          </p:cNvPr>
          <p:cNvPicPr>
            <a:picLocks noChangeAspect="1"/>
          </p:cNvPicPr>
          <p:nvPr/>
        </p:nvPicPr>
        <p:blipFill>
          <a:blip r:embed="rId2"/>
          <a:stretch>
            <a:fillRect/>
          </a:stretch>
        </p:blipFill>
        <p:spPr>
          <a:xfrm>
            <a:off x="541148" y="289386"/>
            <a:ext cx="6757486" cy="5130754"/>
          </a:xfrm>
          <a:prstGeom prst="rect">
            <a:avLst/>
          </a:prstGeom>
        </p:spPr>
      </p:pic>
      <p:sp>
        <p:nvSpPr>
          <p:cNvPr id="4" name="TextBox 3">
            <a:extLst>
              <a:ext uri="{FF2B5EF4-FFF2-40B4-BE49-F238E27FC236}">
                <a16:creationId xmlns:a16="http://schemas.microsoft.com/office/drawing/2014/main" id="{131B6A99-5C96-4908-87D4-9CAE07C0AB6C}"/>
              </a:ext>
            </a:extLst>
          </p:cNvPr>
          <p:cNvSpPr txBox="1"/>
          <p:nvPr/>
        </p:nvSpPr>
        <p:spPr>
          <a:xfrm>
            <a:off x="6785112" y="2505670"/>
            <a:ext cx="2676939" cy="1015663"/>
          </a:xfrm>
          <a:prstGeom prst="rect">
            <a:avLst/>
          </a:prstGeom>
          <a:noFill/>
        </p:spPr>
        <p:txBody>
          <a:bodyPr wrap="square">
            <a:spAutoFit/>
          </a:bodyPr>
          <a:lstStyle/>
          <a:p>
            <a:r>
              <a:rPr lang="en-IN" sz="2000" dirty="0"/>
              <a:t>Web Development has most number of paid subscribers.</a:t>
            </a:r>
          </a:p>
        </p:txBody>
      </p:sp>
    </p:spTree>
    <p:extLst>
      <p:ext uri="{BB962C8B-B14F-4D97-AF65-F5344CB8AC3E}">
        <p14:creationId xmlns:p14="http://schemas.microsoft.com/office/powerpoint/2010/main" val="3061625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A65AF9-197F-4802-B2DA-B4239D49D1FC}"/>
              </a:ext>
            </a:extLst>
          </p:cNvPr>
          <p:cNvPicPr>
            <a:picLocks noChangeAspect="1"/>
          </p:cNvPicPr>
          <p:nvPr/>
        </p:nvPicPr>
        <p:blipFill>
          <a:blip r:embed="rId2"/>
          <a:stretch>
            <a:fillRect/>
          </a:stretch>
        </p:blipFill>
        <p:spPr>
          <a:xfrm>
            <a:off x="1736035" y="318053"/>
            <a:ext cx="7169426" cy="4121426"/>
          </a:xfrm>
          <a:prstGeom prst="rect">
            <a:avLst/>
          </a:prstGeom>
        </p:spPr>
      </p:pic>
      <p:sp>
        <p:nvSpPr>
          <p:cNvPr id="4" name="TextBox 3">
            <a:extLst>
              <a:ext uri="{FF2B5EF4-FFF2-40B4-BE49-F238E27FC236}">
                <a16:creationId xmlns:a16="http://schemas.microsoft.com/office/drawing/2014/main" id="{D43A9954-93AB-444B-9284-BB391DFFF73D}"/>
              </a:ext>
            </a:extLst>
          </p:cNvPr>
          <p:cNvSpPr txBox="1"/>
          <p:nvPr/>
        </p:nvSpPr>
        <p:spPr>
          <a:xfrm>
            <a:off x="463826" y="4667649"/>
            <a:ext cx="9157252" cy="2031325"/>
          </a:xfrm>
          <a:prstGeom prst="rect">
            <a:avLst/>
          </a:prstGeom>
          <a:noFill/>
        </p:spPr>
        <p:txBody>
          <a:bodyPr wrap="square">
            <a:spAutoFit/>
          </a:bodyPr>
          <a:lstStyle/>
          <a:p>
            <a:r>
              <a:rPr lang="en-IN" dirty="0"/>
              <a:t>The average price of Web Development is 50$ </a:t>
            </a:r>
          </a:p>
          <a:p>
            <a:r>
              <a:rPr lang="en-IN" dirty="0"/>
              <a:t>That of musical instrument course is 40$(approx.)</a:t>
            </a:r>
          </a:p>
          <a:p>
            <a:r>
              <a:rPr lang="en-IN" dirty="0"/>
              <a:t>Business Finance follows at 45$.</a:t>
            </a:r>
          </a:p>
          <a:p>
            <a:r>
              <a:rPr lang="en-IN" dirty="0"/>
              <a:t>Graphic designing is at 30$.</a:t>
            </a:r>
          </a:p>
          <a:p>
            <a:r>
              <a:rPr lang="en-IN" dirty="0"/>
              <a:t>A careful analysis shows that upper quartile for Web Development is larger. The reason for this implies that the outliers present in the prices of Web Development courses are as high as 120$.</a:t>
            </a:r>
          </a:p>
        </p:txBody>
      </p:sp>
    </p:spTree>
    <p:extLst>
      <p:ext uri="{BB962C8B-B14F-4D97-AF65-F5344CB8AC3E}">
        <p14:creationId xmlns:p14="http://schemas.microsoft.com/office/powerpoint/2010/main" val="3263752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91F384-F06E-4D42-8320-C7A7EE8EF055}"/>
              </a:ext>
            </a:extLst>
          </p:cNvPr>
          <p:cNvPicPr>
            <a:picLocks noChangeAspect="1"/>
          </p:cNvPicPr>
          <p:nvPr/>
        </p:nvPicPr>
        <p:blipFill>
          <a:blip r:embed="rId2"/>
          <a:stretch>
            <a:fillRect/>
          </a:stretch>
        </p:blipFill>
        <p:spPr>
          <a:xfrm>
            <a:off x="466932" y="771939"/>
            <a:ext cx="6493571" cy="5314122"/>
          </a:xfrm>
          <a:prstGeom prst="rect">
            <a:avLst/>
          </a:prstGeom>
        </p:spPr>
      </p:pic>
      <p:sp>
        <p:nvSpPr>
          <p:cNvPr id="4" name="TextBox 3">
            <a:extLst>
              <a:ext uri="{FF2B5EF4-FFF2-40B4-BE49-F238E27FC236}">
                <a16:creationId xmlns:a16="http://schemas.microsoft.com/office/drawing/2014/main" id="{1E2A11D7-F0BB-4D21-88A9-5955F5BEC884}"/>
              </a:ext>
            </a:extLst>
          </p:cNvPr>
          <p:cNvSpPr txBox="1"/>
          <p:nvPr/>
        </p:nvSpPr>
        <p:spPr>
          <a:xfrm>
            <a:off x="7636362" y="2075478"/>
            <a:ext cx="2196751" cy="1938992"/>
          </a:xfrm>
          <a:prstGeom prst="rect">
            <a:avLst/>
          </a:prstGeom>
          <a:noFill/>
        </p:spPr>
        <p:txBody>
          <a:bodyPr wrap="square">
            <a:spAutoFit/>
          </a:bodyPr>
          <a:lstStyle/>
          <a:p>
            <a:r>
              <a:rPr lang="en-IN" sz="2000" dirty="0"/>
              <a:t>This bar graph implies that there are more paid courses in Udemy than free courses</a:t>
            </a:r>
            <a:r>
              <a:rPr lang="en-IN" dirty="0"/>
              <a:t>.</a:t>
            </a:r>
          </a:p>
        </p:txBody>
      </p:sp>
    </p:spTree>
    <p:extLst>
      <p:ext uri="{BB962C8B-B14F-4D97-AF65-F5344CB8AC3E}">
        <p14:creationId xmlns:p14="http://schemas.microsoft.com/office/powerpoint/2010/main" val="206278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1549D0-0C7B-4B26-8406-6DC0180A0400}"/>
              </a:ext>
            </a:extLst>
          </p:cNvPr>
          <p:cNvPicPr>
            <a:picLocks noChangeAspect="1"/>
          </p:cNvPicPr>
          <p:nvPr/>
        </p:nvPicPr>
        <p:blipFill>
          <a:blip r:embed="rId2"/>
          <a:stretch>
            <a:fillRect/>
          </a:stretch>
        </p:blipFill>
        <p:spPr>
          <a:xfrm>
            <a:off x="1311965" y="384932"/>
            <a:ext cx="7315200" cy="4213571"/>
          </a:xfrm>
          <a:prstGeom prst="rect">
            <a:avLst/>
          </a:prstGeom>
        </p:spPr>
      </p:pic>
      <p:sp>
        <p:nvSpPr>
          <p:cNvPr id="4" name="TextBox 3">
            <a:extLst>
              <a:ext uri="{FF2B5EF4-FFF2-40B4-BE49-F238E27FC236}">
                <a16:creationId xmlns:a16="http://schemas.microsoft.com/office/drawing/2014/main" id="{BF6A548B-EE0B-431E-9BC9-AF3318457340}"/>
              </a:ext>
            </a:extLst>
          </p:cNvPr>
          <p:cNvSpPr txBox="1"/>
          <p:nvPr/>
        </p:nvSpPr>
        <p:spPr>
          <a:xfrm>
            <a:off x="848140" y="4995740"/>
            <a:ext cx="8759686" cy="1477328"/>
          </a:xfrm>
          <a:prstGeom prst="rect">
            <a:avLst/>
          </a:prstGeom>
          <a:noFill/>
        </p:spPr>
        <p:txBody>
          <a:bodyPr wrap="square">
            <a:spAutoFit/>
          </a:bodyPr>
          <a:lstStyle/>
          <a:p>
            <a:r>
              <a:rPr lang="en-IN" dirty="0"/>
              <a:t>Greater number of subscribers are reluctant to paid courses. Thus the decrease in the number. </a:t>
            </a:r>
          </a:p>
          <a:p>
            <a:r>
              <a:rPr lang="en-IN" dirty="0"/>
              <a:t>The darker line shows the mean of the number of subscribers.</a:t>
            </a:r>
          </a:p>
          <a:p>
            <a:r>
              <a:rPr lang="en-IN" dirty="0"/>
              <a:t>The greater proportion of paid courses implies the decrease in the </a:t>
            </a:r>
            <a:r>
              <a:rPr lang="en-IN" b="1" dirty="0"/>
              <a:t>Confidence Interval </a:t>
            </a:r>
            <a:r>
              <a:rPr lang="en-IN" dirty="0"/>
              <a:t>around the mean.</a:t>
            </a:r>
          </a:p>
        </p:txBody>
      </p:sp>
    </p:spTree>
    <p:extLst>
      <p:ext uri="{BB962C8B-B14F-4D97-AF65-F5344CB8AC3E}">
        <p14:creationId xmlns:p14="http://schemas.microsoft.com/office/powerpoint/2010/main" val="134436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46403F-1922-4AFE-93DE-37AFFDADEF38}"/>
              </a:ext>
            </a:extLst>
          </p:cNvPr>
          <p:cNvPicPr>
            <a:picLocks noChangeAspect="1"/>
          </p:cNvPicPr>
          <p:nvPr/>
        </p:nvPicPr>
        <p:blipFill>
          <a:blip r:embed="rId2"/>
          <a:stretch>
            <a:fillRect/>
          </a:stretch>
        </p:blipFill>
        <p:spPr>
          <a:xfrm>
            <a:off x="518697" y="689113"/>
            <a:ext cx="6523385" cy="4865153"/>
          </a:xfrm>
          <a:prstGeom prst="rect">
            <a:avLst/>
          </a:prstGeom>
        </p:spPr>
      </p:pic>
      <p:sp>
        <p:nvSpPr>
          <p:cNvPr id="4" name="TextBox 3">
            <a:extLst>
              <a:ext uri="{FF2B5EF4-FFF2-40B4-BE49-F238E27FC236}">
                <a16:creationId xmlns:a16="http://schemas.microsoft.com/office/drawing/2014/main" id="{9C7D8B3D-8519-4459-A52D-4C9F05FA9184}"/>
              </a:ext>
            </a:extLst>
          </p:cNvPr>
          <p:cNvSpPr txBox="1"/>
          <p:nvPr/>
        </p:nvSpPr>
        <p:spPr>
          <a:xfrm>
            <a:off x="6842164" y="2459504"/>
            <a:ext cx="3551993" cy="1938992"/>
          </a:xfrm>
          <a:prstGeom prst="rect">
            <a:avLst/>
          </a:prstGeom>
          <a:noFill/>
        </p:spPr>
        <p:txBody>
          <a:bodyPr wrap="square">
            <a:spAutoFit/>
          </a:bodyPr>
          <a:lstStyle/>
          <a:p>
            <a:r>
              <a:rPr lang="en-GB" sz="2000"/>
              <a:t>Users subscribed for Web Development ,almost 3 times than compared to remaining subjects.This shows the interest of users on Web Development </a:t>
            </a:r>
            <a:endParaRPr lang="en-IN" dirty="0"/>
          </a:p>
        </p:txBody>
      </p:sp>
    </p:spTree>
    <p:extLst>
      <p:ext uri="{BB962C8B-B14F-4D97-AF65-F5344CB8AC3E}">
        <p14:creationId xmlns:p14="http://schemas.microsoft.com/office/powerpoint/2010/main" val="25001164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TotalTime>
  <Words>520</Words>
  <Application>Microsoft Office PowerPoint</Application>
  <PresentationFormat>Widescreen</PresentationFormat>
  <Paragraphs>28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UDEMY COURSES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Overview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UDEMY COURSES</dc:title>
  <dc:creator>Sidhardha Gattupalli</dc:creator>
  <cp:lastModifiedBy>Bhuvan sai Dalavai</cp:lastModifiedBy>
  <cp:revision>9</cp:revision>
  <dcterms:created xsi:type="dcterms:W3CDTF">2020-07-17T05:32:10Z</dcterms:created>
  <dcterms:modified xsi:type="dcterms:W3CDTF">2020-07-17T07:34:14Z</dcterms:modified>
</cp:coreProperties>
</file>