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6" r:id="rId11"/>
    <p:sldId id="262" r:id="rId12"/>
    <p:sldId id="264" r:id="rId13"/>
  </p:sldIdLst>
  <p:sldSz cx="12192000" cy="6858000"/>
  <p:notesSz cx="12192000" cy="6858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Noto Sans Symbols" panose="020B0604020202020204" charset="0"/>
      <p:regular r:id="rId23"/>
      <p:bold r:id="rId24"/>
    </p:embeddedFont>
    <p:embeddedFont>
      <p:font typeface="Oswald" panose="00000500000000000000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DC5C4DBF-CBB2-9D16-30E7-482D7209A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>
            <a:extLst>
              <a:ext uri="{FF2B5EF4-FFF2-40B4-BE49-F238E27FC236}">
                <a16:creationId xmlns:a16="http://schemas.microsoft.com/office/drawing/2014/main" id="{4DDAD544-4F11-C587-3E1B-0F475B279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5:notes">
            <a:extLst>
              <a:ext uri="{FF2B5EF4-FFF2-40B4-BE49-F238E27FC236}">
                <a16:creationId xmlns:a16="http://schemas.microsoft.com/office/drawing/2014/main" id="{A2688E88-4EBC-41C8-A608-0D0990086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>
            <a:extLst>
              <a:ext uri="{FF2B5EF4-FFF2-40B4-BE49-F238E27FC236}">
                <a16:creationId xmlns:a16="http://schemas.microsoft.com/office/drawing/2014/main" id="{0E614FCC-1CDD-ED9A-9F59-DCCD5A336A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42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5325384" y="6399265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380241" y="6399265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2668270" y="320674"/>
            <a:ext cx="6855459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5158740" y="6455886"/>
            <a:ext cx="1882140" cy="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1382629" y="6435095"/>
            <a:ext cx="160020" cy="2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5158740" y="6455886"/>
            <a:ext cx="1882140" cy="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11382629" y="6435095"/>
            <a:ext cx="160020" cy="2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325384" y="6399265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380241" y="6399265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470438" y="114177"/>
            <a:ext cx="8095851" cy="89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35947" y="2544828"/>
            <a:ext cx="10066655" cy="25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325384" y="6399265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0241" y="6399265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470438" y="114177"/>
            <a:ext cx="8095851" cy="89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27818" y="1739010"/>
            <a:ext cx="526923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325384" y="6399265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380241" y="6399265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470438" y="114177"/>
            <a:ext cx="8095851" cy="89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5325384" y="6399265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0241" y="6399265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5325384" y="6399265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380241" y="6399265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obj">
  <p:cSld name="OBJECT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81749"/>
            <a:ext cx="12191999" cy="47624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0" y="6353174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 extrusionOk="0">
                <a:moveTo>
                  <a:pt x="12192000" y="0"/>
                </a:moveTo>
                <a:lnTo>
                  <a:pt x="0" y="0"/>
                </a:lnTo>
                <a:lnTo>
                  <a:pt x="0" y="504507"/>
                </a:lnTo>
                <a:lnTo>
                  <a:pt x="12192000" y="5045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668270" y="320674"/>
            <a:ext cx="6855459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72769" y="1594802"/>
            <a:ext cx="515937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rgbClr val="4F81B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5158740" y="6455886"/>
            <a:ext cx="1882140" cy="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1382629" y="6435095"/>
            <a:ext cx="160020" cy="2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81749"/>
            <a:ext cx="12191999" cy="47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3174"/>
            <a:ext cx="12192000" cy="50450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/>
          <p:nvPr/>
        </p:nvSpPr>
        <p:spPr>
          <a:xfrm>
            <a:off x="0" y="6353174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 extrusionOk="0">
                <a:moveTo>
                  <a:pt x="12192000" y="0"/>
                </a:moveTo>
                <a:lnTo>
                  <a:pt x="0" y="0"/>
                </a:lnTo>
                <a:lnTo>
                  <a:pt x="0" y="504825"/>
                </a:lnTo>
                <a:lnTo>
                  <a:pt x="12192000" y="5048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2668270" y="320674"/>
            <a:ext cx="6855459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03225" y="1312119"/>
            <a:ext cx="11385550" cy="248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5158740" y="6455886"/>
            <a:ext cx="1882140" cy="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1382629" y="6435095"/>
            <a:ext cx="160020" cy="2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5158740" y="6455886"/>
            <a:ext cx="1882140" cy="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382629" y="6435095"/>
            <a:ext cx="160020" cy="2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6377762"/>
            <a:ext cx="12191999" cy="48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6354762"/>
            <a:ext cx="12192000" cy="503555"/>
          </a:xfrm>
          <a:custGeom>
            <a:avLst/>
            <a:gdLst/>
            <a:ahLst/>
            <a:cxnLst/>
            <a:rect l="l" t="t" r="r" b="b"/>
            <a:pathLst>
              <a:path w="12192000" h="503554" extrusionOk="0">
                <a:moveTo>
                  <a:pt x="12191999" y="503237"/>
                </a:moveTo>
                <a:lnTo>
                  <a:pt x="0" y="503237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032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470438" y="114177"/>
            <a:ext cx="8095851" cy="89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735947" y="2544828"/>
            <a:ext cx="10066655" cy="25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5325384" y="6399265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380241" y="6399265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6381749"/>
            <a:ext cx="12191999" cy="47624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668270" y="320674"/>
            <a:ext cx="6855459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403225" y="1312119"/>
            <a:ext cx="11385550" cy="248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5158740" y="6455886"/>
            <a:ext cx="1882140" cy="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382629" y="6435095"/>
            <a:ext cx="160020" cy="2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744205" y="7790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2133594" y="494560"/>
            <a:ext cx="8534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TECHXCELERATE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343119" y="1390781"/>
            <a:ext cx="9761400" cy="420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Create an AI system that analyzes real-time traffic data to control signals and optimize traffic flow in cities.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 Title -  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Traffic Flow Optimizer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PS Category-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ARTIFICIAL INTELLIGENCE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Name –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V.I.B.E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–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R.M.D ENGINEERING COLLEGE</a:t>
            </a: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11382629" y="6435095"/>
            <a:ext cx="1599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C46F0-0B62-FA84-57E0-137A40C0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5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5226A-4C17-2051-7B02-AF3EF323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8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902443" y="473013"/>
            <a:ext cx="23871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/>
              <a:t>HACKFORGE</a:t>
            </a:r>
            <a:endParaRPr sz="2600"/>
          </a:p>
        </p:txBody>
      </p:sp>
      <p:sp>
        <p:nvSpPr>
          <p:cNvPr id="105" name="Google Shape;105;p15"/>
          <p:cNvSpPr/>
          <p:nvPr/>
        </p:nvSpPr>
        <p:spPr>
          <a:xfrm>
            <a:off x="442912" y="313520"/>
            <a:ext cx="1614488" cy="735071"/>
          </a:xfrm>
          <a:custGeom>
            <a:avLst/>
            <a:gdLst/>
            <a:ahLst/>
            <a:cxnLst/>
            <a:rect l="l" t="t" r="r" b="b"/>
            <a:pathLst>
              <a:path w="2076450" h="809625" extrusionOk="0">
                <a:moveTo>
                  <a:pt x="0" y="404749"/>
                </a:moveTo>
                <a:lnTo>
                  <a:pt x="8089" y="353949"/>
                </a:lnTo>
                <a:lnTo>
                  <a:pt x="31711" y="305053"/>
                </a:lnTo>
                <a:lnTo>
                  <a:pt x="69888" y="258445"/>
                </a:lnTo>
                <a:lnTo>
                  <a:pt x="121640" y="214502"/>
                </a:lnTo>
                <a:lnTo>
                  <a:pt x="186016" y="173482"/>
                </a:lnTo>
                <a:lnTo>
                  <a:pt x="222631" y="154177"/>
                </a:lnTo>
                <a:lnTo>
                  <a:pt x="262026" y="135889"/>
                </a:lnTo>
                <a:lnTo>
                  <a:pt x="304088" y="118490"/>
                </a:lnTo>
                <a:lnTo>
                  <a:pt x="348703" y="102107"/>
                </a:lnTo>
                <a:lnTo>
                  <a:pt x="395731" y="86741"/>
                </a:lnTo>
                <a:lnTo>
                  <a:pt x="445058" y="72517"/>
                </a:lnTo>
                <a:lnTo>
                  <a:pt x="496582" y="59308"/>
                </a:lnTo>
                <a:lnTo>
                  <a:pt x="550151" y="47371"/>
                </a:lnTo>
                <a:lnTo>
                  <a:pt x="605663" y="36575"/>
                </a:lnTo>
                <a:lnTo>
                  <a:pt x="662978" y="27177"/>
                </a:lnTo>
                <a:lnTo>
                  <a:pt x="721994" y="19050"/>
                </a:lnTo>
                <a:lnTo>
                  <a:pt x="782586" y="12319"/>
                </a:lnTo>
                <a:lnTo>
                  <a:pt x="844626" y="6984"/>
                </a:lnTo>
                <a:lnTo>
                  <a:pt x="907986" y="3048"/>
                </a:lnTo>
                <a:lnTo>
                  <a:pt x="972502" y="762"/>
                </a:lnTo>
                <a:lnTo>
                  <a:pt x="1038161" y="0"/>
                </a:lnTo>
                <a:lnTo>
                  <a:pt x="1103820" y="762"/>
                </a:lnTo>
                <a:lnTo>
                  <a:pt x="1168463" y="3048"/>
                </a:lnTo>
                <a:lnTo>
                  <a:pt x="1231836" y="6984"/>
                </a:lnTo>
                <a:lnTo>
                  <a:pt x="1293812" y="12319"/>
                </a:lnTo>
                <a:lnTo>
                  <a:pt x="1354391" y="19050"/>
                </a:lnTo>
                <a:lnTo>
                  <a:pt x="1413446" y="27177"/>
                </a:lnTo>
                <a:lnTo>
                  <a:pt x="1470850" y="36575"/>
                </a:lnTo>
                <a:lnTo>
                  <a:pt x="1526349" y="47371"/>
                </a:lnTo>
                <a:lnTo>
                  <a:pt x="1579816" y="59308"/>
                </a:lnTo>
                <a:lnTo>
                  <a:pt x="1631378" y="72517"/>
                </a:lnTo>
                <a:lnTo>
                  <a:pt x="1680781" y="86741"/>
                </a:lnTo>
                <a:lnTo>
                  <a:pt x="1727771" y="102107"/>
                </a:lnTo>
                <a:lnTo>
                  <a:pt x="1772348" y="118490"/>
                </a:lnTo>
                <a:lnTo>
                  <a:pt x="1814385" y="135889"/>
                </a:lnTo>
                <a:lnTo>
                  <a:pt x="1853882" y="154177"/>
                </a:lnTo>
                <a:lnTo>
                  <a:pt x="1890458" y="173482"/>
                </a:lnTo>
                <a:lnTo>
                  <a:pt x="1924113" y="193548"/>
                </a:lnTo>
                <a:lnTo>
                  <a:pt x="1982279" y="236093"/>
                </a:lnTo>
                <a:lnTo>
                  <a:pt x="2027364" y="281432"/>
                </a:lnTo>
                <a:lnTo>
                  <a:pt x="2058479" y="329311"/>
                </a:lnTo>
                <a:lnTo>
                  <a:pt x="2074354" y="379095"/>
                </a:lnTo>
                <a:lnTo>
                  <a:pt x="2076386" y="404749"/>
                </a:lnTo>
                <a:lnTo>
                  <a:pt x="2068385" y="455549"/>
                </a:lnTo>
                <a:lnTo>
                  <a:pt x="2044763" y="504444"/>
                </a:lnTo>
                <a:lnTo>
                  <a:pt x="2006536" y="551052"/>
                </a:lnTo>
                <a:lnTo>
                  <a:pt x="1954847" y="594995"/>
                </a:lnTo>
                <a:lnTo>
                  <a:pt x="1890458" y="636015"/>
                </a:lnTo>
                <a:lnTo>
                  <a:pt x="1853882" y="655320"/>
                </a:lnTo>
                <a:lnTo>
                  <a:pt x="1814385" y="673608"/>
                </a:lnTo>
                <a:lnTo>
                  <a:pt x="1772348" y="691007"/>
                </a:lnTo>
                <a:lnTo>
                  <a:pt x="1727771" y="707389"/>
                </a:lnTo>
                <a:lnTo>
                  <a:pt x="1680781" y="722757"/>
                </a:lnTo>
                <a:lnTo>
                  <a:pt x="1631378" y="736981"/>
                </a:lnTo>
                <a:lnTo>
                  <a:pt x="1579816" y="750188"/>
                </a:lnTo>
                <a:lnTo>
                  <a:pt x="1526349" y="762126"/>
                </a:lnTo>
                <a:lnTo>
                  <a:pt x="1470850" y="772922"/>
                </a:lnTo>
                <a:lnTo>
                  <a:pt x="1413446" y="782320"/>
                </a:lnTo>
                <a:lnTo>
                  <a:pt x="1354391" y="790448"/>
                </a:lnTo>
                <a:lnTo>
                  <a:pt x="1293812" y="797178"/>
                </a:lnTo>
                <a:lnTo>
                  <a:pt x="1231836" y="802513"/>
                </a:lnTo>
                <a:lnTo>
                  <a:pt x="1168463" y="806450"/>
                </a:lnTo>
                <a:lnTo>
                  <a:pt x="1103820" y="808736"/>
                </a:lnTo>
                <a:lnTo>
                  <a:pt x="1038161" y="809498"/>
                </a:lnTo>
                <a:lnTo>
                  <a:pt x="972502" y="808736"/>
                </a:lnTo>
                <a:lnTo>
                  <a:pt x="907986" y="806450"/>
                </a:lnTo>
                <a:lnTo>
                  <a:pt x="844626" y="802513"/>
                </a:lnTo>
                <a:lnTo>
                  <a:pt x="782586" y="797178"/>
                </a:lnTo>
                <a:lnTo>
                  <a:pt x="721994" y="790448"/>
                </a:lnTo>
                <a:lnTo>
                  <a:pt x="662978" y="782320"/>
                </a:lnTo>
                <a:lnTo>
                  <a:pt x="605663" y="772922"/>
                </a:lnTo>
                <a:lnTo>
                  <a:pt x="550151" y="762126"/>
                </a:lnTo>
                <a:lnTo>
                  <a:pt x="496582" y="750188"/>
                </a:lnTo>
                <a:lnTo>
                  <a:pt x="445058" y="736981"/>
                </a:lnTo>
                <a:lnTo>
                  <a:pt x="395731" y="722757"/>
                </a:lnTo>
                <a:lnTo>
                  <a:pt x="348703" y="707389"/>
                </a:lnTo>
                <a:lnTo>
                  <a:pt x="304088" y="691007"/>
                </a:lnTo>
                <a:lnTo>
                  <a:pt x="262026" y="673608"/>
                </a:lnTo>
                <a:lnTo>
                  <a:pt x="222631" y="655320"/>
                </a:lnTo>
                <a:lnTo>
                  <a:pt x="186016" y="636015"/>
                </a:lnTo>
                <a:lnTo>
                  <a:pt x="152311" y="615950"/>
                </a:lnTo>
                <a:lnTo>
                  <a:pt x="94132" y="573404"/>
                </a:lnTo>
                <a:lnTo>
                  <a:pt x="49034" y="528065"/>
                </a:lnTo>
                <a:lnTo>
                  <a:pt x="18021" y="480187"/>
                </a:lnTo>
                <a:lnTo>
                  <a:pt x="2044" y="430402"/>
                </a:lnTo>
                <a:lnTo>
                  <a:pt x="0" y="404749"/>
                </a:lnTo>
                <a:close/>
              </a:path>
            </a:pathLst>
          </a:custGeom>
          <a:noFill/>
          <a:ln w="25375" cap="flat" cmpd="sng">
            <a:solidFill>
              <a:srgbClr val="8063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35756" y="563458"/>
            <a:ext cx="18288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335750" y="1362450"/>
            <a:ext cx="5386624" cy="4514697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  Idea / Solution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b="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b="0" dirty="0">
                <a:solidFill>
                  <a:schemeClr val="tx1"/>
                </a:solidFill>
              </a:rPr>
              <a:t>1️⃣ Develop an AI-driven system to analyze real-time traffic data.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2️⃣ Optimize traffic signal control to reduce congestion.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3️⃣ Utilize hybrid AI models (CNN + LSTM + Transformer) for accuracy.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4️⃣ Process video feeds and sensor data for traffic analysis.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5️⃣ Improve urban mobility, emergency response, and fuel efficiency.</a:t>
            </a:r>
            <a:br>
              <a:rPr lang="en-US" b="0" dirty="0">
                <a:latin typeface="Calibri"/>
                <a:ea typeface="Calibri"/>
                <a:cs typeface="Calibri"/>
                <a:sym typeface="Calibri"/>
              </a:rPr>
            </a:br>
            <a:endParaRPr b="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  <a:p>
            <a:pPr marL="457200" marR="217170" lvl="0" indent="0" algn="l" rtl="0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endParaRPr sz="400" b="0" dirty="0">
              <a:solidFill>
                <a:srgbClr val="000000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973000" y="3674500"/>
            <a:ext cx="5810400" cy="2468700"/>
          </a:xfrm>
          <a:prstGeom prst="rect">
            <a:avLst/>
          </a:prstGeom>
          <a:noFill/>
          <a:ln w="25375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7625" rIns="0" bIns="0" anchor="t" anchorCtr="0">
            <a:spAutoFit/>
          </a:bodyPr>
          <a:lstStyle/>
          <a:p>
            <a:pPr marL="2139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F81BC"/>
                </a:solidFill>
                <a:latin typeface="Calibri"/>
                <a:ea typeface="Calibri"/>
                <a:cs typeface="Calibri"/>
                <a:sym typeface="Calibri"/>
              </a:rPr>
              <a:t>Unique Value Propositions (UVP) </a:t>
            </a:r>
            <a:r>
              <a:rPr lang="en-US" sz="1800">
                <a:solidFill>
                  <a:srgbClr val="4F81B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1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simulation to optimize and predict traffic flow dynamics.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1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risk assessment for congestion and accident-prone areas.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1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adaptive traffic signal control for smoother flow and reduced delays.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973000" y="1362450"/>
            <a:ext cx="5810400" cy="1792137"/>
          </a:xfrm>
          <a:prstGeom prst="rect">
            <a:avLst/>
          </a:prstGeom>
          <a:noFill/>
          <a:ln w="25375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8725" rIns="0" bIns="0" anchor="t" anchorCtr="0">
            <a:spAutoFit/>
          </a:bodyPr>
          <a:lstStyle/>
          <a:p>
            <a:pPr marL="2139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F81BC"/>
                </a:solidFill>
                <a:latin typeface="Calibri"/>
                <a:ea typeface="Calibri"/>
                <a:cs typeface="Calibri"/>
                <a:sym typeface="Calibri"/>
              </a:rPr>
              <a:t>Problem Resolution </a:t>
            </a:r>
            <a:r>
              <a:rPr lang="en-US" sz="2000" dirty="0">
                <a:solidFill>
                  <a:srgbClr val="4F81B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vehicles to navigate more efficiently through traffic.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traffic predictions aid emergency responders in reaching destinations faster.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1382629" y="6435095"/>
            <a:ext cx="160020" cy="2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344228" y="252246"/>
            <a:ext cx="5782448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</a:t>
            </a:fld>
            <a:endParaRPr sz="12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6" descr="Your startup LOGO"/>
          <p:cNvSpPr/>
          <p:nvPr/>
        </p:nvSpPr>
        <p:spPr>
          <a:xfrm>
            <a:off x="360227" y="303980"/>
            <a:ext cx="1518600" cy="7629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07351" y="486636"/>
            <a:ext cx="137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781800" y="1478625"/>
            <a:ext cx="5148600" cy="43580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JavaScript for app logic, components, data fetching, and user interactions.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dirty="0"/>
              <a:t>Integration with OpenStreetMap (OSM)</a:t>
            </a:r>
            <a:r>
              <a:rPr lang="en-US" sz="1800" dirty="0"/>
              <a:t> – Utilize real-time map data for accurate traffic analysis, route optimization, and adaptive signal control.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Handles API requests, processes traffic data, and connects to AI traffic optimization models.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Integration: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TensorFlow.js or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real-time traffic prediction and adaptive signal control.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 for tracking code changes and organizing app development.</a:t>
            </a:r>
            <a:endParaRPr sz="2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00" y="1281887"/>
            <a:ext cx="4614050" cy="488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668270" y="320674"/>
            <a:ext cx="663511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FEASIBILITY AND VIABILITY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28612" y="1423924"/>
            <a:ext cx="11544300" cy="2447925"/>
          </a:xfrm>
          <a:custGeom>
            <a:avLst/>
            <a:gdLst/>
            <a:ahLst/>
            <a:cxnLst/>
            <a:rect l="l" t="t" r="r" b="b"/>
            <a:pathLst>
              <a:path w="11544300" h="2447925" extrusionOk="0">
                <a:moveTo>
                  <a:pt x="0" y="2447925"/>
                </a:moveTo>
                <a:lnTo>
                  <a:pt x="11544300" y="2447925"/>
                </a:lnTo>
                <a:lnTo>
                  <a:pt x="11544300" y="0"/>
                </a:lnTo>
                <a:lnTo>
                  <a:pt x="0" y="0"/>
                </a:lnTo>
                <a:lnTo>
                  <a:pt x="0" y="2447925"/>
                </a:lnTo>
                <a:close/>
              </a:path>
            </a:pathLst>
          </a:custGeom>
          <a:noFill/>
          <a:ln w="25400" cap="flat" cmpd="sng">
            <a:solidFill>
              <a:srgbClr val="548E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44150" y="1470094"/>
            <a:ext cx="11303700" cy="255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48ED4"/>
                </a:solidFill>
                <a:latin typeface="Calibri"/>
                <a:ea typeface="Calibri"/>
                <a:cs typeface="Calibri"/>
                <a:sym typeface="Calibri"/>
              </a:rPr>
              <a:t>Analysis of the feasibility of the idea :</a:t>
            </a:r>
            <a:endParaRPr sz="2000" b="1" dirty="0">
              <a:solidFill>
                <a:srgbClr val="548E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548E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" lvl="0" indent="-342900" algn="l" rtl="0">
              <a:lnSpc>
                <a:spcPct val="116666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Feasibility: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AI-driven traffic optimization using ML, real-time data, and geospatial tech 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" lvl="0" indent="-3429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Feasibility: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Target users include city traffic authorities, smart city planners, and emergency services.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" lvl="0" indent="-3429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Feasibility: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Supports real-time/offline optimization with secure data handling.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" lvl="0" indent="-3429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Feasibility: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open-source tools (TensorFlow, Node.js) to minimize costs.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5080" lvl="0" indent="-3429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Feasibility: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Leverages free libraries (TensorFlow,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OpenTraffic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traffic data processing.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6666"/>
              </a:lnSpc>
              <a:spcBef>
                <a:spcPts val="135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09562" y="3986212"/>
            <a:ext cx="5438700" cy="2069700"/>
          </a:xfrm>
          <a:prstGeom prst="rect">
            <a:avLst/>
          </a:prstGeom>
          <a:noFill/>
          <a:ln w="25400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48ED4"/>
                </a:solidFill>
                <a:latin typeface="Calibri"/>
                <a:ea typeface="Calibri"/>
                <a:cs typeface="Calibri"/>
                <a:sym typeface="Calibri"/>
              </a:rPr>
              <a:t>Potential challenges and risks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Accuracy of real-time traffic data processing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Integration with offline maps and real-time traffic feeds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Variability in traffic patterns and unexpected road   conditions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Performance optimization for large-scale 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862625" y="3983650"/>
            <a:ext cx="6010200" cy="2078700"/>
          </a:xfrm>
          <a:prstGeom prst="rect">
            <a:avLst/>
          </a:prstGeom>
          <a:noFill/>
          <a:ln w="25400" cap="flat" cmpd="sng">
            <a:solidFill>
              <a:srgbClr val="4F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933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48ED4"/>
                </a:solidFill>
                <a:latin typeface="Calibri"/>
                <a:ea typeface="Calibri"/>
                <a:cs typeface="Calibri"/>
                <a:sym typeface="Calibri"/>
              </a:rPr>
              <a:t>Strategies for overcoming :</a:t>
            </a:r>
            <a:endParaRPr sz="2000" b="1">
              <a:solidFill>
                <a:srgbClr val="548E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33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548E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3345" lvl="0" indent="0" algn="l" rtl="0"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Use ML for accurate traffic prediction and optimization.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3345" lvl="0" indent="0" algn="l" rtl="0"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Enable offline map downloads for seamless navigation.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3345" lvl="0" indent="0" algn="l" rtl="0"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Implement validation checks and fallback mechanisms.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3345" lvl="0" indent="0" algn="l" rtl="0"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Optimize performance with efficient algorithms.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3345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Provide clear documentation and tutorials.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3345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57200" y="294426"/>
            <a:ext cx="1460817" cy="772374"/>
          </a:xfrm>
          <a:custGeom>
            <a:avLst/>
            <a:gdLst/>
            <a:ahLst/>
            <a:cxnLst/>
            <a:rect l="l" t="t" r="r" b="b"/>
            <a:pathLst>
              <a:path w="1924685" h="809625" extrusionOk="0">
                <a:moveTo>
                  <a:pt x="0" y="404749"/>
                </a:moveTo>
                <a:lnTo>
                  <a:pt x="8788" y="349758"/>
                </a:lnTo>
                <a:lnTo>
                  <a:pt x="34366" y="297179"/>
                </a:lnTo>
                <a:lnTo>
                  <a:pt x="75603" y="247141"/>
                </a:lnTo>
                <a:lnTo>
                  <a:pt x="131343" y="200406"/>
                </a:lnTo>
                <a:lnTo>
                  <a:pt x="164299" y="178435"/>
                </a:lnTo>
                <a:lnTo>
                  <a:pt x="200444" y="157352"/>
                </a:lnTo>
                <a:lnTo>
                  <a:pt x="239648" y="137413"/>
                </a:lnTo>
                <a:lnTo>
                  <a:pt x="281774" y="118490"/>
                </a:lnTo>
                <a:lnTo>
                  <a:pt x="326656" y="100838"/>
                </a:lnTo>
                <a:lnTo>
                  <a:pt x="374154" y="84327"/>
                </a:lnTo>
                <a:lnTo>
                  <a:pt x="424141" y="69088"/>
                </a:lnTo>
                <a:lnTo>
                  <a:pt x="476478" y="55245"/>
                </a:lnTo>
                <a:lnTo>
                  <a:pt x="530987" y="42799"/>
                </a:lnTo>
                <a:lnTo>
                  <a:pt x="587565" y="31750"/>
                </a:lnTo>
                <a:lnTo>
                  <a:pt x="646036" y="22225"/>
                </a:lnTo>
                <a:lnTo>
                  <a:pt x="706285" y="14350"/>
                </a:lnTo>
                <a:lnTo>
                  <a:pt x="768146" y="8127"/>
                </a:lnTo>
                <a:lnTo>
                  <a:pt x="831481" y="3682"/>
                </a:lnTo>
                <a:lnTo>
                  <a:pt x="896162" y="889"/>
                </a:lnTo>
                <a:lnTo>
                  <a:pt x="962088" y="0"/>
                </a:lnTo>
                <a:lnTo>
                  <a:pt x="1027874" y="889"/>
                </a:lnTo>
                <a:lnTo>
                  <a:pt x="1092517" y="3682"/>
                </a:lnTo>
                <a:lnTo>
                  <a:pt x="1155890" y="8127"/>
                </a:lnTo>
                <a:lnTo>
                  <a:pt x="1217739" y="14350"/>
                </a:lnTo>
                <a:lnTo>
                  <a:pt x="1278064" y="22225"/>
                </a:lnTo>
                <a:lnTo>
                  <a:pt x="1336484" y="31750"/>
                </a:lnTo>
                <a:lnTo>
                  <a:pt x="1392999" y="42799"/>
                </a:lnTo>
                <a:lnTo>
                  <a:pt x="1447609" y="55245"/>
                </a:lnTo>
                <a:lnTo>
                  <a:pt x="1499933" y="69088"/>
                </a:lnTo>
                <a:lnTo>
                  <a:pt x="1549844" y="84327"/>
                </a:lnTo>
                <a:lnTo>
                  <a:pt x="1597342" y="100838"/>
                </a:lnTo>
                <a:lnTo>
                  <a:pt x="1642300" y="118490"/>
                </a:lnTo>
                <a:lnTo>
                  <a:pt x="1684337" y="137413"/>
                </a:lnTo>
                <a:lnTo>
                  <a:pt x="1723580" y="157352"/>
                </a:lnTo>
                <a:lnTo>
                  <a:pt x="1759775" y="178435"/>
                </a:lnTo>
                <a:lnTo>
                  <a:pt x="1792668" y="200406"/>
                </a:lnTo>
                <a:lnTo>
                  <a:pt x="1848421" y="247141"/>
                </a:lnTo>
                <a:lnTo>
                  <a:pt x="1889696" y="297179"/>
                </a:lnTo>
                <a:lnTo>
                  <a:pt x="1915223" y="349758"/>
                </a:lnTo>
                <a:lnTo>
                  <a:pt x="1924113" y="404749"/>
                </a:lnTo>
                <a:lnTo>
                  <a:pt x="1915223" y="459739"/>
                </a:lnTo>
                <a:lnTo>
                  <a:pt x="1889696" y="512318"/>
                </a:lnTo>
                <a:lnTo>
                  <a:pt x="1848421" y="562356"/>
                </a:lnTo>
                <a:lnTo>
                  <a:pt x="1792668" y="609091"/>
                </a:lnTo>
                <a:lnTo>
                  <a:pt x="1759775" y="631063"/>
                </a:lnTo>
                <a:lnTo>
                  <a:pt x="1723580" y="652145"/>
                </a:lnTo>
                <a:lnTo>
                  <a:pt x="1684337" y="672084"/>
                </a:lnTo>
                <a:lnTo>
                  <a:pt x="1642300" y="691007"/>
                </a:lnTo>
                <a:lnTo>
                  <a:pt x="1597342" y="708660"/>
                </a:lnTo>
                <a:lnTo>
                  <a:pt x="1549844" y="725170"/>
                </a:lnTo>
                <a:lnTo>
                  <a:pt x="1499933" y="740410"/>
                </a:lnTo>
                <a:lnTo>
                  <a:pt x="1447609" y="754252"/>
                </a:lnTo>
                <a:lnTo>
                  <a:pt x="1392999" y="766699"/>
                </a:lnTo>
                <a:lnTo>
                  <a:pt x="1336484" y="777748"/>
                </a:lnTo>
                <a:lnTo>
                  <a:pt x="1278064" y="787273"/>
                </a:lnTo>
                <a:lnTo>
                  <a:pt x="1217739" y="795147"/>
                </a:lnTo>
                <a:lnTo>
                  <a:pt x="1155890" y="801370"/>
                </a:lnTo>
                <a:lnTo>
                  <a:pt x="1092517" y="805814"/>
                </a:lnTo>
                <a:lnTo>
                  <a:pt x="1027874" y="808609"/>
                </a:lnTo>
                <a:lnTo>
                  <a:pt x="962088" y="809498"/>
                </a:lnTo>
                <a:lnTo>
                  <a:pt x="896162" y="808609"/>
                </a:lnTo>
                <a:lnTo>
                  <a:pt x="831481" y="805814"/>
                </a:lnTo>
                <a:lnTo>
                  <a:pt x="768146" y="801370"/>
                </a:lnTo>
                <a:lnTo>
                  <a:pt x="706285" y="795147"/>
                </a:lnTo>
                <a:lnTo>
                  <a:pt x="646036" y="787273"/>
                </a:lnTo>
                <a:lnTo>
                  <a:pt x="587565" y="777748"/>
                </a:lnTo>
                <a:lnTo>
                  <a:pt x="530987" y="766699"/>
                </a:lnTo>
                <a:lnTo>
                  <a:pt x="476478" y="754252"/>
                </a:lnTo>
                <a:lnTo>
                  <a:pt x="424141" y="740410"/>
                </a:lnTo>
                <a:lnTo>
                  <a:pt x="374154" y="725170"/>
                </a:lnTo>
                <a:lnTo>
                  <a:pt x="326656" y="708660"/>
                </a:lnTo>
                <a:lnTo>
                  <a:pt x="281774" y="691007"/>
                </a:lnTo>
                <a:lnTo>
                  <a:pt x="239648" y="672084"/>
                </a:lnTo>
                <a:lnTo>
                  <a:pt x="200444" y="652145"/>
                </a:lnTo>
                <a:lnTo>
                  <a:pt x="164299" y="631063"/>
                </a:lnTo>
                <a:lnTo>
                  <a:pt x="131343" y="609091"/>
                </a:lnTo>
                <a:lnTo>
                  <a:pt x="75603" y="562356"/>
                </a:lnTo>
                <a:lnTo>
                  <a:pt x="34366" y="512318"/>
                </a:lnTo>
                <a:lnTo>
                  <a:pt x="8788" y="459739"/>
                </a:lnTo>
                <a:lnTo>
                  <a:pt x="0" y="404749"/>
                </a:lnTo>
                <a:close/>
              </a:path>
            </a:pathLst>
          </a:custGeom>
          <a:noFill/>
          <a:ln w="25375" cap="flat" cmpd="sng">
            <a:solidFill>
              <a:srgbClr val="8063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601251" y="551090"/>
            <a:ext cx="1230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11382629" y="6435095"/>
            <a:ext cx="160020" cy="21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2668270" y="320674"/>
            <a:ext cx="6855459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      IMPACT AND BENEFITS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18" descr="Your startup LOGO"/>
          <p:cNvSpPr/>
          <p:nvPr/>
        </p:nvSpPr>
        <p:spPr>
          <a:xfrm>
            <a:off x="304800" y="252245"/>
            <a:ext cx="1600200" cy="8167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367488" y="1259296"/>
            <a:ext cx="4347513" cy="507827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IMPACTS: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600" dirty="0"/>
              <a:t> </a:t>
            </a:r>
            <a:r>
              <a:rPr lang="en-US" sz="1600" b="1" dirty="0"/>
              <a:t>Reduced Traffic Congestion</a:t>
            </a:r>
            <a:r>
              <a:rPr lang="en-US" sz="1600" dirty="0"/>
              <a:t> – Optimized signal timings decrease wait times and improve road efficiency.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600" b="1" dirty="0"/>
              <a:t>Lower Fuel Consumption &amp; Emissions</a:t>
            </a:r>
            <a:r>
              <a:rPr lang="en-US" sz="1600" dirty="0"/>
              <a:t> – Smoother traffic flow reduces idling, cutting CO₂ emissions.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600" dirty="0"/>
              <a:t> </a:t>
            </a:r>
            <a:r>
              <a:rPr lang="en-US" sz="1600" b="1" dirty="0"/>
              <a:t>Faster Emergency Response</a:t>
            </a:r>
            <a:r>
              <a:rPr lang="en-US" sz="1600" dirty="0"/>
              <a:t> – AI can prioritize emergency vehicles at intersections.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600" dirty="0"/>
              <a:t> </a:t>
            </a:r>
            <a:r>
              <a:rPr lang="en-US" sz="1600" b="1" dirty="0"/>
              <a:t>Improved Public Safety</a:t>
            </a:r>
            <a:r>
              <a:rPr lang="en-US" sz="1600" dirty="0"/>
              <a:t> – Reduces accidents caused by traffic bottlenecks and sudden stops.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600" dirty="0"/>
              <a:t> </a:t>
            </a:r>
            <a:r>
              <a:rPr lang="en-US" sz="1600" b="1" dirty="0"/>
              <a:t>Enhanced Urban Mobility</a:t>
            </a:r>
            <a:r>
              <a:rPr lang="en-US" sz="1600" dirty="0"/>
              <a:t> – Better traffic management leads to a smoother transportation system.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-US" sz="1600" dirty="0"/>
              <a:t> </a:t>
            </a:r>
            <a:r>
              <a:rPr lang="en-US" sz="1600" b="1" dirty="0"/>
              <a:t>Data-Driven City Planning</a:t>
            </a:r>
            <a:r>
              <a:rPr lang="en-US" sz="1600" dirty="0"/>
              <a:t> – Insights from real-time traffic analysis help in future infrastructure improvements.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6324600" y="1421400"/>
            <a:ext cx="5356200" cy="33547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Decreased Carbon Emissions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Reduced vehicle stoppage leads to lower CO₂ emissions.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Emergency Response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 prioritizes ambulances and fire trucks at intersections.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Traffic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Continuous analysis helps in proactive traffic management</a:t>
            </a:r>
            <a:endParaRPr sz="2000" b="1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57200" y="484270"/>
            <a:ext cx="137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36AAF-3EBB-79ED-31A8-62A9ACF9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5822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1C0D038F-B63F-7B3E-7030-6AF867C2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>
            <a:extLst>
              <a:ext uri="{FF2B5EF4-FFF2-40B4-BE49-F238E27FC236}">
                <a16:creationId xmlns:a16="http://schemas.microsoft.com/office/drawing/2014/main" id="{F9AD4A4C-A69A-0E23-287B-C1B68BD9B324}"/>
              </a:ext>
            </a:extLst>
          </p:cNvPr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A4A4B85E-0386-2DAC-876E-AD4608D24B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8270" y="320674"/>
            <a:ext cx="6855459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      IMPACT AND BENEFITS</a:t>
            </a:r>
            <a:endParaRPr/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129025A4-9B5A-07D8-33F7-E60826D270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18" descr="Your startup LOGO">
            <a:extLst>
              <a:ext uri="{FF2B5EF4-FFF2-40B4-BE49-F238E27FC236}">
                <a16:creationId xmlns:a16="http://schemas.microsoft.com/office/drawing/2014/main" id="{043E9F62-C6CF-5FDC-1528-04C08B161DCE}"/>
              </a:ext>
            </a:extLst>
          </p:cNvPr>
          <p:cNvSpPr/>
          <p:nvPr/>
        </p:nvSpPr>
        <p:spPr>
          <a:xfrm>
            <a:off x="304800" y="252245"/>
            <a:ext cx="1600200" cy="81679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>
            <a:extLst>
              <a:ext uri="{FF2B5EF4-FFF2-40B4-BE49-F238E27FC236}">
                <a16:creationId xmlns:a16="http://schemas.microsoft.com/office/drawing/2014/main" id="{4EE8DC04-236F-DA80-F68A-5A176C5C8809}"/>
              </a:ext>
            </a:extLst>
          </p:cNvPr>
          <p:cNvSpPr txBox="1"/>
          <p:nvPr/>
        </p:nvSpPr>
        <p:spPr>
          <a:xfrm>
            <a:off x="457200" y="484270"/>
            <a:ext cx="1371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39807-9870-6700-FE4B-17EE8804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" y="1054849"/>
            <a:ext cx="11916696" cy="48851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BA1F14-8445-2F06-1D0D-9DF0CAC83EB7}"/>
              </a:ext>
            </a:extLst>
          </p:cNvPr>
          <p:cNvSpPr/>
          <p:nvPr/>
        </p:nvSpPr>
        <p:spPr>
          <a:xfrm>
            <a:off x="0" y="5922143"/>
            <a:ext cx="10766323" cy="432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2D VIRTUAL SIMULATION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D29AD-5032-2DC0-62D1-088B27BC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93B38-59CB-51AA-7EA5-833E40E8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9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EB6C3-5F6C-AFB1-767A-4854710D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054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620</Words>
  <Application>Microsoft Office PowerPoint</Application>
  <PresentationFormat>Widescreen</PresentationFormat>
  <Paragraphs>72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Narrow</vt:lpstr>
      <vt:lpstr>Oswald</vt:lpstr>
      <vt:lpstr>Times New Roman</vt:lpstr>
      <vt:lpstr>Montserrat</vt:lpstr>
      <vt:lpstr>Arial</vt:lpstr>
      <vt:lpstr>Noto Sans Symbols</vt:lpstr>
      <vt:lpstr>Calibri</vt:lpstr>
      <vt:lpstr>1_Office Theme</vt:lpstr>
      <vt:lpstr>Office Theme</vt:lpstr>
      <vt:lpstr>PowerPoint Presentation</vt:lpstr>
      <vt:lpstr> HACKFORGE</vt:lpstr>
      <vt:lpstr>TECHNICAL APPROACH</vt:lpstr>
      <vt:lpstr>FEASIBILITY AND VIABILITY</vt:lpstr>
      <vt:lpstr>      IMPACT AND BENEFITS</vt:lpstr>
      <vt:lpstr>      IMPACT AND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shree 22</dc:creator>
  <cp:lastModifiedBy>shree 22</cp:lastModifiedBy>
  <cp:revision>3</cp:revision>
  <dcterms:modified xsi:type="dcterms:W3CDTF">2025-03-23T05:54:22Z</dcterms:modified>
</cp:coreProperties>
</file>