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D886-F1A8-4A71-A4FF-F49F58E1DC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95412F-4EA5-4D1A-83A4-EC333EBA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C67439-59F6-4546-B18E-AE786EC9E07E}"/>
              </a:ext>
            </a:extLst>
          </p:cNvPr>
          <p:cNvSpPr>
            <a:spLocks noGrp="1"/>
          </p:cNvSpPr>
          <p:nvPr>
            <p:ph type="dt" sz="half" idx="10"/>
          </p:nvPr>
        </p:nvSpPr>
        <p:spPr/>
        <p:txBody>
          <a:bodyPr/>
          <a:lstStyle/>
          <a:p>
            <a:fld id="{6C71F557-0A20-4610-9307-11F9C425CDEE}" type="datetimeFigureOut">
              <a:rPr lang="en-US" smtClean="0"/>
              <a:t>4/13/2023</a:t>
            </a:fld>
            <a:endParaRPr lang="en-US"/>
          </a:p>
        </p:txBody>
      </p:sp>
      <p:sp>
        <p:nvSpPr>
          <p:cNvPr id="5" name="Footer Placeholder 4">
            <a:extLst>
              <a:ext uri="{FF2B5EF4-FFF2-40B4-BE49-F238E27FC236}">
                <a16:creationId xmlns:a16="http://schemas.microsoft.com/office/drawing/2014/main" id="{B9FD06ED-929C-4C85-BDFE-2DBAADC46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D53DE-1A29-487F-915D-ED8CE76E527E}"/>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329408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8965-7C90-46CC-A6BD-217568D4E9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8DBEE3-08D3-4792-BD23-594C46C4BE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82216-D9C8-452C-B3F8-AC7106055F72}"/>
              </a:ext>
            </a:extLst>
          </p:cNvPr>
          <p:cNvSpPr>
            <a:spLocks noGrp="1"/>
          </p:cNvSpPr>
          <p:nvPr>
            <p:ph type="dt" sz="half" idx="10"/>
          </p:nvPr>
        </p:nvSpPr>
        <p:spPr/>
        <p:txBody>
          <a:bodyPr/>
          <a:lstStyle/>
          <a:p>
            <a:fld id="{6C71F557-0A20-4610-9307-11F9C425CDEE}" type="datetimeFigureOut">
              <a:rPr lang="en-US" smtClean="0"/>
              <a:t>4/13/2023</a:t>
            </a:fld>
            <a:endParaRPr lang="en-US"/>
          </a:p>
        </p:txBody>
      </p:sp>
      <p:sp>
        <p:nvSpPr>
          <p:cNvPr id="5" name="Footer Placeholder 4">
            <a:extLst>
              <a:ext uri="{FF2B5EF4-FFF2-40B4-BE49-F238E27FC236}">
                <a16:creationId xmlns:a16="http://schemas.microsoft.com/office/drawing/2014/main" id="{DC9AE47C-8FD8-4362-99B8-002DC68E0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2F214-9FD4-4D11-ABFB-5FE691F71B43}"/>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115052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5788DF-BFEA-4B80-A0A2-CED88B8CC9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544537-0B42-448F-902E-40BC86B258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A9083-1937-4584-911F-FAB378AB6945}"/>
              </a:ext>
            </a:extLst>
          </p:cNvPr>
          <p:cNvSpPr>
            <a:spLocks noGrp="1"/>
          </p:cNvSpPr>
          <p:nvPr>
            <p:ph type="dt" sz="half" idx="10"/>
          </p:nvPr>
        </p:nvSpPr>
        <p:spPr/>
        <p:txBody>
          <a:bodyPr/>
          <a:lstStyle/>
          <a:p>
            <a:fld id="{6C71F557-0A20-4610-9307-11F9C425CDEE}" type="datetimeFigureOut">
              <a:rPr lang="en-US" smtClean="0"/>
              <a:t>4/13/2023</a:t>
            </a:fld>
            <a:endParaRPr lang="en-US"/>
          </a:p>
        </p:txBody>
      </p:sp>
      <p:sp>
        <p:nvSpPr>
          <p:cNvPr id="5" name="Footer Placeholder 4">
            <a:extLst>
              <a:ext uri="{FF2B5EF4-FFF2-40B4-BE49-F238E27FC236}">
                <a16:creationId xmlns:a16="http://schemas.microsoft.com/office/drawing/2014/main" id="{FD557616-7BCE-415D-AAF0-7E4DE5DC2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DE9CD-1CA6-48A5-B029-D4D891189370}"/>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3990775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954A-531C-4BFD-B81E-3BCB829B84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070E09-1DCB-4F69-BB07-4776F906FE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B2D97-0E4B-4B2D-AA91-B27517ABB4DA}"/>
              </a:ext>
            </a:extLst>
          </p:cNvPr>
          <p:cNvSpPr>
            <a:spLocks noGrp="1"/>
          </p:cNvSpPr>
          <p:nvPr>
            <p:ph type="dt" sz="half" idx="10"/>
          </p:nvPr>
        </p:nvSpPr>
        <p:spPr/>
        <p:txBody>
          <a:bodyPr/>
          <a:lstStyle/>
          <a:p>
            <a:fld id="{6C71F557-0A20-4610-9307-11F9C425CDEE}" type="datetimeFigureOut">
              <a:rPr lang="en-US" smtClean="0"/>
              <a:t>4/13/2023</a:t>
            </a:fld>
            <a:endParaRPr lang="en-US"/>
          </a:p>
        </p:txBody>
      </p:sp>
      <p:sp>
        <p:nvSpPr>
          <p:cNvPr id="5" name="Footer Placeholder 4">
            <a:extLst>
              <a:ext uri="{FF2B5EF4-FFF2-40B4-BE49-F238E27FC236}">
                <a16:creationId xmlns:a16="http://schemas.microsoft.com/office/drawing/2014/main" id="{83756140-BA3B-4E94-B1C1-F54A7EC11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06000-0871-4367-A2BC-46192BA6B948}"/>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31709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3935-D009-42ED-837B-49B35538A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C075F-0D10-4EA3-A9B5-663821C35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F7C8E-79E5-437E-8A3C-85B3B3FC20DA}"/>
              </a:ext>
            </a:extLst>
          </p:cNvPr>
          <p:cNvSpPr>
            <a:spLocks noGrp="1"/>
          </p:cNvSpPr>
          <p:nvPr>
            <p:ph type="dt" sz="half" idx="10"/>
          </p:nvPr>
        </p:nvSpPr>
        <p:spPr/>
        <p:txBody>
          <a:bodyPr/>
          <a:lstStyle/>
          <a:p>
            <a:fld id="{6C71F557-0A20-4610-9307-11F9C425CDEE}" type="datetimeFigureOut">
              <a:rPr lang="en-US" smtClean="0"/>
              <a:t>4/13/2023</a:t>
            </a:fld>
            <a:endParaRPr lang="en-US"/>
          </a:p>
        </p:txBody>
      </p:sp>
      <p:sp>
        <p:nvSpPr>
          <p:cNvPr id="5" name="Footer Placeholder 4">
            <a:extLst>
              <a:ext uri="{FF2B5EF4-FFF2-40B4-BE49-F238E27FC236}">
                <a16:creationId xmlns:a16="http://schemas.microsoft.com/office/drawing/2014/main" id="{8AB8E55C-D901-45F9-81C7-45C303F6D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5466B-BC8E-4E8A-BF6C-96C62E6DD6DD}"/>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93275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D216-40B0-4C05-920E-FD5ED58E6D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4E951-E638-49F1-93DF-DA8A041F42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12FD93-4CF7-459E-8EF8-942080000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8B8FAD-7FE5-4262-8CCE-822E1A8A0604}"/>
              </a:ext>
            </a:extLst>
          </p:cNvPr>
          <p:cNvSpPr>
            <a:spLocks noGrp="1"/>
          </p:cNvSpPr>
          <p:nvPr>
            <p:ph type="dt" sz="half" idx="10"/>
          </p:nvPr>
        </p:nvSpPr>
        <p:spPr/>
        <p:txBody>
          <a:bodyPr/>
          <a:lstStyle/>
          <a:p>
            <a:fld id="{6C71F557-0A20-4610-9307-11F9C425CDEE}" type="datetimeFigureOut">
              <a:rPr lang="en-US" smtClean="0"/>
              <a:t>4/13/2023</a:t>
            </a:fld>
            <a:endParaRPr lang="en-US"/>
          </a:p>
        </p:txBody>
      </p:sp>
      <p:sp>
        <p:nvSpPr>
          <p:cNvPr id="6" name="Footer Placeholder 5">
            <a:extLst>
              <a:ext uri="{FF2B5EF4-FFF2-40B4-BE49-F238E27FC236}">
                <a16:creationId xmlns:a16="http://schemas.microsoft.com/office/drawing/2014/main" id="{0DDA108C-882C-4E2C-A374-ECE8386D8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903B42-C046-4375-8D8A-4C6B6DB892F5}"/>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402450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51A7-CEAB-4330-AB3A-37EB3A8F21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3CC51D-693D-4ECF-A5FC-748FFDE9D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FDB6B-58B7-4D14-A6B2-FD9335EF6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E15FBA-DE30-4784-AB2A-DD6970CED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D321AA-2F86-4E9A-8BB9-F87CFFEC5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271CC-A7A8-4C41-9FFF-04F5E8924F9C}"/>
              </a:ext>
            </a:extLst>
          </p:cNvPr>
          <p:cNvSpPr>
            <a:spLocks noGrp="1"/>
          </p:cNvSpPr>
          <p:nvPr>
            <p:ph type="dt" sz="half" idx="10"/>
          </p:nvPr>
        </p:nvSpPr>
        <p:spPr/>
        <p:txBody>
          <a:bodyPr/>
          <a:lstStyle/>
          <a:p>
            <a:fld id="{6C71F557-0A20-4610-9307-11F9C425CDEE}" type="datetimeFigureOut">
              <a:rPr lang="en-US" smtClean="0"/>
              <a:t>4/13/2023</a:t>
            </a:fld>
            <a:endParaRPr lang="en-US"/>
          </a:p>
        </p:txBody>
      </p:sp>
      <p:sp>
        <p:nvSpPr>
          <p:cNvPr id="8" name="Footer Placeholder 7">
            <a:extLst>
              <a:ext uri="{FF2B5EF4-FFF2-40B4-BE49-F238E27FC236}">
                <a16:creationId xmlns:a16="http://schemas.microsoft.com/office/drawing/2014/main" id="{CEE589E1-DB1E-45B2-89E4-5E4D7D6580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93180F-8596-44CC-A94B-95528804A307}"/>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274769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B67A-308A-4C30-9CAD-E6717E1D9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FAED08-C210-422F-9132-55C6AE5F340D}"/>
              </a:ext>
            </a:extLst>
          </p:cNvPr>
          <p:cNvSpPr>
            <a:spLocks noGrp="1"/>
          </p:cNvSpPr>
          <p:nvPr>
            <p:ph type="dt" sz="half" idx="10"/>
          </p:nvPr>
        </p:nvSpPr>
        <p:spPr/>
        <p:txBody>
          <a:bodyPr/>
          <a:lstStyle/>
          <a:p>
            <a:fld id="{6C71F557-0A20-4610-9307-11F9C425CDEE}" type="datetimeFigureOut">
              <a:rPr lang="en-US" smtClean="0"/>
              <a:t>4/13/2023</a:t>
            </a:fld>
            <a:endParaRPr lang="en-US"/>
          </a:p>
        </p:txBody>
      </p:sp>
      <p:sp>
        <p:nvSpPr>
          <p:cNvPr id="4" name="Footer Placeholder 3">
            <a:extLst>
              <a:ext uri="{FF2B5EF4-FFF2-40B4-BE49-F238E27FC236}">
                <a16:creationId xmlns:a16="http://schemas.microsoft.com/office/drawing/2014/main" id="{B8268A0B-4CB7-43EB-880A-2FA1D8678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25FE51-2EA9-4DB0-8B28-DC8D61F1E175}"/>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421986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7DDA6-01DC-4F48-8C01-7FFDFCC8FC34}"/>
              </a:ext>
            </a:extLst>
          </p:cNvPr>
          <p:cNvSpPr>
            <a:spLocks noGrp="1"/>
          </p:cNvSpPr>
          <p:nvPr>
            <p:ph type="dt" sz="half" idx="10"/>
          </p:nvPr>
        </p:nvSpPr>
        <p:spPr/>
        <p:txBody>
          <a:bodyPr/>
          <a:lstStyle/>
          <a:p>
            <a:fld id="{6C71F557-0A20-4610-9307-11F9C425CDEE}" type="datetimeFigureOut">
              <a:rPr lang="en-US" smtClean="0"/>
              <a:t>4/13/2023</a:t>
            </a:fld>
            <a:endParaRPr lang="en-US"/>
          </a:p>
        </p:txBody>
      </p:sp>
      <p:sp>
        <p:nvSpPr>
          <p:cNvPr id="3" name="Footer Placeholder 2">
            <a:extLst>
              <a:ext uri="{FF2B5EF4-FFF2-40B4-BE49-F238E27FC236}">
                <a16:creationId xmlns:a16="http://schemas.microsoft.com/office/drawing/2014/main" id="{4BEA5497-DDE8-4F52-AE6A-C841DB8183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2B78BE-4E34-4034-AF06-18EE3DAB7059}"/>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412948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F50B-3A0F-4F5A-8B30-67075BF2A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D5ADCD-A09C-43FF-9533-C7619E0FF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0F394-0FE8-4B6F-8868-B0DB97165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67D89-E769-43DA-986C-312EC27652B9}"/>
              </a:ext>
            </a:extLst>
          </p:cNvPr>
          <p:cNvSpPr>
            <a:spLocks noGrp="1"/>
          </p:cNvSpPr>
          <p:nvPr>
            <p:ph type="dt" sz="half" idx="10"/>
          </p:nvPr>
        </p:nvSpPr>
        <p:spPr/>
        <p:txBody>
          <a:bodyPr/>
          <a:lstStyle/>
          <a:p>
            <a:fld id="{6C71F557-0A20-4610-9307-11F9C425CDEE}" type="datetimeFigureOut">
              <a:rPr lang="en-US" smtClean="0"/>
              <a:t>4/13/2023</a:t>
            </a:fld>
            <a:endParaRPr lang="en-US"/>
          </a:p>
        </p:txBody>
      </p:sp>
      <p:sp>
        <p:nvSpPr>
          <p:cNvPr id="6" name="Footer Placeholder 5">
            <a:extLst>
              <a:ext uri="{FF2B5EF4-FFF2-40B4-BE49-F238E27FC236}">
                <a16:creationId xmlns:a16="http://schemas.microsoft.com/office/drawing/2014/main" id="{F62C7972-FD3C-4EC4-BEAD-7E4DC7275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0A0C9-C8DE-42CC-AB89-5167DD13CE5E}"/>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379899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11EB-A2B4-4D08-8788-7E6ED373A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B9C1D-EC5F-4EBF-A653-32F146815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52BB38-5CF9-429E-914A-CFEF77FAF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BD2FE-EEF6-4005-9C99-567FED9EA46A}"/>
              </a:ext>
            </a:extLst>
          </p:cNvPr>
          <p:cNvSpPr>
            <a:spLocks noGrp="1"/>
          </p:cNvSpPr>
          <p:nvPr>
            <p:ph type="dt" sz="half" idx="10"/>
          </p:nvPr>
        </p:nvSpPr>
        <p:spPr/>
        <p:txBody>
          <a:bodyPr/>
          <a:lstStyle/>
          <a:p>
            <a:fld id="{6C71F557-0A20-4610-9307-11F9C425CDEE}" type="datetimeFigureOut">
              <a:rPr lang="en-US" smtClean="0"/>
              <a:t>4/13/2023</a:t>
            </a:fld>
            <a:endParaRPr lang="en-US"/>
          </a:p>
        </p:txBody>
      </p:sp>
      <p:sp>
        <p:nvSpPr>
          <p:cNvPr id="6" name="Footer Placeholder 5">
            <a:extLst>
              <a:ext uri="{FF2B5EF4-FFF2-40B4-BE49-F238E27FC236}">
                <a16:creationId xmlns:a16="http://schemas.microsoft.com/office/drawing/2014/main" id="{C9EBF875-7ADE-447D-A627-ECC372155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16CEC-EF21-4049-A8D2-906F8BF7EEF2}"/>
              </a:ext>
            </a:extLst>
          </p:cNvPr>
          <p:cNvSpPr>
            <a:spLocks noGrp="1"/>
          </p:cNvSpPr>
          <p:nvPr>
            <p:ph type="sldNum" sz="quarter" idx="12"/>
          </p:nvPr>
        </p:nvSpPr>
        <p:spPr/>
        <p:txBody>
          <a:bodyPr/>
          <a:lstStyle/>
          <a:p>
            <a:fld id="{1831F48D-E1C1-450C-BF74-09C6168CBC13}" type="slidenum">
              <a:rPr lang="en-US" smtClean="0"/>
              <a:t>‹#›</a:t>
            </a:fld>
            <a:endParaRPr lang="en-US"/>
          </a:p>
        </p:txBody>
      </p:sp>
    </p:spTree>
    <p:extLst>
      <p:ext uri="{BB962C8B-B14F-4D97-AF65-F5344CB8AC3E}">
        <p14:creationId xmlns:p14="http://schemas.microsoft.com/office/powerpoint/2010/main" val="15239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52E580-647C-4363-B5E1-D851189A3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784450-7CE8-4180-BEAA-008C56FD4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74A0B-4F0A-4253-A830-0E34FFFA7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1F557-0A20-4610-9307-11F9C425CDEE}" type="datetimeFigureOut">
              <a:rPr lang="en-US" smtClean="0"/>
              <a:t>4/13/2023</a:t>
            </a:fld>
            <a:endParaRPr lang="en-US"/>
          </a:p>
        </p:txBody>
      </p:sp>
      <p:sp>
        <p:nvSpPr>
          <p:cNvPr id="5" name="Footer Placeholder 4">
            <a:extLst>
              <a:ext uri="{FF2B5EF4-FFF2-40B4-BE49-F238E27FC236}">
                <a16:creationId xmlns:a16="http://schemas.microsoft.com/office/drawing/2014/main" id="{9F095F1C-E74F-4D77-BEB7-186B40F26F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B0EAE6-6326-427E-A8F8-901A3D2E9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1F48D-E1C1-450C-BF74-09C6168CBC13}" type="slidenum">
              <a:rPr lang="en-US" smtClean="0"/>
              <a:t>‹#›</a:t>
            </a:fld>
            <a:endParaRPr lang="en-US"/>
          </a:p>
        </p:txBody>
      </p:sp>
    </p:spTree>
    <p:extLst>
      <p:ext uri="{BB962C8B-B14F-4D97-AF65-F5344CB8AC3E}">
        <p14:creationId xmlns:p14="http://schemas.microsoft.com/office/powerpoint/2010/main" val="198079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ocker Tutorial">
            <a:extLst>
              <a:ext uri="{FF2B5EF4-FFF2-40B4-BE49-F238E27FC236}">
                <a16:creationId xmlns:a16="http://schemas.microsoft.com/office/drawing/2014/main" id="{C4C86B15-6B08-48E0-B3DE-E8B82F1507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4029" y="2179020"/>
            <a:ext cx="6983942" cy="209294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82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2B66C-30C9-4286-8F36-2DE911A80D52}"/>
              </a:ext>
            </a:extLst>
          </p:cNvPr>
          <p:cNvSpPr txBox="1"/>
          <p:nvPr/>
        </p:nvSpPr>
        <p:spPr>
          <a:xfrm>
            <a:off x="257175" y="128588"/>
            <a:ext cx="5364956" cy="1200329"/>
          </a:xfrm>
          <a:prstGeom prst="rect">
            <a:avLst/>
          </a:prstGeom>
          <a:noFill/>
        </p:spPr>
        <p:txBody>
          <a:bodyPr wrap="square" rtlCol="0">
            <a:spAutoFit/>
          </a:bodyPr>
          <a:lstStyle/>
          <a:p>
            <a:r>
              <a:rPr lang="en-US" sz="1200" dirty="0">
                <a:solidFill>
                  <a:srgbClr val="FF0000"/>
                </a:solidFill>
              </a:rPr>
              <a:t>Definition: </a:t>
            </a:r>
            <a:r>
              <a:rPr lang="en-US" sz="1200" dirty="0"/>
              <a:t>Docker is a platform which is used to containerize our software, using which we can easily build our application, package the dependencies and run them on different customer systems.</a:t>
            </a:r>
          </a:p>
          <a:p>
            <a:endParaRPr lang="en-US" sz="1200" dirty="0"/>
          </a:p>
          <a:p>
            <a:r>
              <a:rPr lang="en-US" sz="1200" dirty="0"/>
              <a:t>Docker allows developers to create templates called </a:t>
            </a:r>
            <a:r>
              <a:rPr lang="en-US" sz="1200" b="1" i="1" dirty="0">
                <a:solidFill>
                  <a:srgbClr val="FF0000"/>
                </a:solidFill>
              </a:rPr>
              <a:t>images</a:t>
            </a:r>
            <a:r>
              <a:rPr lang="en-US" sz="1200" dirty="0"/>
              <a:t> using which we can create lightweight virtual machines called </a:t>
            </a:r>
            <a:r>
              <a:rPr lang="en-US" sz="1200" b="1" i="1" dirty="0">
                <a:solidFill>
                  <a:srgbClr val="FF0000"/>
                </a:solidFill>
              </a:rPr>
              <a:t>containers.</a:t>
            </a:r>
            <a:r>
              <a:rPr lang="en-US" sz="1200" dirty="0"/>
              <a:t> </a:t>
            </a:r>
            <a:endParaRPr lang="en-US" dirty="0">
              <a:solidFill>
                <a:srgbClr val="FF0000"/>
              </a:solidFill>
            </a:endParaRPr>
          </a:p>
        </p:txBody>
      </p:sp>
      <p:pic>
        <p:nvPicPr>
          <p:cNvPr id="2050" name="Picture 2" descr="What is Virtualization host">
            <a:extLst>
              <a:ext uri="{FF2B5EF4-FFF2-40B4-BE49-F238E27FC236}">
                <a16:creationId xmlns:a16="http://schemas.microsoft.com/office/drawing/2014/main" id="{46CAB0E1-24F8-49AC-A176-37A7A86A3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033588"/>
            <a:ext cx="2676525" cy="21422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tainer">
            <a:extLst>
              <a:ext uri="{FF2B5EF4-FFF2-40B4-BE49-F238E27FC236}">
                <a16:creationId xmlns:a16="http://schemas.microsoft.com/office/drawing/2014/main" id="{A40D1655-9364-45E5-B451-28DEA4C7C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266" y="2059289"/>
            <a:ext cx="4054694" cy="21422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6F3AE5-0033-4FD0-9EEF-75922252730F}"/>
              </a:ext>
            </a:extLst>
          </p:cNvPr>
          <p:cNvSpPr txBox="1"/>
          <p:nvPr/>
        </p:nvSpPr>
        <p:spPr>
          <a:xfrm>
            <a:off x="714375" y="4300538"/>
            <a:ext cx="2407444" cy="261610"/>
          </a:xfrm>
          <a:prstGeom prst="rect">
            <a:avLst/>
          </a:prstGeom>
          <a:noFill/>
        </p:spPr>
        <p:txBody>
          <a:bodyPr wrap="square" rtlCol="0">
            <a:spAutoFit/>
          </a:bodyPr>
          <a:lstStyle/>
          <a:p>
            <a:pPr algn="ctr"/>
            <a:r>
              <a:rPr lang="en-US" sz="1100" dirty="0"/>
              <a:t>Host Virtualization</a:t>
            </a:r>
          </a:p>
        </p:txBody>
      </p:sp>
      <p:sp>
        <p:nvSpPr>
          <p:cNvPr id="8" name="TextBox 7">
            <a:extLst>
              <a:ext uri="{FF2B5EF4-FFF2-40B4-BE49-F238E27FC236}">
                <a16:creationId xmlns:a16="http://schemas.microsoft.com/office/drawing/2014/main" id="{6743E219-9228-473C-98EA-21DAF63EF74D}"/>
              </a:ext>
            </a:extLst>
          </p:cNvPr>
          <p:cNvSpPr txBox="1"/>
          <p:nvPr/>
        </p:nvSpPr>
        <p:spPr>
          <a:xfrm>
            <a:off x="4352951" y="4251042"/>
            <a:ext cx="2407444" cy="261610"/>
          </a:xfrm>
          <a:prstGeom prst="rect">
            <a:avLst/>
          </a:prstGeom>
          <a:noFill/>
        </p:spPr>
        <p:txBody>
          <a:bodyPr wrap="square" rtlCol="0">
            <a:spAutoFit/>
          </a:bodyPr>
          <a:lstStyle/>
          <a:p>
            <a:pPr algn="ctr"/>
            <a:r>
              <a:rPr lang="en-US" sz="1100" dirty="0"/>
              <a:t>Docker/Containers</a:t>
            </a:r>
          </a:p>
        </p:txBody>
      </p:sp>
      <p:sp>
        <p:nvSpPr>
          <p:cNvPr id="6" name="TextBox 5">
            <a:extLst>
              <a:ext uri="{FF2B5EF4-FFF2-40B4-BE49-F238E27FC236}">
                <a16:creationId xmlns:a16="http://schemas.microsoft.com/office/drawing/2014/main" id="{EFCC9C25-20AC-47F9-A469-83A028D8534F}"/>
              </a:ext>
            </a:extLst>
          </p:cNvPr>
          <p:cNvSpPr txBox="1"/>
          <p:nvPr/>
        </p:nvSpPr>
        <p:spPr>
          <a:xfrm>
            <a:off x="257175" y="4622006"/>
            <a:ext cx="3407568" cy="1277273"/>
          </a:xfrm>
          <a:prstGeom prst="rect">
            <a:avLst/>
          </a:prstGeom>
          <a:noFill/>
        </p:spPr>
        <p:txBody>
          <a:bodyPr wrap="square" rtlCol="0">
            <a:spAutoFit/>
          </a:bodyPr>
          <a:lstStyle/>
          <a:p>
            <a:r>
              <a:rPr lang="en-US" sz="1100" dirty="0"/>
              <a:t>1. Virtualizes hardware resources.</a:t>
            </a:r>
          </a:p>
          <a:p>
            <a:r>
              <a:rPr lang="en-US" sz="1100" dirty="0"/>
              <a:t>2. Requires the complete OS installation.</a:t>
            </a:r>
          </a:p>
          <a:p>
            <a:r>
              <a:rPr lang="en-US" sz="1100" dirty="0"/>
              <a:t>3. A kernel is installed for every OS.</a:t>
            </a:r>
          </a:p>
          <a:p>
            <a:r>
              <a:rPr lang="en-US" sz="1100" dirty="0"/>
              <a:t>4. Heavy weight</a:t>
            </a:r>
          </a:p>
          <a:p>
            <a:r>
              <a:rPr lang="en-US" sz="1100" dirty="0"/>
              <a:t>5. Limited performance</a:t>
            </a:r>
          </a:p>
          <a:p>
            <a:r>
              <a:rPr lang="en-US" sz="1100" dirty="0"/>
              <a:t>6. Fully isolated.</a:t>
            </a:r>
          </a:p>
          <a:p>
            <a:endParaRPr lang="en-US" sz="1100" dirty="0"/>
          </a:p>
        </p:txBody>
      </p:sp>
      <p:sp>
        <p:nvSpPr>
          <p:cNvPr id="10" name="TextBox 9">
            <a:extLst>
              <a:ext uri="{FF2B5EF4-FFF2-40B4-BE49-F238E27FC236}">
                <a16:creationId xmlns:a16="http://schemas.microsoft.com/office/drawing/2014/main" id="{4F1E2EB4-84F4-4C81-8C4C-31D626AE9706}"/>
              </a:ext>
            </a:extLst>
          </p:cNvPr>
          <p:cNvSpPr txBox="1"/>
          <p:nvPr/>
        </p:nvSpPr>
        <p:spPr>
          <a:xfrm>
            <a:off x="4002908" y="4562148"/>
            <a:ext cx="2576486" cy="1277273"/>
          </a:xfrm>
          <a:prstGeom prst="rect">
            <a:avLst/>
          </a:prstGeom>
          <a:noFill/>
        </p:spPr>
        <p:txBody>
          <a:bodyPr wrap="square" rtlCol="0">
            <a:spAutoFit/>
          </a:bodyPr>
          <a:lstStyle/>
          <a:p>
            <a:r>
              <a:rPr lang="en-US" sz="1100" dirty="0"/>
              <a:t>1. Virtualizes only OS resources.</a:t>
            </a:r>
          </a:p>
          <a:p>
            <a:r>
              <a:rPr lang="en-US" sz="1100" dirty="0"/>
              <a:t>2. Install the containers on Host OS..</a:t>
            </a:r>
          </a:p>
          <a:p>
            <a:r>
              <a:rPr lang="en-US" sz="1100" dirty="0"/>
              <a:t>3. Uses the kernel of underlying OS.</a:t>
            </a:r>
          </a:p>
          <a:p>
            <a:r>
              <a:rPr lang="en-US" sz="1100" dirty="0"/>
              <a:t>4. Light weight</a:t>
            </a:r>
          </a:p>
          <a:p>
            <a:r>
              <a:rPr lang="en-US" sz="1100" dirty="0"/>
              <a:t>5. Native performance</a:t>
            </a:r>
          </a:p>
          <a:p>
            <a:r>
              <a:rPr lang="en-US" sz="1100" dirty="0"/>
              <a:t>6. Process level isolation.</a:t>
            </a:r>
          </a:p>
          <a:p>
            <a:endParaRPr lang="en-US" sz="1100" dirty="0"/>
          </a:p>
        </p:txBody>
      </p:sp>
      <p:pic>
        <p:nvPicPr>
          <p:cNvPr id="2054" name="Picture 6" descr="Docker Architecture">
            <a:extLst>
              <a:ext uri="{FF2B5EF4-FFF2-40B4-BE49-F238E27FC236}">
                <a16:creationId xmlns:a16="http://schemas.microsoft.com/office/drawing/2014/main" id="{DEA4F351-8DDB-467D-A13C-E5F0CBEE83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649" y="128588"/>
            <a:ext cx="4169108" cy="198834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A62CA74-9173-419E-BE52-197D7591FCD3}"/>
              </a:ext>
            </a:extLst>
          </p:cNvPr>
          <p:cNvSpPr txBox="1"/>
          <p:nvPr/>
        </p:nvSpPr>
        <p:spPr>
          <a:xfrm>
            <a:off x="8362976" y="2210310"/>
            <a:ext cx="2407444" cy="261610"/>
          </a:xfrm>
          <a:prstGeom prst="rect">
            <a:avLst/>
          </a:prstGeom>
          <a:noFill/>
        </p:spPr>
        <p:txBody>
          <a:bodyPr wrap="square" rtlCol="0">
            <a:spAutoFit/>
          </a:bodyPr>
          <a:lstStyle/>
          <a:p>
            <a:pPr algn="ctr"/>
            <a:r>
              <a:rPr lang="en-US" sz="1100" dirty="0"/>
              <a:t>Docker Architecture</a:t>
            </a:r>
          </a:p>
        </p:txBody>
      </p:sp>
      <p:sp>
        <p:nvSpPr>
          <p:cNvPr id="7" name="TextBox 6">
            <a:extLst>
              <a:ext uri="{FF2B5EF4-FFF2-40B4-BE49-F238E27FC236}">
                <a16:creationId xmlns:a16="http://schemas.microsoft.com/office/drawing/2014/main" id="{69478C51-9882-44B0-8C47-15582FF24A48}"/>
              </a:ext>
            </a:extLst>
          </p:cNvPr>
          <p:cNvSpPr txBox="1"/>
          <p:nvPr/>
        </p:nvSpPr>
        <p:spPr>
          <a:xfrm>
            <a:off x="7596649" y="2471920"/>
            <a:ext cx="4476289" cy="830997"/>
          </a:xfrm>
          <a:prstGeom prst="rect">
            <a:avLst/>
          </a:prstGeom>
          <a:noFill/>
        </p:spPr>
        <p:txBody>
          <a:bodyPr wrap="square" rtlCol="0">
            <a:spAutoFit/>
          </a:bodyPr>
          <a:lstStyle/>
          <a:p>
            <a:r>
              <a:rPr lang="en-US" sz="1200" dirty="0">
                <a:solidFill>
                  <a:srgbClr val="FF0000"/>
                </a:solidFill>
              </a:rPr>
              <a:t>Docker Client </a:t>
            </a:r>
          </a:p>
          <a:p>
            <a:pPr marL="228600" indent="-228600">
              <a:buAutoNum type="arabicPeriod"/>
            </a:pPr>
            <a:r>
              <a:rPr lang="en-US" sz="1200" dirty="0"/>
              <a:t>Primary way for user to interact with docker.</a:t>
            </a:r>
          </a:p>
          <a:p>
            <a:pPr marL="228600" indent="-228600">
              <a:buAutoNum type="arabicPeriod"/>
            </a:pPr>
            <a:r>
              <a:rPr lang="en-US" sz="1200" dirty="0"/>
              <a:t>It uses command line utility to communicate with docker daemon</a:t>
            </a:r>
          </a:p>
          <a:p>
            <a:pPr marL="228600" indent="-228600">
              <a:buAutoNum type="arabicPeriod"/>
            </a:pPr>
            <a:r>
              <a:rPr lang="en-US" sz="1200" dirty="0"/>
              <a:t>It can communicate with more than one docker daemon.</a:t>
            </a:r>
          </a:p>
        </p:txBody>
      </p:sp>
      <p:sp>
        <p:nvSpPr>
          <p:cNvPr id="14" name="TextBox 13">
            <a:extLst>
              <a:ext uri="{FF2B5EF4-FFF2-40B4-BE49-F238E27FC236}">
                <a16:creationId xmlns:a16="http://schemas.microsoft.com/office/drawing/2014/main" id="{89087422-067C-4A0D-92A7-F03CF2D4E9B7}"/>
              </a:ext>
            </a:extLst>
          </p:cNvPr>
          <p:cNvSpPr txBox="1"/>
          <p:nvPr/>
        </p:nvSpPr>
        <p:spPr>
          <a:xfrm>
            <a:off x="7596649" y="3302917"/>
            <a:ext cx="4476289" cy="2862322"/>
          </a:xfrm>
          <a:prstGeom prst="rect">
            <a:avLst/>
          </a:prstGeom>
          <a:noFill/>
        </p:spPr>
        <p:txBody>
          <a:bodyPr wrap="square" rtlCol="0">
            <a:spAutoFit/>
          </a:bodyPr>
          <a:lstStyle/>
          <a:p>
            <a:r>
              <a:rPr lang="en-US" sz="1200" dirty="0">
                <a:solidFill>
                  <a:srgbClr val="FF0000"/>
                </a:solidFill>
              </a:rPr>
              <a:t>Docker Host/Daemon </a:t>
            </a:r>
          </a:p>
          <a:p>
            <a:r>
              <a:rPr lang="en-US" sz="1200" dirty="0"/>
              <a:t>It is consisting of docker objects and docker daemon.</a:t>
            </a:r>
          </a:p>
          <a:p>
            <a:endParaRPr lang="en-US" sz="1200" dirty="0"/>
          </a:p>
          <a:p>
            <a:r>
              <a:rPr lang="en-US" sz="1200" dirty="0">
                <a:highlight>
                  <a:srgbClr val="FFFF00"/>
                </a:highlight>
              </a:rPr>
              <a:t>Docker Objects</a:t>
            </a:r>
            <a:r>
              <a:rPr lang="en-US" sz="1200" dirty="0"/>
              <a:t>: </a:t>
            </a:r>
          </a:p>
          <a:p>
            <a:r>
              <a:rPr lang="en-US" sz="1200" dirty="0"/>
              <a:t>    </a:t>
            </a:r>
            <a:r>
              <a:rPr lang="en-US" sz="1200" b="1" i="1" dirty="0"/>
              <a:t>Docker image</a:t>
            </a:r>
            <a:r>
              <a:rPr lang="en-US" sz="1200" dirty="0"/>
              <a:t> is a type of docker template that can be used for creating docker containers.</a:t>
            </a:r>
          </a:p>
          <a:p>
            <a:r>
              <a:rPr lang="en-US" sz="1200" dirty="0"/>
              <a:t>    </a:t>
            </a:r>
            <a:r>
              <a:rPr lang="en-US" sz="1200" b="1" i="1" dirty="0"/>
              <a:t>Docker containers</a:t>
            </a:r>
            <a:r>
              <a:rPr lang="en-US" sz="1200" dirty="0"/>
              <a:t> is a type of virtual machine that is created from the dicker image. It is the running instance of docker image.</a:t>
            </a:r>
          </a:p>
          <a:p>
            <a:endParaRPr lang="en-US" sz="1200" dirty="0"/>
          </a:p>
          <a:p>
            <a:r>
              <a:rPr lang="en-US" sz="1200" dirty="0">
                <a:highlight>
                  <a:srgbClr val="FFFF00"/>
                </a:highlight>
              </a:rPr>
              <a:t>Docker Daemon:</a:t>
            </a:r>
          </a:p>
          <a:p>
            <a:r>
              <a:rPr lang="en-US" sz="1200" dirty="0"/>
              <a:t>   Docker daemon helps in listening the request coming from docker client, helps in managing the images, containers and volumes, building an images based on user input,  and then saving it in registry.</a:t>
            </a:r>
          </a:p>
          <a:p>
            <a:r>
              <a:rPr lang="en-US" sz="1200" dirty="0"/>
              <a:t>A docker daemon can communicate with other daemons to manage docker service.</a:t>
            </a:r>
          </a:p>
        </p:txBody>
      </p:sp>
      <p:sp>
        <p:nvSpPr>
          <p:cNvPr id="15" name="TextBox 14">
            <a:extLst>
              <a:ext uri="{FF2B5EF4-FFF2-40B4-BE49-F238E27FC236}">
                <a16:creationId xmlns:a16="http://schemas.microsoft.com/office/drawing/2014/main" id="{BD6D26CF-B9E2-4A70-91B6-221EB1074EE0}"/>
              </a:ext>
            </a:extLst>
          </p:cNvPr>
          <p:cNvSpPr txBox="1"/>
          <p:nvPr/>
        </p:nvSpPr>
        <p:spPr>
          <a:xfrm>
            <a:off x="7596648" y="6165239"/>
            <a:ext cx="4476289" cy="646331"/>
          </a:xfrm>
          <a:prstGeom prst="rect">
            <a:avLst/>
          </a:prstGeom>
          <a:noFill/>
        </p:spPr>
        <p:txBody>
          <a:bodyPr wrap="square" rtlCol="0">
            <a:spAutoFit/>
          </a:bodyPr>
          <a:lstStyle/>
          <a:p>
            <a:r>
              <a:rPr lang="en-US" sz="1200" dirty="0">
                <a:solidFill>
                  <a:srgbClr val="FF0000"/>
                </a:solidFill>
              </a:rPr>
              <a:t>Docker Registry </a:t>
            </a:r>
          </a:p>
          <a:p>
            <a:pPr marL="228600" indent="-228600">
              <a:buAutoNum type="arabicPeriod"/>
            </a:pPr>
            <a:r>
              <a:rPr lang="en-US" sz="1200" dirty="0"/>
              <a:t>Docker registry is a repository for docker images. We can use a local or private or public repository like docker hub.</a:t>
            </a:r>
          </a:p>
        </p:txBody>
      </p:sp>
      <p:sp>
        <p:nvSpPr>
          <p:cNvPr id="16" name="TextBox 15">
            <a:extLst>
              <a:ext uri="{FF2B5EF4-FFF2-40B4-BE49-F238E27FC236}">
                <a16:creationId xmlns:a16="http://schemas.microsoft.com/office/drawing/2014/main" id="{4A28E316-4397-4AC0-BB9E-8BF5A23AA3F0}"/>
              </a:ext>
            </a:extLst>
          </p:cNvPr>
          <p:cNvSpPr txBox="1"/>
          <p:nvPr/>
        </p:nvSpPr>
        <p:spPr>
          <a:xfrm>
            <a:off x="78454" y="6544746"/>
            <a:ext cx="7107842" cy="184666"/>
          </a:xfrm>
          <a:prstGeom prst="rect">
            <a:avLst/>
          </a:prstGeom>
          <a:noFill/>
        </p:spPr>
        <p:txBody>
          <a:bodyPr wrap="square">
            <a:spAutoFit/>
          </a:bodyPr>
          <a:lstStyle/>
          <a:p>
            <a:r>
              <a:rPr lang="en-US" sz="600" dirty="0">
                <a:solidFill>
                  <a:srgbClr val="0070C0"/>
                </a:solidFill>
              </a:rPr>
              <a:t>https://intellipaat.com/blog/tutorial/devops-tutorial/docker-tutorial/</a:t>
            </a:r>
          </a:p>
        </p:txBody>
      </p:sp>
    </p:spTree>
    <p:extLst>
      <p:ext uri="{BB962C8B-B14F-4D97-AF65-F5344CB8AC3E}">
        <p14:creationId xmlns:p14="http://schemas.microsoft.com/office/powerpoint/2010/main" val="152515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BB3D-AC85-B2CB-6D5C-D255FBA9CB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A554F3-7AFF-41BA-5842-8CE689FB1A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5706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321</Words>
  <Application>Microsoft Office PowerPoint</Application>
  <PresentationFormat>Widescreen</PresentationFormat>
  <Paragraphs>35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Prakash</dc:creator>
  <cp:lastModifiedBy>Bhumeshwar Lale</cp:lastModifiedBy>
  <cp:revision>21</cp:revision>
  <dcterms:created xsi:type="dcterms:W3CDTF">2022-11-04T18:14:40Z</dcterms:created>
  <dcterms:modified xsi:type="dcterms:W3CDTF">2023-04-13T05:03:25Z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2022-11-04T18:21:18Z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138b4cea-d5ef-4937-a6be-e2a01e010abc</vt:lpwstr>
  </property>
  <property fmtid="{D5CDD505-2E9C-101B-9397-08002B2CF9AE}" pid="8" name="MSIP_Label_dad3be33-4108-4738-9e07-d8656a181486_ContentBits">
    <vt:lpwstr>0</vt:lpwstr>
  </property>
</Properties>
</file>