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1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9E7F-C158-9ADE-C255-5A81D528874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68CC6FE7-355D-D0DB-0394-ACA27DA4F6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8CD968C3-CFC7-1C72-BB72-5741A30F9C9C}"/>
              </a:ext>
            </a:extLst>
          </p:cNvPr>
          <p:cNvSpPr>
            <a:spLocks noGrp="1"/>
          </p:cNvSpPr>
          <p:nvPr>
            <p:ph type="dt" sz="half" idx="10"/>
          </p:nvPr>
        </p:nvSpPr>
        <p:spPr/>
        <p:txBody>
          <a:bodyPr/>
          <a:lstStyle/>
          <a:p>
            <a:fld id="{135AC591-4591-46A7-87B3-4CB1A98265EF}" type="datetimeFigureOut">
              <a:rPr lang="en-IN" smtClean="0"/>
              <a:t>21-04-2023</a:t>
            </a:fld>
            <a:endParaRPr lang="en-IN"/>
          </a:p>
        </p:txBody>
      </p:sp>
      <p:sp>
        <p:nvSpPr>
          <p:cNvPr id="5" name="Footer Placeholder 4">
            <a:extLst>
              <a:ext uri="{FF2B5EF4-FFF2-40B4-BE49-F238E27FC236}">
                <a16:creationId xmlns:a16="http://schemas.microsoft.com/office/drawing/2014/main" id="{0CDF02B3-4D80-770B-4CE2-9BCE20853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2EB8B-16EA-0587-688C-D0E5F7475653}"/>
              </a:ext>
            </a:extLst>
          </p:cNvPr>
          <p:cNvSpPr>
            <a:spLocks noGrp="1"/>
          </p:cNvSpPr>
          <p:nvPr>
            <p:ph type="sldNum" sz="quarter" idx="12"/>
          </p:nvPr>
        </p:nvSpPr>
        <p:spPr/>
        <p:txBody>
          <a:bodyPr/>
          <a:lstStyle/>
          <a:p>
            <a:fld id="{EF77CCAE-2B1B-4A44-BC66-1BB80D133DDC}" type="slidenum">
              <a:rPr lang="en-IN" smtClean="0"/>
              <a:t>‹#›</a:t>
            </a:fld>
            <a:endParaRPr lang="en-IN"/>
          </a:p>
        </p:txBody>
      </p:sp>
    </p:spTree>
    <p:extLst>
      <p:ext uri="{BB962C8B-B14F-4D97-AF65-F5344CB8AC3E}">
        <p14:creationId xmlns:p14="http://schemas.microsoft.com/office/powerpoint/2010/main" val="2805994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61F7-0431-952C-1A45-0BDE6F50C2B4}"/>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30BECDFE-0E38-DF19-5B08-EAFC3F3DD5B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FEAC8BCE-618F-5D13-07DF-58CC5AC4A3C1}"/>
              </a:ext>
            </a:extLst>
          </p:cNvPr>
          <p:cNvSpPr>
            <a:spLocks noGrp="1"/>
          </p:cNvSpPr>
          <p:nvPr>
            <p:ph type="dt" sz="half" idx="10"/>
          </p:nvPr>
        </p:nvSpPr>
        <p:spPr/>
        <p:txBody>
          <a:bodyPr/>
          <a:lstStyle/>
          <a:p>
            <a:fld id="{135AC591-4591-46A7-87B3-4CB1A98265EF}" type="datetimeFigureOut">
              <a:rPr lang="en-IN" smtClean="0"/>
              <a:t>21-04-2023</a:t>
            </a:fld>
            <a:endParaRPr lang="en-IN"/>
          </a:p>
        </p:txBody>
      </p:sp>
      <p:sp>
        <p:nvSpPr>
          <p:cNvPr id="5" name="Footer Placeholder 4">
            <a:extLst>
              <a:ext uri="{FF2B5EF4-FFF2-40B4-BE49-F238E27FC236}">
                <a16:creationId xmlns:a16="http://schemas.microsoft.com/office/drawing/2014/main" id="{73EBAB96-FD20-8DAB-5AE5-982DD4EF3F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AA2480-7429-592E-F880-2C790DDA8744}"/>
              </a:ext>
            </a:extLst>
          </p:cNvPr>
          <p:cNvSpPr>
            <a:spLocks noGrp="1"/>
          </p:cNvSpPr>
          <p:nvPr>
            <p:ph type="sldNum" sz="quarter" idx="12"/>
          </p:nvPr>
        </p:nvSpPr>
        <p:spPr/>
        <p:txBody>
          <a:bodyPr/>
          <a:lstStyle/>
          <a:p>
            <a:fld id="{EF77CCAE-2B1B-4A44-BC66-1BB80D133DDC}" type="slidenum">
              <a:rPr lang="en-IN" smtClean="0"/>
              <a:t>‹#›</a:t>
            </a:fld>
            <a:endParaRPr lang="en-IN"/>
          </a:p>
        </p:txBody>
      </p:sp>
    </p:spTree>
    <p:extLst>
      <p:ext uri="{BB962C8B-B14F-4D97-AF65-F5344CB8AC3E}">
        <p14:creationId xmlns:p14="http://schemas.microsoft.com/office/powerpoint/2010/main" val="92624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D5771-B721-8CEC-05FD-07E7369D9A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CA9ADB06-E0F2-69CD-5EF6-E222939E1D8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CBB15BA3-5DA8-44AC-F703-6C1AD5979932}"/>
              </a:ext>
            </a:extLst>
          </p:cNvPr>
          <p:cNvSpPr>
            <a:spLocks noGrp="1"/>
          </p:cNvSpPr>
          <p:nvPr>
            <p:ph type="dt" sz="half" idx="10"/>
          </p:nvPr>
        </p:nvSpPr>
        <p:spPr/>
        <p:txBody>
          <a:bodyPr/>
          <a:lstStyle/>
          <a:p>
            <a:fld id="{135AC591-4591-46A7-87B3-4CB1A98265EF}" type="datetimeFigureOut">
              <a:rPr lang="en-IN" smtClean="0"/>
              <a:t>21-04-2023</a:t>
            </a:fld>
            <a:endParaRPr lang="en-IN"/>
          </a:p>
        </p:txBody>
      </p:sp>
      <p:sp>
        <p:nvSpPr>
          <p:cNvPr id="5" name="Footer Placeholder 4">
            <a:extLst>
              <a:ext uri="{FF2B5EF4-FFF2-40B4-BE49-F238E27FC236}">
                <a16:creationId xmlns:a16="http://schemas.microsoft.com/office/drawing/2014/main" id="{8C5BF1A6-605D-5120-E8E4-43458BB903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BFD3A2-75A5-D2D7-48D6-AED59EFB97D2}"/>
              </a:ext>
            </a:extLst>
          </p:cNvPr>
          <p:cNvSpPr>
            <a:spLocks noGrp="1"/>
          </p:cNvSpPr>
          <p:nvPr>
            <p:ph type="sldNum" sz="quarter" idx="12"/>
          </p:nvPr>
        </p:nvSpPr>
        <p:spPr/>
        <p:txBody>
          <a:bodyPr/>
          <a:lstStyle/>
          <a:p>
            <a:fld id="{EF77CCAE-2B1B-4A44-BC66-1BB80D133DDC}" type="slidenum">
              <a:rPr lang="en-IN" smtClean="0"/>
              <a:t>‹#›</a:t>
            </a:fld>
            <a:endParaRPr lang="en-IN"/>
          </a:p>
        </p:txBody>
      </p:sp>
    </p:spTree>
    <p:extLst>
      <p:ext uri="{BB962C8B-B14F-4D97-AF65-F5344CB8AC3E}">
        <p14:creationId xmlns:p14="http://schemas.microsoft.com/office/powerpoint/2010/main" val="2138766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1D10-2FBE-0241-14A3-122AEF4DAC0C}"/>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C7331E61-EDB9-F91B-920A-487B88FF2E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FAF1D7BE-E76B-7C40-C004-83F332C0E13A}"/>
              </a:ext>
            </a:extLst>
          </p:cNvPr>
          <p:cNvSpPr>
            <a:spLocks noGrp="1"/>
          </p:cNvSpPr>
          <p:nvPr>
            <p:ph type="dt" sz="half" idx="10"/>
          </p:nvPr>
        </p:nvSpPr>
        <p:spPr/>
        <p:txBody>
          <a:bodyPr/>
          <a:lstStyle/>
          <a:p>
            <a:fld id="{135AC591-4591-46A7-87B3-4CB1A98265EF}" type="datetimeFigureOut">
              <a:rPr lang="en-IN" smtClean="0"/>
              <a:t>21-04-2023</a:t>
            </a:fld>
            <a:endParaRPr lang="en-IN"/>
          </a:p>
        </p:txBody>
      </p:sp>
      <p:sp>
        <p:nvSpPr>
          <p:cNvPr id="5" name="Footer Placeholder 4">
            <a:extLst>
              <a:ext uri="{FF2B5EF4-FFF2-40B4-BE49-F238E27FC236}">
                <a16:creationId xmlns:a16="http://schemas.microsoft.com/office/drawing/2014/main" id="{B33D54EA-CE58-C7EB-1887-9925D74B2E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3B40E-4B8D-3253-0A57-FE9F13D0F0AC}"/>
              </a:ext>
            </a:extLst>
          </p:cNvPr>
          <p:cNvSpPr>
            <a:spLocks noGrp="1"/>
          </p:cNvSpPr>
          <p:nvPr>
            <p:ph type="sldNum" sz="quarter" idx="12"/>
          </p:nvPr>
        </p:nvSpPr>
        <p:spPr/>
        <p:txBody>
          <a:bodyPr/>
          <a:lstStyle/>
          <a:p>
            <a:fld id="{EF77CCAE-2B1B-4A44-BC66-1BB80D133DDC}" type="slidenum">
              <a:rPr lang="en-IN" smtClean="0"/>
              <a:t>‹#›</a:t>
            </a:fld>
            <a:endParaRPr lang="en-IN"/>
          </a:p>
        </p:txBody>
      </p:sp>
    </p:spTree>
    <p:extLst>
      <p:ext uri="{BB962C8B-B14F-4D97-AF65-F5344CB8AC3E}">
        <p14:creationId xmlns:p14="http://schemas.microsoft.com/office/powerpoint/2010/main" val="34046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1F40-AE99-9C2A-4984-AB0697A356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70ACE3F1-6346-C8FC-299F-54DE8B9A8F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AD5B5DB-8CC0-590E-0446-797B4E79825A}"/>
              </a:ext>
            </a:extLst>
          </p:cNvPr>
          <p:cNvSpPr>
            <a:spLocks noGrp="1"/>
          </p:cNvSpPr>
          <p:nvPr>
            <p:ph type="dt" sz="half" idx="10"/>
          </p:nvPr>
        </p:nvSpPr>
        <p:spPr/>
        <p:txBody>
          <a:bodyPr/>
          <a:lstStyle/>
          <a:p>
            <a:fld id="{135AC591-4591-46A7-87B3-4CB1A98265EF}" type="datetimeFigureOut">
              <a:rPr lang="en-IN" smtClean="0"/>
              <a:t>21-04-2023</a:t>
            </a:fld>
            <a:endParaRPr lang="en-IN"/>
          </a:p>
        </p:txBody>
      </p:sp>
      <p:sp>
        <p:nvSpPr>
          <p:cNvPr id="5" name="Footer Placeholder 4">
            <a:extLst>
              <a:ext uri="{FF2B5EF4-FFF2-40B4-BE49-F238E27FC236}">
                <a16:creationId xmlns:a16="http://schemas.microsoft.com/office/drawing/2014/main" id="{F8B1C809-8464-8F92-EF97-DA55568ADF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59487F-7E89-0271-B4FC-752857BBE432}"/>
              </a:ext>
            </a:extLst>
          </p:cNvPr>
          <p:cNvSpPr>
            <a:spLocks noGrp="1"/>
          </p:cNvSpPr>
          <p:nvPr>
            <p:ph type="sldNum" sz="quarter" idx="12"/>
          </p:nvPr>
        </p:nvSpPr>
        <p:spPr/>
        <p:txBody>
          <a:bodyPr/>
          <a:lstStyle/>
          <a:p>
            <a:fld id="{EF77CCAE-2B1B-4A44-BC66-1BB80D133DDC}" type="slidenum">
              <a:rPr lang="en-IN" smtClean="0"/>
              <a:t>‹#›</a:t>
            </a:fld>
            <a:endParaRPr lang="en-IN"/>
          </a:p>
        </p:txBody>
      </p:sp>
    </p:spTree>
    <p:extLst>
      <p:ext uri="{BB962C8B-B14F-4D97-AF65-F5344CB8AC3E}">
        <p14:creationId xmlns:p14="http://schemas.microsoft.com/office/powerpoint/2010/main" val="423102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B196-4534-9F4A-0ED1-462302319FD0}"/>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2189BAD9-34DE-DD50-0CD7-292208360AB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8BA463B9-67E0-E3AA-8116-9700EB918CD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960D7E9F-A723-40B4-FB46-406FD33045C7}"/>
              </a:ext>
            </a:extLst>
          </p:cNvPr>
          <p:cNvSpPr>
            <a:spLocks noGrp="1"/>
          </p:cNvSpPr>
          <p:nvPr>
            <p:ph type="dt" sz="half" idx="10"/>
          </p:nvPr>
        </p:nvSpPr>
        <p:spPr/>
        <p:txBody>
          <a:bodyPr/>
          <a:lstStyle/>
          <a:p>
            <a:fld id="{135AC591-4591-46A7-87B3-4CB1A98265EF}" type="datetimeFigureOut">
              <a:rPr lang="en-IN" smtClean="0"/>
              <a:t>21-04-2023</a:t>
            </a:fld>
            <a:endParaRPr lang="en-IN"/>
          </a:p>
        </p:txBody>
      </p:sp>
      <p:sp>
        <p:nvSpPr>
          <p:cNvPr id="6" name="Footer Placeholder 5">
            <a:extLst>
              <a:ext uri="{FF2B5EF4-FFF2-40B4-BE49-F238E27FC236}">
                <a16:creationId xmlns:a16="http://schemas.microsoft.com/office/drawing/2014/main" id="{485CA31A-13EE-6176-A479-978BEAE85E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E06B10-4629-4BC7-3478-77FBCA76F847}"/>
              </a:ext>
            </a:extLst>
          </p:cNvPr>
          <p:cNvSpPr>
            <a:spLocks noGrp="1"/>
          </p:cNvSpPr>
          <p:nvPr>
            <p:ph type="sldNum" sz="quarter" idx="12"/>
          </p:nvPr>
        </p:nvSpPr>
        <p:spPr/>
        <p:txBody>
          <a:bodyPr/>
          <a:lstStyle/>
          <a:p>
            <a:fld id="{EF77CCAE-2B1B-4A44-BC66-1BB80D133DDC}" type="slidenum">
              <a:rPr lang="en-IN" smtClean="0"/>
              <a:t>‹#›</a:t>
            </a:fld>
            <a:endParaRPr lang="en-IN"/>
          </a:p>
        </p:txBody>
      </p:sp>
    </p:spTree>
    <p:extLst>
      <p:ext uri="{BB962C8B-B14F-4D97-AF65-F5344CB8AC3E}">
        <p14:creationId xmlns:p14="http://schemas.microsoft.com/office/powerpoint/2010/main" val="269906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6E36-36EA-CED8-0F13-F64F5B3A3F15}"/>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42B5647B-0D81-EC4E-6E0B-F6102F5637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3F916D0-7840-96CA-ABA9-E28E0C898F0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ECD704AC-C9A6-1092-53AA-F3F33D041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28A229-E5B8-3657-A445-393C422E23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D649FD4A-460D-24AD-7852-BC923F80EFB3}"/>
              </a:ext>
            </a:extLst>
          </p:cNvPr>
          <p:cNvSpPr>
            <a:spLocks noGrp="1"/>
          </p:cNvSpPr>
          <p:nvPr>
            <p:ph type="dt" sz="half" idx="10"/>
          </p:nvPr>
        </p:nvSpPr>
        <p:spPr/>
        <p:txBody>
          <a:bodyPr/>
          <a:lstStyle/>
          <a:p>
            <a:fld id="{135AC591-4591-46A7-87B3-4CB1A98265EF}" type="datetimeFigureOut">
              <a:rPr lang="en-IN" smtClean="0"/>
              <a:t>21-04-2023</a:t>
            </a:fld>
            <a:endParaRPr lang="en-IN"/>
          </a:p>
        </p:txBody>
      </p:sp>
      <p:sp>
        <p:nvSpPr>
          <p:cNvPr id="8" name="Footer Placeholder 7">
            <a:extLst>
              <a:ext uri="{FF2B5EF4-FFF2-40B4-BE49-F238E27FC236}">
                <a16:creationId xmlns:a16="http://schemas.microsoft.com/office/drawing/2014/main" id="{69452252-F6E9-6E8B-8B91-D878B9F9E9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26B0AA-1CE7-6B6C-CE03-C24AE1EFADFB}"/>
              </a:ext>
            </a:extLst>
          </p:cNvPr>
          <p:cNvSpPr>
            <a:spLocks noGrp="1"/>
          </p:cNvSpPr>
          <p:nvPr>
            <p:ph type="sldNum" sz="quarter" idx="12"/>
          </p:nvPr>
        </p:nvSpPr>
        <p:spPr/>
        <p:txBody>
          <a:bodyPr/>
          <a:lstStyle/>
          <a:p>
            <a:fld id="{EF77CCAE-2B1B-4A44-BC66-1BB80D133DDC}" type="slidenum">
              <a:rPr lang="en-IN" smtClean="0"/>
              <a:t>‹#›</a:t>
            </a:fld>
            <a:endParaRPr lang="en-IN"/>
          </a:p>
        </p:txBody>
      </p:sp>
    </p:spTree>
    <p:extLst>
      <p:ext uri="{BB962C8B-B14F-4D97-AF65-F5344CB8AC3E}">
        <p14:creationId xmlns:p14="http://schemas.microsoft.com/office/powerpoint/2010/main" val="72533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405E-C82D-CAE0-05B2-01A09D51D1C9}"/>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46B08AB9-CDDB-C6E0-1659-D79E87F38DA7}"/>
              </a:ext>
            </a:extLst>
          </p:cNvPr>
          <p:cNvSpPr>
            <a:spLocks noGrp="1"/>
          </p:cNvSpPr>
          <p:nvPr>
            <p:ph type="dt" sz="half" idx="10"/>
          </p:nvPr>
        </p:nvSpPr>
        <p:spPr/>
        <p:txBody>
          <a:bodyPr/>
          <a:lstStyle/>
          <a:p>
            <a:fld id="{135AC591-4591-46A7-87B3-4CB1A98265EF}" type="datetimeFigureOut">
              <a:rPr lang="en-IN" smtClean="0"/>
              <a:t>21-04-2023</a:t>
            </a:fld>
            <a:endParaRPr lang="en-IN"/>
          </a:p>
        </p:txBody>
      </p:sp>
      <p:sp>
        <p:nvSpPr>
          <p:cNvPr id="4" name="Footer Placeholder 3">
            <a:extLst>
              <a:ext uri="{FF2B5EF4-FFF2-40B4-BE49-F238E27FC236}">
                <a16:creationId xmlns:a16="http://schemas.microsoft.com/office/drawing/2014/main" id="{B137E13F-660E-7DE9-6A58-61C61703C4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A9D1F9-25BD-4E17-E634-1503BF5C4FFE}"/>
              </a:ext>
            </a:extLst>
          </p:cNvPr>
          <p:cNvSpPr>
            <a:spLocks noGrp="1"/>
          </p:cNvSpPr>
          <p:nvPr>
            <p:ph type="sldNum" sz="quarter" idx="12"/>
          </p:nvPr>
        </p:nvSpPr>
        <p:spPr/>
        <p:txBody>
          <a:bodyPr/>
          <a:lstStyle/>
          <a:p>
            <a:fld id="{EF77CCAE-2B1B-4A44-BC66-1BB80D133DDC}" type="slidenum">
              <a:rPr lang="en-IN" smtClean="0"/>
              <a:t>‹#›</a:t>
            </a:fld>
            <a:endParaRPr lang="en-IN"/>
          </a:p>
        </p:txBody>
      </p:sp>
    </p:spTree>
    <p:extLst>
      <p:ext uri="{BB962C8B-B14F-4D97-AF65-F5344CB8AC3E}">
        <p14:creationId xmlns:p14="http://schemas.microsoft.com/office/powerpoint/2010/main" val="185831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BE1399-D561-4ABA-FAB5-4C06D07169D6}"/>
              </a:ext>
            </a:extLst>
          </p:cNvPr>
          <p:cNvSpPr>
            <a:spLocks noGrp="1"/>
          </p:cNvSpPr>
          <p:nvPr>
            <p:ph type="dt" sz="half" idx="10"/>
          </p:nvPr>
        </p:nvSpPr>
        <p:spPr/>
        <p:txBody>
          <a:bodyPr/>
          <a:lstStyle/>
          <a:p>
            <a:fld id="{135AC591-4591-46A7-87B3-4CB1A98265EF}" type="datetimeFigureOut">
              <a:rPr lang="en-IN" smtClean="0"/>
              <a:t>21-04-2023</a:t>
            </a:fld>
            <a:endParaRPr lang="en-IN"/>
          </a:p>
        </p:txBody>
      </p:sp>
      <p:sp>
        <p:nvSpPr>
          <p:cNvPr id="3" name="Footer Placeholder 2">
            <a:extLst>
              <a:ext uri="{FF2B5EF4-FFF2-40B4-BE49-F238E27FC236}">
                <a16:creationId xmlns:a16="http://schemas.microsoft.com/office/drawing/2014/main" id="{E99C4B3B-00DB-2992-7C25-26FB9A15EC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78610F-649B-AF85-3075-7DEA9D040956}"/>
              </a:ext>
            </a:extLst>
          </p:cNvPr>
          <p:cNvSpPr>
            <a:spLocks noGrp="1"/>
          </p:cNvSpPr>
          <p:nvPr>
            <p:ph type="sldNum" sz="quarter" idx="12"/>
          </p:nvPr>
        </p:nvSpPr>
        <p:spPr/>
        <p:txBody>
          <a:bodyPr/>
          <a:lstStyle/>
          <a:p>
            <a:fld id="{EF77CCAE-2B1B-4A44-BC66-1BB80D133DDC}" type="slidenum">
              <a:rPr lang="en-IN" smtClean="0"/>
              <a:t>‹#›</a:t>
            </a:fld>
            <a:endParaRPr lang="en-IN"/>
          </a:p>
        </p:txBody>
      </p:sp>
    </p:spTree>
    <p:extLst>
      <p:ext uri="{BB962C8B-B14F-4D97-AF65-F5344CB8AC3E}">
        <p14:creationId xmlns:p14="http://schemas.microsoft.com/office/powerpoint/2010/main" val="3534016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5896-FA17-DE4C-3F72-3E473EBFF8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66A9881F-D770-E1D4-5514-42E83D9B68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3D0722D5-CF00-1B38-F963-B03336453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A9CCDD8-A55D-1A39-5B76-7C640B065DAE}"/>
              </a:ext>
            </a:extLst>
          </p:cNvPr>
          <p:cNvSpPr>
            <a:spLocks noGrp="1"/>
          </p:cNvSpPr>
          <p:nvPr>
            <p:ph type="dt" sz="half" idx="10"/>
          </p:nvPr>
        </p:nvSpPr>
        <p:spPr/>
        <p:txBody>
          <a:bodyPr/>
          <a:lstStyle/>
          <a:p>
            <a:fld id="{135AC591-4591-46A7-87B3-4CB1A98265EF}" type="datetimeFigureOut">
              <a:rPr lang="en-IN" smtClean="0"/>
              <a:t>21-04-2023</a:t>
            </a:fld>
            <a:endParaRPr lang="en-IN"/>
          </a:p>
        </p:txBody>
      </p:sp>
      <p:sp>
        <p:nvSpPr>
          <p:cNvPr id="6" name="Footer Placeholder 5">
            <a:extLst>
              <a:ext uri="{FF2B5EF4-FFF2-40B4-BE49-F238E27FC236}">
                <a16:creationId xmlns:a16="http://schemas.microsoft.com/office/drawing/2014/main" id="{30B02F8B-DD57-96F8-0F34-278C596C17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C9F74A-59F6-62A1-50CB-1A1F228ED1B2}"/>
              </a:ext>
            </a:extLst>
          </p:cNvPr>
          <p:cNvSpPr>
            <a:spLocks noGrp="1"/>
          </p:cNvSpPr>
          <p:nvPr>
            <p:ph type="sldNum" sz="quarter" idx="12"/>
          </p:nvPr>
        </p:nvSpPr>
        <p:spPr/>
        <p:txBody>
          <a:bodyPr/>
          <a:lstStyle/>
          <a:p>
            <a:fld id="{EF77CCAE-2B1B-4A44-BC66-1BB80D133DDC}" type="slidenum">
              <a:rPr lang="en-IN" smtClean="0"/>
              <a:t>‹#›</a:t>
            </a:fld>
            <a:endParaRPr lang="en-IN"/>
          </a:p>
        </p:txBody>
      </p:sp>
    </p:spTree>
    <p:extLst>
      <p:ext uri="{BB962C8B-B14F-4D97-AF65-F5344CB8AC3E}">
        <p14:creationId xmlns:p14="http://schemas.microsoft.com/office/powerpoint/2010/main" val="403690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967D-1715-B662-1BB5-A63EFC0CD9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E5807A68-5791-8634-E1DB-0262781D5B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46AAC3-EC00-AF1D-B8B0-96B9AAB1B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4C914F-6F12-C6FC-37C7-E5487996A08D}"/>
              </a:ext>
            </a:extLst>
          </p:cNvPr>
          <p:cNvSpPr>
            <a:spLocks noGrp="1"/>
          </p:cNvSpPr>
          <p:nvPr>
            <p:ph type="dt" sz="half" idx="10"/>
          </p:nvPr>
        </p:nvSpPr>
        <p:spPr/>
        <p:txBody>
          <a:bodyPr/>
          <a:lstStyle/>
          <a:p>
            <a:fld id="{135AC591-4591-46A7-87B3-4CB1A98265EF}" type="datetimeFigureOut">
              <a:rPr lang="en-IN" smtClean="0"/>
              <a:t>21-04-2023</a:t>
            </a:fld>
            <a:endParaRPr lang="en-IN"/>
          </a:p>
        </p:txBody>
      </p:sp>
      <p:sp>
        <p:nvSpPr>
          <p:cNvPr id="6" name="Footer Placeholder 5">
            <a:extLst>
              <a:ext uri="{FF2B5EF4-FFF2-40B4-BE49-F238E27FC236}">
                <a16:creationId xmlns:a16="http://schemas.microsoft.com/office/drawing/2014/main" id="{0492C6EA-A32E-A1D0-A67E-69CF1A0D32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DAEC53-55B5-28A7-E92F-ED6546D97184}"/>
              </a:ext>
            </a:extLst>
          </p:cNvPr>
          <p:cNvSpPr>
            <a:spLocks noGrp="1"/>
          </p:cNvSpPr>
          <p:nvPr>
            <p:ph type="sldNum" sz="quarter" idx="12"/>
          </p:nvPr>
        </p:nvSpPr>
        <p:spPr/>
        <p:txBody>
          <a:bodyPr/>
          <a:lstStyle/>
          <a:p>
            <a:fld id="{EF77CCAE-2B1B-4A44-BC66-1BB80D133DDC}" type="slidenum">
              <a:rPr lang="en-IN" smtClean="0"/>
              <a:t>‹#›</a:t>
            </a:fld>
            <a:endParaRPr lang="en-IN"/>
          </a:p>
        </p:txBody>
      </p:sp>
    </p:spTree>
    <p:extLst>
      <p:ext uri="{BB962C8B-B14F-4D97-AF65-F5344CB8AC3E}">
        <p14:creationId xmlns:p14="http://schemas.microsoft.com/office/powerpoint/2010/main" val="28354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E664B3-3C49-85B6-28AB-60928C102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34B0ABCA-03C9-4141-3271-CCE36D1D6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1CF14C97-DD95-1FC2-ECA2-DDF88A06A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AC591-4591-46A7-87B3-4CB1A98265EF}" type="datetimeFigureOut">
              <a:rPr lang="en-IN" smtClean="0"/>
              <a:t>21-04-2023</a:t>
            </a:fld>
            <a:endParaRPr lang="en-IN"/>
          </a:p>
        </p:txBody>
      </p:sp>
      <p:sp>
        <p:nvSpPr>
          <p:cNvPr id="5" name="Footer Placeholder 4">
            <a:extLst>
              <a:ext uri="{FF2B5EF4-FFF2-40B4-BE49-F238E27FC236}">
                <a16:creationId xmlns:a16="http://schemas.microsoft.com/office/drawing/2014/main" id="{CCBF7D0B-2402-09D8-C139-2B400DF6D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2120E0-94AD-322F-96FA-8202FC61FE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7CCAE-2B1B-4A44-BC66-1BB80D133DDC}" type="slidenum">
              <a:rPr lang="en-IN" smtClean="0"/>
              <a:t>‹#›</a:t>
            </a:fld>
            <a:endParaRPr lang="en-IN"/>
          </a:p>
        </p:txBody>
      </p:sp>
    </p:spTree>
    <p:extLst>
      <p:ext uri="{BB962C8B-B14F-4D97-AF65-F5344CB8AC3E}">
        <p14:creationId xmlns:p14="http://schemas.microsoft.com/office/powerpoint/2010/main" val="3055748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E37D-AC4B-5589-D16F-FD11D8BC9E0E}"/>
              </a:ext>
            </a:extLst>
          </p:cNvPr>
          <p:cNvSpPr>
            <a:spLocks noGrp="1"/>
          </p:cNvSpPr>
          <p:nvPr>
            <p:ph type="ctrTitle"/>
          </p:nvPr>
        </p:nvSpPr>
        <p:spPr/>
        <p:txBody>
          <a:bodyPr/>
          <a:lstStyle/>
          <a:p>
            <a:r>
              <a:rPr lang="en-US" b="1" u="sng" dirty="0"/>
              <a:t>Spring Boot</a:t>
            </a:r>
            <a:endParaRPr lang="en-IN" b="1" u="sng" dirty="0"/>
          </a:p>
        </p:txBody>
      </p:sp>
      <p:sp>
        <p:nvSpPr>
          <p:cNvPr id="3" name="Subtitle 2">
            <a:extLst>
              <a:ext uri="{FF2B5EF4-FFF2-40B4-BE49-F238E27FC236}">
                <a16:creationId xmlns:a16="http://schemas.microsoft.com/office/drawing/2014/main" id="{0ADD2C29-BC9D-9E56-3671-1927CB2DBB9F}"/>
              </a:ext>
            </a:extLst>
          </p:cNvPr>
          <p:cNvSpPr>
            <a:spLocks noGrp="1"/>
          </p:cNvSpPr>
          <p:nvPr>
            <p:ph type="subTitle" idx="1"/>
          </p:nvPr>
        </p:nvSpPr>
        <p:spPr/>
        <p:txBody>
          <a:bodyPr/>
          <a:lstStyle/>
          <a:p>
            <a:r>
              <a:rPr lang="en-US" dirty="0" err="1"/>
              <a:t>Bhuvi</a:t>
            </a:r>
            <a:r>
              <a:rPr lang="en-US" dirty="0"/>
              <a:t> Lale</a:t>
            </a:r>
            <a:endParaRPr lang="en-IN" dirty="0"/>
          </a:p>
        </p:txBody>
      </p:sp>
    </p:spTree>
    <p:extLst>
      <p:ext uri="{BB962C8B-B14F-4D97-AF65-F5344CB8AC3E}">
        <p14:creationId xmlns:p14="http://schemas.microsoft.com/office/powerpoint/2010/main" val="2399862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normAutofit fontScale="90000"/>
          </a:bodyPr>
          <a:lstStyle/>
          <a:p>
            <a:r>
              <a:rPr lang="en-US" b="0" i="0" dirty="0">
                <a:solidFill>
                  <a:srgbClr val="212529"/>
                </a:solidFill>
                <a:effectLst/>
                <a:latin typeface="system-ui"/>
              </a:rPr>
              <a:t>Running the build and choosing the configuration:</a:t>
            </a:r>
            <a:br>
              <a:rPr lang="en-US"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023451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r>
              <a:rPr lang="da-DK" b="0" i="0" dirty="0">
                <a:solidFill>
                  <a:srgbClr val="212529"/>
                </a:solidFill>
                <a:effectLst/>
                <a:latin typeface="system-ui"/>
              </a:rPr>
              <a:t>Spring Boot Uber (Fat) Jar</a:t>
            </a:r>
            <a:br>
              <a:rPr lang="da-DK"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lstStyle/>
          <a:p>
            <a:r>
              <a:rPr lang="en-US" b="0" i="0" dirty="0">
                <a:solidFill>
                  <a:srgbClr val="212529"/>
                </a:solidFill>
                <a:effectLst/>
                <a:latin typeface="system-ui"/>
              </a:rPr>
              <a:t>we will be discussing about the </a:t>
            </a:r>
            <a:r>
              <a:rPr lang="en-US" b="1" i="0" dirty="0">
                <a:solidFill>
                  <a:srgbClr val="212529"/>
                </a:solidFill>
                <a:effectLst/>
                <a:latin typeface="system-ui"/>
              </a:rPr>
              <a:t>Uber JAR</a:t>
            </a:r>
            <a:r>
              <a:rPr lang="en-US" b="0" i="0" dirty="0">
                <a:solidFill>
                  <a:srgbClr val="212529"/>
                </a:solidFill>
                <a:effectLst/>
                <a:latin typeface="system-ui"/>
              </a:rPr>
              <a:t> creation of a spring boot project. The Uber JAR is a JAR where all of the application's compiled code along with the dependencies are grouped together so, that the programmer may find easy if he needs to deploy it somewhere as the dependencies come along with the JAR. The </a:t>
            </a:r>
            <a:r>
              <a:rPr lang="en-US" b="1" i="0" dirty="0">
                <a:solidFill>
                  <a:srgbClr val="212529"/>
                </a:solidFill>
                <a:effectLst/>
                <a:latin typeface="system-ui"/>
              </a:rPr>
              <a:t>Uber JAR</a:t>
            </a:r>
            <a:r>
              <a:rPr lang="en-US" b="0" i="0" dirty="0">
                <a:solidFill>
                  <a:srgbClr val="212529"/>
                </a:solidFill>
                <a:effectLst/>
                <a:latin typeface="system-ui"/>
              </a:rPr>
              <a:t> is </a:t>
            </a:r>
            <a:r>
              <a:rPr lang="en-US" b="1" i="0" dirty="0">
                <a:solidFill>
                  <a:srgbClr val="212529"/>
                </a:solidFill>
                <a:effectLst/>
                <a:latin typeface="system-ui"/>
              </a:rPr>
              <a:t>also known</a:t>
            </a:r>
            <a:r>
              <a:rPr lang="en-US" b="0" i="0" dirty="0">
                <a:solidFill>
                  <a:srgbClr val="212529"/>
                </a:solidFill>
                <a:effectLst/>
                <a:latin typeface="system-ui"/>
              </a:rPr>
              <a:t> as </a:t>
            </a:r>
            <a:r>
              <a:rPr lang="en-US" b="1" i="0" dirty="0">
                <a:solidFill>
                  <a:srgbClr val="212529"/>
                </a:solidFill>
                <a:effectLst/>
                <a:latin typeface="system-ui"/>
              </a:rPr>
              <a:t>Fat JAR</a:t>
            </a:r>
            <a:r>
              <a:rPr lang="en-US" b="0" i="0" dirty="0">
                <a:solidFill>
                  <a:srgbClr val="212529"/>
                </a:solidFill>
                <a:effectLst/>
                <a:latin typeface="system-ui"/>
              </a:rPr>
              <a:t>. </a:t>
            </a:r>
          </a:p>
          <a:p>
            <a:r>
              <a:rPr lang="en-US" b="0" i="0" dirty="0">
                <a:solidFill>
                  <a:srgbClr val="212529"/>
                </a:solidFill>
                <a:effectLst/>
                <a:latin typeface="system-ui"/>
              </a:rPr>
              <a:t>It is very simple to generate an Uber JAR for a spring boot project because all you have to do is to include a plugin for the maven. The plugin has been included by default from the latest versions of spring-boot but in case it is not found under </a:t>
            </a:r>
            <a:r>
              <a:rPr lang="en-US" b="1" i="0" dirty="0">
                <a:solidFill>
                  <a:srgbClr val="212529"/>
                </a:solidFill>
                <a:effectLst/>
                <a:latin typeface="system-ui"/>
              </a:rPr>
              <a:t>pom.xml</a:t>
            </a:r>
            <a:endParaRPr lang="en-IN" dirty="0"/>
          </a:p>
        </p:txBody>
      </p:sp>
    </p:spTree>
    <p:extLst>
      <p:ext uri="{BB962C8B-B14F-4D97-AF65-F5344CB8AC3E}">
        <p14:creationId xmlns:p14="http://schemas.microsoft.com/office/powerpoint/2010/main" val="2410348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noAutofit/>
          </a:bodyPr>
          <a:lstStyle/>
          <a:p>
            <a:r>
              <a:rPr lang="en-US" sz="3200" b="0" i="0" dirty="0">
                <a:solidFill>
                  <a:srgbClr val="212529"/>
                </a:solidFill>
                <a:effectLst/>
                <a:latin typeface="system-ui"/>
              </a:rPr>
              <a:t>we have been generating the Uber jar automatically (If the plugin was included by default). </a:t>
            </a:r>
            <a:endParaRPr lang="en-IN" sz="3200"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normAutofit fontScale="77500" lnSpcReduction="20000"/>
          </a:bodyPr>
          <a:lstStyle/>
          <a:p>
            <a:r>
              <a:rPr lang="en-IN" dirty="0"/>
              <a:t>&lt;project&gt;</a:t>
            </a:r>
          </a:p>
          <a:p>
            <a:r>
              <a:rPr lang="en-IN" dirty="0"/>
              <a:t>    &lt;!-- This is used to define a comment in XML file --&gt;</a:t>
            </a:r>
          </a:p>
          <a:p>
            <a:r>
              <a:rPr lang="en-IN" dirty="0"/>
              <a:t>    &lt;!--  Other maven script like dependencies section --&gt;</a:t>
            </a:r>
          </a:p>
          <a:p>
            <a:r>
              <a:rPr lang="en-IN" dirty="0"/>
              <a:t>    &lt;build&gt;</a:t>
            </a:r>
          </a:p>
          <a:p>
            <a:r>
              <a:rPr lang="en-IN" dirty="0"/>
              <a:t>        &lt;plugins&gt;</a:t>
            </a:r>
          </a:p>
          <a:p>
            <a:r>
              <a:rPr lang="en-IN" dirty="0"/>
              <a:t>            &lt;plugin&gt;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&gt;spring-boot-maven-plugin&lt;/</a:t>
            </a:r>
            <a:r>
              <a:rPr lang="en-IN" dirty="0" err="1"/>
              <a:t>artifactId</a:t>
            </a:r>
            <a:r>
              <a:rPr lang="en-IN" dirty="0"/>
              <a:t>&gt;</a:t>
            </a:r>
          </a:p>
          <a:p>
            <a:r>
              <a:rPr lang="en-IN" dirty="0"/>
              <a:t>            &lt;/plugin&gt;</a:t>
            </a:r>
          </a:p>
          <a:p>
            <a:r>
              <a:rPr lang="en-IN" dirty="0"/>
              <a:t>        &lt;/plugins&gt;</a:t>
            </a:r>
          </a:p>
          <a:p>
            <a:r>
              <a:rPr lang="en-IN" dirty="0"/>
              <a:t>    &lt;/build&gt;</a:t>
            </a:r>
          </a:p>
          <a:p>
            <a:r>
              <a:rPr lang="en-IN" dirty="0"/>
              <a:t>&lt;/project&gt;</a:t>
            </a:r>
          </a:p>
        </p:txBody>
      </p:sp>
    </p:spTree>
    <p:extLst>
      <p:ext uri="{BB962C8B-B14F-4D97-AF65-F5344CB8AC3E}">
        <p14:creationId xmlns:p14="http://schemas.microsoft.com/office/powerpoint/2010/main" val="2372577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normAutofit fontScale="77500" lnSpcReduction="20000"/>
          </a:bodyPr>
          <a:lstStyle/>
          <a:p>
            <a:r>
              <a:rPr lang="en-US" b="0" i="0" dirty="0">
                <a:solidFill>
                  <a:srgbClr val="212529"/>
                </a:solidFill>
                <a:effectLst/>
                <a:latin typeface="system-ui"/>
              </a:rPr>
              <a:t>The Uber JAR is the JAR where all the application code along with dependencies (dependent JAR files) are grouped together in it. As a more practical view, we extracted the JAR file using software such as </a:t>
            </a:r>
            <a:r>
              <a:rPr lang="en-US" b="1" i="0" dirty="0">
                <a:solidFill>
                  <a:srgbClr val="212529"/>
                </a:solidFill>
                <a:effectLst/>
                <a:latin typeface="system-ui"/>
              </a:rPr>
              <a:t>WinRAR </a:t>
            </a:r>
            <a:r>
              <a:rPr lang="en-US" b="0" i="0" dirty="0">
                <a:solidFill>
                  <a:srgbClr val="212529"/>
                </a:solidFill>
                <a:effectLst/>
                <a:latin typeface="system-ui"/>
              </a:rPr>
              <a:t>on our file system and look at the below screenshots.</a:t>
            </a:r>
          </a:p>
          <a:p>
            <a:endParaRPr lang="en-US" b="0" i="0" dirty="0">
              <a:solidFill>
                <a:srgbClr val="212529"/>
              </a:solidFill>
              <a:effectLst/>
              <a:latin typeface="system-ui"/>
            </a:endParaRPr>
          </a:p>
          <a:p>
            <a:r>
              <a:rPr lang="en-US" dirty="0">
                <a:solidFill>
                  <a:srgbClr val="212529"/>
                </a:solidFill>
                <a:latin typeface="system-ui"/>
              </a:rPr>
              <a:t>BOOT-INF</a:t>
            </a:r>
          </a:p>
          <a:p>
            <a:r>
              <a:rPr lang="en-US" dirty="0">
                <a:solidFill>
                  <a:srgbClr val="212529"/>
                </a:solidFill>
                <a:latin typeface="system-ui"/>
              </a:rPr>
              <a:t>META-INF</a:t>
            </a:r>
          </a:p>
          <a:p>
            <a:r>
              <a:rPr lang="en-US" dirty="0">
                <a:solidFill>
                  <a:srgbClr val="212529"/>
                </a:solidFill>
                <a:latin typeface="system-ui"/>
              </a:rPr>
              <a:t>org</a:t>
            </a:r>
          </a:p>
          <a:p>
            <a:endParaRPr lang="en-US" dirty="0">
              <a:solidFill>
                <a:srgbClr val="212529"/>
              </a:solidFill>
              <a:latin typeface="system-ui"/>
            </a:endParaRPr>
          </a:p>
          <a:p>
            <a:r>
              <a:rPr lang="en-US" dirty="0"/>
              <a:t>The above figure has a folder org where all the spring framework related dependencies are available and the above figure is the extraction of Uber JAR. In the Uber JAR, inside the META-INF folder we have the MANIFEST.MF file which holds basic meta information about your project and the BOOT-INF folder holds information of the class with the @SpringBootApplication annotation which is the class from where execution begins.</a:t>
            </a:r>
            <a:endParaRPr lang="en-IN" dirty="0"/>
          </a:p>
        </p:txBody>
      </p:sp>
      <p:sp>
        <p:nvSpPr>
          <p:cNvPr id="5" name="AutoShape 4">
            <a:extLst>
              <a:ext uri="{FF2B5EF4-FFF2-40B4-BE49-F238E27FC236}">
                <a16:creationId xmlns:a16="http://schemas.microsoft.com/office/drawing/2014/main" id="{9C8F3DDB-76BC-0CF0-C331-C42C7746EE4F}"/>
              </a:ext>
            </a:extLst>
          </p:cNvPr>
          <p:cNvSpPr>
            <a:spLocks noChangeAspect="1" noChangeArrowheads="1"/>
          </p:cNvSpPr>
          <p:nvPr/>
        </p:nvSpPr>
        <p:spPr bwMode="auto">
          <a:xfrm>
            <a:off x="3271520" y="3835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35568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normAutofit/>
          </a:bodyPr>
          <a:lstStyle/>
          <a:p>
            <a:r>
              <a:rPr lang="en-US" sz="4000" b="0" i="0" dirty="0">
                <a:solidFill>
                  <a:srgbClr val="212529"/>
                </a:solidFill>
                <a:effectLst/>
                <a:latin typeface="system-ui"/>
              </a:rPr>
              <a:t>Creating a Rest Application with Spring Boot</a:t>
            </a:r>
            <a:br>
              <a:rPr lang="en-US" sz="4000" b="0" i="0" dirty="0">
                <a:solidFill>
                  <a:srgbClr val="212529"/>
                </a:solidFill>
                <a:effectLst/>
                <a:latin typeface="system-ui"/>
              </a:rPr>
            </a:br>
            <a:endParaRPr lang="en-IN" sz="4000"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normAutofit lnSpcReduction="10000"/>
          </a:bodyPr>
          <a:lstStyle/>
          <a:p>
            <a:pPr algn="l">
              <a:buFont typeface="Arial" panose="020B0604020202020204" pitchFamily="34" charset="0"/>
              <a:buChar char="•"/>
            </a:pPr>
            <a:r>
              <a:rPr lang="en-US" sz="2400" b="1" i="0" dirty="0">
                <a:solidFill>
                  <a:srgbClr val="212529"/>
                </a:solidFill>
                <a:effectLst/>
                <a:latin typeface="system-ui"/>
              </a:rPr>
              <a:t>REST </a:t>
            </a:r>
            <a:r>
              <a:rPr lang="en-US" sz="2400" b="0" i="0" dirty="0">
                <a:solidFill>
                  <a:srgbClr val="212529"/>
                </a:solidFill>
                <a:effectLst/>
                <a:latin typeface="system-ui"/>
              </a:rPr>
              <a:t>stands for </a:t>
            </a:r>
            <a:r>
              <a:rPr lang="en-US" sz="2400" b="1" i="0" dirty="0" err="1">
                <a:solidFill>
                  <a:srgbClr val="212529"/>
                </a:solidFill>
                <a:effectLst/>
                <a:latin typeface="system-ui"/>
              </a:rPr>
              <a:t>REpresentational</a:t>
            </a:r>
            <a:r>
              <a:rPr lang="en-US" sz="2400" b="1" i="0" dirty="0">
                <a:solidFill>
                  <a:srgbClr val="212529"/>
                </a:solidFill>
                <a:effectLst/>
                <a:latin typeface="system-ui"/>
              </a:rPr>
              <a:t> State Transfer</a:t>
            </a:r>
            <a:r>
              <a:rPr lang="en-US" sz="2400" b="0" i="0" dirty="0">
                <a:solidFill>
                  <a:srgbClr val="212529"/>
                </a:solidFill>
                <a:effectLst/>
                <a:latin typeface="system-ui"/>
              </a:rPr>
              <a:t> which is an architectural style </a:t>
            </a:r>
            <a:r>
              <a:rPr lang="en-US" sz="1600" b="0" i="0" dirty="0">
                <a:solidFill>
                  <a:srgbClr val="212529"/>
                </a:solidFill>
                <a:effectLst/>
                <a:latin typeface="system-ui"/>
              </a:rPr>
              <a:t>which makes the effective use of </a:t>
            </a:r>
            <a:r>
              <a:rPr lang="en-US" sz="1600" b="1" i="0" dirty="0">
                <a:solidFill>
                  <a:srgbClr val="212529"/>
                </a:solidFill>
                <a:effectLst/>
                <a:latin typeface="system-ui"/>
              </a:rPr>
              <a:t>http </a:t>
            </a:r>
            <a:r>
              <a:rPr lang="en-US" sz="1600" b="0" i="0" dirty="0">
                <a:solidFill>
                  <a:srgbClr val="212529"/>
                </a:solidFill>
                <a:effectLst/>
                <a:latin typeface="system-ui"/>
              </a:rPr>
              <a:t>protocol.</a:t>
            </a:r>
          </a:p>
          <a:p>
            <a:pPr algn="l">
              <a:buFont typeface="Arial" panose="020B0604020202020204" pitchFamily="34" charset="0"/>
              <a:buChar char="•"/>
            </a:pPr>
            <a:r>
              <a:rPr lang="en-US" sz="2400" b="0" i="0" dirty="0">
                <a:solidFill>
                  <a:srgbClr val="212529"/>
                </a:solidFill>
                <a:effectLst/>
                <a:latin typeface="system-ui"/>
              </a:rPr>
              <a:t>Data transfer takes place mainly in two formats (</a:t>
            </a:r>
            <a:r>
              <a:rPr lang="en-US" sz="2400" b="1" i="0" dirty="0">
                <a:solidFill>
                  <a:srgbClr val="212529"/>
                </a:solidFill>
                <a:effectLst/>
                <a:latin typeface="system-ui"/>
              </a:rPr>
              <a:t>JSON</a:t>
            </a:r>
            <a:r>
              <a:rPr lang="en-US" sz="2400" b="0" i="0" dirty="0">
                <a:solidFill>
                  <a:srgbClr val="212529"/>
                </a:solidFill>
                <a:effectLst/>
                <a:latin typeface="system-ui"/>
              </a:rPr>
              <a:t>/</a:t>
            </a:r>
            <a:r>
              <a:rPr lang="en-US" sz="2400" b="1" i="0" dirty="0">
                <a:solidFill>
                  <a:srgbClr val="212529"/>
                </a:solidFill>
                <a:effectLst/>
                <a:latin typeface="system-ui"/>
              </a:rPr>
              <a:t>XML</a:t>
            </a:r>
            <a:r>
              <a:rPr lang="en-US" sz="2400" b="0" i="0" dirty="0">
                <a:solidFill>
                  <a:srgbClr val="212529"/>
                </a:solidFill>
                <a:effectLst/>
                <a:latin typeface="system-ui"/>
              </a:rPr>
              <a:t>).</a:t>
            </a:r>
          </a:p>
          <a:p>
            <a:pPr algn="l">
              <a:buFont typeface="Arial" panose="020B0604020202020204" pitchFamily="34" charset="0"/>
              <a:buChar char="•"/>
            </a:pPr>
            <a:r>
              <a:rPr lang="en-US" sz="2400" b="0" i="0" dirty="0">
                <a:solidFill>
                  <a:srgbClr val="212529"/>
                </a:solidFill>
                <a:effectLst/>
                <a:latin typeface="system-ui"/>
              </a:rPr>
              <a:t>JSON (</a:t>
            </a:r>
            <a:r>
              <a:rPr lang="en-US" sz="2400" b="1" i="0" dirty="0" err="1">
                <a:solidFill>
                  <a:srgbClr val="212529"/>
                </a:solidFill>
                <a:effectLst/>
                <a:latin typeface="system-ui"/>
              </a:rPr>
              <a:t>Javascript</a:t>
            </a:r>
            <a:r>
              <a:rPr lang="en-US" sz="2400" b="1" i="0" dirty="0">
                <a:solidFill>
                  <a:srgbClr val="212529"/>
                </a:solidFill>
                <a:effectLst/>
                <a:latin typeface="system-ui"/>
              </a:rPr>
              <a:t> Object Notation</a:t>
            </a:r>
            <a:r>
              <a:rPr lang="en-US" sz="2400" b="0" i="0" dirty="0">
                <a:solidFill>
                  <a:srgbClr val="212529"/>
                </a:solidFill>
                <a:effectLst/>
                <a:latin typeface="system-ui"/>
              </a:rPr>
              <a:t>) follows the pattern of </a:t>
            </a:r>
            <a:r>
              <a:rPr lang="en-US" sz="2400" b="1" i="0" dirty="0" err="1">
                <a:solidFill>
                  <a:srgbClr val="212529"/>
                </a:solidFill>
                <a:effectLst/>
                <a:latin typeface="system-ui"/>
              </a:rPr>
              <a:t>key:value</a:t>
            </a:r>
            <a:r>
              <a:rPr lang="en-US" sz="2400" b="1" i="0" dirty="0">
                <a:solidFill>
                  <a:srgbClr val="212529"/>
                </a:solidFill>
                <a:effectLst/>
                <a:latin typeface="system-ui"/>
              </a:rPr>
              <a:t> pair</a:t>
            </a:r>
            <a:r>
              <a:rPr lang="en-US" sz="2400" b="0" i="0" dirty="0">
                <a:solidFill>
                  <a:srgbClr val="212529"/>
                </a:solidFill>
                <a:effectLst/>
                <a:latin typeface="system-ui"/>
              </a:rPr>
              <a:t> whereas XML (</a:t>
            </a:r>
            <a:r>
              <a:rPr lang="en-US" sz="2400" b="1" i="0" dirty="0" err="1">
                <a:solidFill>
                  <a:srgbClr val="212529"/>
                </a:solidFill>
                <a:effectLst/>
                <a:latin typeface="system-ui"/>
              </a:rPr>
              <a:t>eXtensible</a:t>
            </a:r>
            <a:r>
              <a:rPr lang="en-US" sz="2400" b="1" i="0" dirty="0">
                <a:solidFill>
                  <a:srgbClr val="212529"/>
                </a:solidFill>
                <a:effectLst/>
                <a:latin typeface="system-ui"/>
              </a:rPr>
              <a:t> Markup Language</a:t>
            </a:r>
            <a:r>
              <a:rPr lang="en-US" sz="2400" b="0" i="0" dirty="0">
                <a:solidFill>
                  <a:srgbClr val="212529"/>
                </a:solidFill>
                <a:effectLst/>
                <a:latin typeface="system-ui"/>
              </a:rPr>
              <a:t>) follows the root and branch (tags) pattern.</a:t>
            </a:r>
          </a:p>
          <a:p>
            <a:pPr algn="l">
              <a:buFont typeface="Arial" panose="020B0604020202020204" pitchFamily="34" charset="0"/>
              <a:buChar char="•"/>
            </a:pPr>
            <a:r>
              <a:rPr lang="en-US" sz="2400" b="0" i="0" dirty="0">
                <a:solidFill>
                  <a:srgbClr val="212529"/>
                </a:solidFill>
                <a:effectLst/>
                <a:latin typeface="system-ui"/>
              </a:rPr>
              <a:t>Every Application deals with data, it may be the User profile, User orders, Product information (for an e-commerce application) etc. So, there is a repository of data which needs to be handled effectively.</a:t>
            </a:r>
          </a:p>
          <a:p>
            <a:pPr algn="l">
              <a:buFont typeface="Arial" panose="020B0604020202020204" pitchFamily="34" charset="0"/>
              <a:buChar char="•"/>
            </a:pPr>
            <a:r>
              <a:rPr lang="en-US" sz="2400" b="0" i="0" dirty="0">
                <a:solidFill>
                  <a:srgbClr val="212529"/>
                </a:solidFill>
                <a:effectLst/>
                <a:latin typeface="system-ui"/>
              </a:rPr>
              <a:t>Applications need some input which can be processed to generate the output. The output needs to be returned to the client who requested for the data.</a:t>
            </a:r>
          </a:p>
          <a:p>
            <a:pPr algn="l">
              <a:buFont typeface="Arial" panose="020B0604020202020204" pitchFamily="34" charset="0"/>
              <a:buChar char="•"/>
            </a:pPr>
            <a:r>
              <a:rPr lang="en-US" sz="1600" b="0" i="0" dirty="0">
                <a:solidFill>
                  <a:srgbClr val="212529"/>
                </a:solidFill>
                <a:effectLst/>
                <a:latin typeface="system-ui"/>
              </a:rPr>
              <a:t>Web service is nothing but a service delivered over the web. REST helps in building web services which are called as RESTful web services. The below figure displays the JSON and XML structures respectively.</a:t>
            </a:r>
          </a:p>
          <a:p>
            <a:pPr algn="l">
              <a:buFont typeface="Arial" panose="020B0604020202020204" pitchFamily="34" charset="0"/>
              <a:buChar char="•"/>
            </a:pPr>
            <a:r>
              <a:rPr lang="en-US" sz="1100" b="0" i="0" dirty="0">
                <a:solidFill>
                  <a:srgbClr val="212529"/>
                </a:solidFill>
                <a:effectLst/>
                <a:latin typeface="system-ui"/>
              </a:rPr>
              <a:t>REST API documentation can be generated by Swagger</a:t>
            </a:r>
            <a:endParaRPr lang="en-US" sz="1600" b="0" i="0" dirty="0">
              <a:solidFill>
                <a:srgbClr val="212529"/>
              </a:solidFill>
              <a:effectLst/>
              <a:latin typeface="system-ui"/>
            </a:endParaRPr>
          </a:p>
        </p:txBody>
      </p:sp>
    </p:spTree>
    <p:extLst>
      <p:ext uri="{BB962C8B-B14F-4D97-AF65-F5344CB8AC3E}">
        <p14:creationId xmlns:p14="http://schemas.microsoft.com/office/powerpoint/2010/main" val="365059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r>
              <a:rPr lang="en-IN" b="0" i="0" dirty="0">
                <a:solidFill>
                  <a:srgbClr val="212529"/>
                </a:solidFill>
                <a:effectLst/>
                <a:latin typeface="system-ui"/>
              </a:rPr>
              <a:t>Development of REST API:</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lstStyle/>
          <a:p>
            <a:r>
              <a:rPr lang="en-US" dirty="0"/>
              <a:t>All the REST end-points will be scanned using the annotation @RestController.</a:t>
            </a:r>
          </a:p>
          <a:p>
            <a:endParaRPr lang="en-US" dirty="0"/>
          </a:p>
          <a:p>
            <a:r>
              <a:rPr lang="en-US" dirty="0"/>
              <a:t>It is required to mark your end-points with the type of request they can handle (GET, POST, DELETE, </a:t>
            </a:r>
            <a:r>
              <a:rPr lang="en-US" dirty="0" err="1"/>
              <a:t>etc</a:t>
            </a:r>
            <a:r>
              <a:rPr lang="en-US" dirty="0"/>
              <a:t>).</a:t>
            </a:r>
            <a:endParaRPr lang="en-IN" dirty="0"/>
          </a:p>
        </p:txBody>
      </p:sp>
    </p:spTree>
    <p:extLst>
      <p:ext uri="{BB962C8B-B14F-4D97-AF65-F5344CB8AC3E}">
        <p14:creationId xmlns:p14="http://schemas.microsoft.com/office/powerpoint/2010/main" val="2610485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r>
              <a:rPr lang="en-IN" b="0" i="0" dirty="0">
                <a:solidFill>
                  <a:srgbClr val="212529"/>
                </a:solidFill>
                <a:effectLst/>
                <a:latin typeface="system-ui"/>
              </a:rPr>
              <a:t>Spring Boot Swagger Service</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normAutofit fontScale="92500" lnSpcReduction="10000"/>
          </a:bodyPr>
          <a:lstStyle/>
          <a:p>
            <a:r>
              <a:rPr lang="en-US" b="0" i="0" dirty="0">
                <a:solidFill>
                  <a:srgbClr val="212529"/>
                </a:solidFill>
                <a:effectLst/>
                <a:latin typeface="system-ui"/>
              </a:rPr>
              <a:t>Web applications define many APIs for their normal functionality. As the number of APIs increase, it is essential to provide a common service definition to the client so that the client can understand about the API in detail. </a:t>
            </a:r>
          </a:p>
          <a:p>
            <a:r>
              <a:rPr lang="en-US" b="0" i="0" dirty="0">
                <a:solidFill>
                  <a:srgbClr val="212529"/>
                </a:solidFill>
                <a:effectLst/>
                <a:latin typeface="system-ui"/>
              </a:rPr>
              <a:t>It provides the information about the various end-points, parameters, type of request, type of response, etc.</a:t>
            </a:r>
            <a:endParaRPr lang="en-US" dirty="0">
              <a:solidFill>
                <a:srgbClr val="212529"/>
              </a:solidFill>
              <a:latin typeface="system-ui"/>
            </a:endParaRPr>
          </a:p>
          <a:p>
            <a:r>
              <a:rPr lang="en-US" b="1" i="0" dirty="0">
                <a:solidFill>
                  <a:srgbClr val="212529"/>
                </a:solidFill>
                <a:effectLst/>
                <a:latin typeface="system-ui"/>
              </a:rPr>
              <a:t>Swagger </a:t>
            </a:r>
            <a:r>
              <a:rPr lang="en-US" b="0" i="0" dirty="0">
                <a:solidFill>
                  <a:srgbClr val="212529"/>
                </a:solidFill>
                <a:effectLst/>
                <a:latin typeface="system-ui"/>
              </a:rPr>
              <a:t>is an </a:t>
            </a:r>
            <a:r>
              <a:rPr lang="en-US" b="1" i="0" dirty="0">
                <a:solidFill>
                  <a:srgbClr val="212529"/>
                </a:solidFill>
                <a:effectLst/>
                <a:latin typeface="system-ui"/>
              </a:rPr>
              <a:t>open-source software framework</a:t>
            </a:r>
            <a:r>
              <a:rPr lang="en-US" b="0" i="0" dirty="0">
                <a:solidFill>
                  <a:srgbClr val="212529"/>
                </a:solidFill>
                <a:effectLst/>
                <a:latin typeface="system-ui"/>
              </a:rPr>
              <a:t> by </a:t>
            </a:r>
            <a:r>
              <a:rPr lang="en-US" b="0" i="1" dirty="0" err="1">
                <a:solidFill>
                  <a:srgbClr val="212529"/>
                </a:solidFill>
                <a:effectLst/>
                <a:latin typeface="system-ui"/>
              </a:rPr>
              <a:t>SmartBear</a:t>
            </a:r>
            <a:r>
              <a:rPr lang="en-US" b="0" i="1" dirty="0">
                <a:solidFill>
                  <a:srgbClr val="212529"/>
                </a:solidFill>
                <a:effectLst/>
                <a:latin typeface="system-ui"/>
              </a:rPr>
              <a:t> software</a:t>
            </a:r>
            <a:r>
              <a:rPr lang="en-US" b="0" i="0" dirty="0">
                <a:solidFill>
                  <a:srgbClr val="212529"/>
                </a:solidFill>
                <a:effectLst/>
                <a:latin typeface="system-ui"/>
              </a:rPr>
              <a:t> most commonly used for </a:t>
            </a:r>
            <a:r>
              <a:rPr lang="en-US" b="1" i="0" dirty="0">
                <a:solidFill>
                  <a:srgbClr val="212529"/>
                </a:solidFill>
                <a:effectLst/>
                <a:latin typeface="system-ui"/>
              </a:rPr>
              <a:t>automated documentation</a:t>
            </a:r>
            <a:r>
              <a:rPr lang="en-US" b="0" i="0" dirty="0">
                <a:solidFill>
                  <a:srgbClr val="212529"/>
                </a:solidFill>
                <a:effectLst/>
                <a:latin typeface="system-ui"/>
              </a:rPr>
              <a:t>, code generation and test-case generation of the RESTful Web Services.</a:t>
            </a:r>
          </a:p>
          <a:p>
            <a:r>
              <a:rPr lang="en-US" b="0" i="0" dirty="0">
                <a:solidFill>
                  <a:srgbClr val="212529"/>
                </a:solidFill>
                <a:effectLst/>
                <a:latin typeface="system-ui"/>
              </a:rPr>
              <a:t>We need to add some maven dependency scripts to our </a:t>
            </a:r>
            <a:r>
              <a:rPr lang="en-US" b="1" i="0" dirty="0">
                <a:solidFill>
                  <a:srgbClr val="212529"/>
                </a:solidFill>
                <a:effectLst/>
                <a:latin typeface="system-ui"/>
              </a:rPr>
              <a:t>pom.xml</a:t>
            </a:r>
            <a:r>
              <a:rPr lang="en-US" b="0" i="0" dirty="0">
                <a:solidFill>
                  <a:srgbClr val="212529"/>
                </a:solidFill>
                <a:effectLst/>
                <a:latin typeface="system-ui"/>
              </a:rPr>
              <a:t> file to develop the swagger service definition. Add the below maven script to pom.xml file:</a:t>
            </a:r>
            <a:endParaRPr lang="en-IN" dirty="0"/>
          </a:p>
        </p:txBody>
      </p:sp>
    </p:spTree>
    <p:extLst>
      <p:ext uri="{BB962C8B-B14F-4D97-AF65-F5344CB8AC3E}">
        <p14:creationId xmlns:p14="http://schemas.microsoft.com/office/powerpoint/2010/main" val="163381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r>
              <a:rPr lang="en-IN" b="0" i="0" dirty="0">
                <a:solidFill>
                  <a:srgbClr val="212529"/>
                </a:solidFill>
                <a:effectLst/>
                <a:latin typeface="system-ui"/>
              </a:rPr>
              <a:t>Spring Boot Swagger Service</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a:xfrm>
            <a:off x="838200" y="975360"/>
            <a:ext cx="10515600" cy="5201603"/>
          </a:xfrm>
        </p:spPr>
        <p:txBody>
          <a:bodyPr>
            <a:normAutofit fontScale="70000" lnSpcReduction="20000"/>
          </a:bodyPr>
          <a:lstStyle/>
          <a:p>
            <a:r>
              <a:rPr lang="en-IN" sz="1400" dirty="0"/>
              <a:t>&lt;dependency&gt;</a:t>
            </a:r>
          </a:p>
          <a:p>
            <a:r>
              <a:rPr lang="en-IN" sz="1400" dirty="0"/>
              <a:t>    &lt;</a:t>
            </a:r>
            <a:r>
              <a:rPr lang="en-IN" sz="1400" dirty="0" err="1"/>
              <a:t>groupId</a:t>
            </a:r>
            <a:r>
              <a:rPr lang="en-IN" sz="1400" dirty="0"/>
              <a:t>&gt;</a:t>
            </a:r>
            <a:r>
              <a:rPr lang="en-IN" sz="1400" dirty="0" err="1"/>
              <a:t>io.springfox</a:t>
            </a:r>
            <a:r>
              <a:rPr lang="en-IN" sz="1400" dirty="0"/>
              <a:t>&lt;/</a:t>
            </a:r>
            <a:r>
              <a:rPr lang="en-IN" sz="1400" dirty="0" err="1"/>
              <a:t>groupId</a:t>
            </a:r>
            <a:r>
              <a:rPr lang="en-IN" sz="1400" dirty="0"/>
              <a:t>&gt;</a:t>
            </a:r>
          </a:p>
          <a:p>
            <a:r>
              <a:rPr lang="en-IN" sz="1400" dirty="0"/>
              <a:t>    &lt;</a:t>
            </a:r>
            <a:r>
              <a:rPr lang="en-IN" sz="1400" dirty="0" err="1"/>
              <a:t>artifactId</a:t>
            </a:r>
            <a:r>
              <a:rPr lang="en-IN" sz="1400" dirty="0"/>
              <a:t>&gt;springfox-swagger2&lt;/</a:t>
            </a:r>
            <a:r>
              <a:rPr lang="en-IN" sz="1400" dirty="0" err="1"/>
              <a:t>artifactId</a:t>
            </a:r>
            <a:r>
              <a:rPr lang="en-IN" sz="1400" dirty="0"/>
              <a:t>&gt;</a:t>
            </a:r>
          </a:p>
          <a:p>
            <a:r>
              <a:rPr lang="en-IN" sz="1400" dirty="0"/>
              <a:t>    &lt;version&gt;2.6.1&lt;/version&gt;</a:t>
            </a:r>
          </a:p>
          <a:p>
            <a:r>
              <a:rPr lang="en-IN" sz="1400" dirty="0"/>
              <a:t>&lt;/dependency&gt;</a:t>
            </a:r>
          </a:p>
          <a:p>
            <a:r>
              <a:rPr lang="en-IN" sz="1400" dirty="0"/>
              <a:t>&lt;dependency&gt;</a:t>
            </a:r>
          </a:p>
          <a:p>
            <a:r>
              <a:rPr lang="en-IN" sz="1400" dirty="0"/>
              <a:t>    &lt;</a:t>
            </a:r>
            <a:r>
              <a:rPr lang="en-IN" sz="1400" dirty="0" err="1"/>
              <a:t>groupId</a:t>
            </a:r>
            <a:r>
              <a:rPr lang="en-IN" sz="1400" dirty="0"/>
              <a:t>&gt;</a:t>
            </a:r>
            <a:r>
              <a:rPr lang="en-IN" sz="1400" dirty="0" err="1"/>
              <a:t>io.springfox</a:t>
            </a:r>
            <a:r>
              <a:rPr lang="en-IN" sz="1400" dirty="0"/>
              <a:t>&lt;/</a:t>
            </a:r>
            <a:r>
              <a:rPr lang="en-IN" sz="1400" dirty="0" err="1"/>
              <a:t>groupId</a:t>
            </a:r>
            <a:r>
              <a:rPr lang="en-IN" sz="1400" dirty="0"/>
              <a:t>&gt;</a:t>
            </a:r>
          </a:p>
          <a:p>
            <a:r>
              <a:rPr lang="en-IN" sz="1400" dirty="0"/>
              <a:t>    &lt;</a:t>
            </a:r>
            <a:r>
              <a:rPr lang="en-IN" sz="1400" dirty="0" err="1"/>
              <a:t>artifactId</a:t>
            </a:r>
            <a:r>
              <a:rPr lang="en-IN" sz="1400" dirty="0"/>
              <a:t>&gt;</a:t>
            </a:r>
            <a:r>
              <a:rPr lang="en-IN" sz="1400" dirty="0" err="1"/>
              <a:t>springfox</a:t>
            </a:r>
            <a:r>
              <a:rPr lang="en-IN" sz="1400" dirty="0"/>
              <a:t>-swagger-</a:t>
            </a:r>
            <a:r>
              <a:rPr lang="en-IN" sz="1400" dirty="0" err="1"/>
              <a:t>ui</a:t>
            </a:r>
            <a:r>
              <a:rPr lang="en-IN" sz="1400" dirty="0"/>
              <a:t>&lt;/</a:t>
            </a:r>
            <a:r>
              <a:rPr lang="en-IN" sz="1400" dirty="0" err="1"/>
              <a:t>artifactId</a:t>
            </a:r>
            <a:r>
              <a:rPr lang="en-IN" sz="1400" dirty="0"/>
              <a:t>&gt;</a:t>
            </a:r>
          </a:p>
          <a:p>
            <a:r>
              <a:rPr lang="en-IN" sz="1400" dirty="0"/>
              <a:t>    &lt;version&gt;2.6.1&lt;/version&gt;</a:t>
            </a:r>
          </a:p>
          <a:p>
            <a:r>
              <a:rPr lang="en-IN" sz="1400" dirty="0"/>
              <a:t>&lt;/dependency&gt;</a:t>
            </a:r>
          </a:p>
          <a:p>
            <a:endParaRPr lang="en-IN" sz="1400" dirty="0"/>
          </a:p>
          <a:p>
            <a:r>
              <a:rPr lang="en-US" sz="1400" b="0" i="0" dirty="0">
                <a:solidFill>
                  <a:srgbClr val="212529"/>
                </a:solidFill>
                <a:effectLst/>
                <a:latin typeface="system-ui"/>
              </a:rPr>
              <a:t>We need to add some beans for enabling this. Let us add the below code to our </a:t>
            </a:r>
            <a:r>
              <a:rPr lang="en-US" sz="1400" b="1" i="0" dirty="0">
                <a:solidFill>
                  <a:srgbClr val="212529"/>
                </a:solidFill>
                <a:effectLst/>
                <a:latin typeface="system-ui"/>
              </a:rPr>
              <a:t>BeansConfiguration.java</a:t>
            </a:r>
            <a:r>
              <a:rPr lang="en-US" sz="1400" b="0" i="0" dirty="0">
                <a:solidFill>
                  <a:srgbClr val="212529"/>
                </a:solidFill>
                <a:effectLst/>
                <a:latin typeface="system-ui"/>
              </a:rPr>
              <a:t> which we created earlier.</a:t>
            </a:r>
          </a:p>
          <a:p>
            <a:r>
              <a:rPr lang="en-IN" sz="1400" dirty="0"/>
              <a:t>@Configuration</a:t>
            </a:r>
          </a:p>
          <a:p>
            <a:r>
              <a:rPr lang="en-IN" sz="1400" dirty="0"/>
              <a:t>@EnableSwagger2</a:t>
            </a:r>
          </a:p>
          <a:p>
            <a:r>
              <a:rPr lang="en-IN" sz="1400" dirty="0"/>
              <a:t>public class </a:t>
            </a:r>
            <a:r>
              <a:rPr lang="en-IN" sz="1400" dirty="0" err="1"/>
              <a:t>BeansConfiguration</a:t>
            </a:r>
            <a:r>
              <a:rPr lang="en-IN" sz="1400" dirty="0"/>
              <a:t> {</a:t>
            </a:r>
          </a:p>
          <a:p>
            <a:endParaRPr lang="en-IN" sz="1400" dirty="0"/>
          </a:p>
          <a:p>
            <a:r>
              <a:rPr lang="en-IN" sz="1400" dirty="0"/>
              <a:t>    @Bean</a:t>
            </a:r>
          </a:p>
          <a:p>
            <a:r>
              <a:rPr lang="en-IN" sz="1400" dirty="0"/>
              <a:t>    public Docket docket() {</a:t>
            </a:r>
          </a:p>
          <a:p>
            <a:r>
              <a:rPr lang="en-IN" sz="1400" dirty="0"/>
              <a:t>        Docket </a:t>
            </a:r>
            <a:r>
              <a:rPr lang="en-IN" sz="1400" dirty="0" err="1"/>
              <a:t>docket</a:t>
            </a:r>
            <a:r>
              <a:rPr lang="en-IN" sz="1400" dirty="0"/>
              <a:t> = new Docket(DocumentationType.SWAGGER_2);</a:t>
            </a:r>
          </a:p>
          <a:p>
            <a:r>
              <a:rPr lang="en-IN" sz="1400" dirty="0"/>
              <a:t>        return docket;</a:t>
            </a:r>
          </a:p>
          <a:p>
            <a:r>
              <a:rPr lang="en-IN" sz="1400" dirty="0"/>
              <a:t>    }</a:t>
            </a:r>
          </a:p>
          <a:p>
            <a:r>
              <a:rPr lang="en-IN" sz="1400" dirty="0"/>
              <a:t>}</a:t>
            </a:r>
          </a:p>
        </p:txBody>
      </p:sp>
      <p:sp>
        <p:nvSpPr>
          <p:cNvPr id="4" name="TextBox 3">
            <a:extLst>
              <a:ext uri="{FF2B5EF4-FFF2-40B4-BE49-F238E27FC236}">
                <a16:creationId xmlns:a16="http://schemas.microsoft.com/office/drawing/2014/main" id="{3D88B9FE-9794-9ECD-8758-9BB55FC720D5}"/>
              </a:ext>
            </a:extLst>
          </p:cNvPr>
          <p:cNvSpPr txBox="1"/>
          <p:nvPr/>
        </p:nvSpPr>
        <p:spPr>
          <a:xfrm flipH="1">
            <a:off x="4257039" y="1070928"/>
            <a:ext cx="7254240" cy="2031325"/>
          </a:xfrm>
          <a:prstGeom prst="rect">
            <a:avLst/>
          </a:prstGeom>
          <a:noFill/>
        </p:spPr>
        <p:txBody>
          <a:bodyPr wrap="square" rtlCol="0">
            <a:spAutoFit/>
          </a:bodyPr>
          <a:lstStyle/>
          <a:p>
            <a:r>
              <a:rPr lang="en-IN" dirty="0"/>
              <a:t>http://localhost:8080/swagger-ui.html </a:t>
            </a:r>
          </a:p>
          <a:p>
            <a:endParaRPr lang="en-IN" dirty="0"/>
          </a:p>
          <a:p>
            <a:pPr marL="285750" indent="-285750">
              <a:buFont typeface="Arial" panose="020B0604020202020204" pitchFamily="34" charset="0"/>
              <a:buChar char="•"/>
            </a:pPr>
            <a:r>
              <a:rPr lang="en-US" b="0" i="0" dirty="0">
                <a:solidFill>
                  <a:srgbClr val="212529"/>
                </a:solidFill>
                <a:effectLst/>
                <a:latin typeface="system-ui"/>
              </a:rPr>
              <a:t> </a:t>
            </a:r>
            <a:r>
              <a:rPr lang="en-US" b="1" i="0" dirty="0" err="1">
                <a:solidFill>
                  <a:srgbClr val="212529"/>
                </a:solidFill>
                <a:effectLst/>
                <a:latin typeface="system-ui"/>
              </a:rPr>
              <a:t>BasicErrorController</a:t>
            </a:r>
            <a:r>
              <a:rPr lang="en-US" b="0" i="0" dirty="0">
                <a:solidFill>
                  <a:srgbClr val="212529"/>
                </a:solidFill>
                <a:effectLst/>
                <a:latin typeface="system-ui"/>
              </a:rPr>
              <a:t> is provided by spring boot automatically and will be used to </a:t>
            </a:r>
            <a:r>
              <a:rPr lang="en-US" b="1" i="0" dirty="0">
                <a:solidFill>
                  <a:srgbClr val="212529"/>
                </a:solidFill>
                <a:effectLst/>
                <a:latin typeface="system-ui"/>
              </a:rPr>
              <a:t>display the error messages</a:t>
            </a:r>
            <a:r>
              <a:rPr lang="en-US" b="0" i="0" dirty="0">
                <a:solidFill>
                  <a:srgbClr val="212529"/>
                </a:solidFill>
                <a:effectLst/>
                <a:latin typeface="system-ui"/>
              </a:rPr>
              <a:t> such as white label error to the client.</a:t>
            </a:r>
            <a:endParaRPr lang="en-IN" b="0" i="0" dirty="0">
              <a:solidFill>
                <a:srgbClr val="212529"/>
              </a:solidFill>
              <a:effectLst/>
              <a:latin typeface="system-ui"/>
            </a:endParaRPr>
          </a:p>
          <a:p>
            <a:pPr marL="285750" indent="-285750">
              <a:buFont typeface="Arial" panose="020B0604020202020204" pitchFamily="34" charset="0"/>
              <a:buChar char="•"/>
            </a:pPr>
            <a:r>
              <a:rPr lang="en-US" b="1" i="0" dirty="0" err="1">
                <a:solidFill>
                  <a:srgbClr val="212529"/>
                </a:solidFill>
                <a:effectLst/>
                <a:latin typeface="system-ui"/>
              </a:rPr>
              <a:t>ResourceController</a:t>
            </a:r>
            <a:r>
              <a:rPr lang="en-US" b="0" i="0" dirty="0">
                <a:solidFill>
                  <a:srgbClr val="212529"/>
                </a:solidFill>
                <a:effectLst/>
                <a:latin typeface="system-ui"/>
              </a:rPr>
              <a:t> was created by us and consists of several </a:t>
            </a:r>
            <a:r>
              <a:rPr lang="en-US" b="1" i="0" dirty="0">
                <a:solidFill>
                  <a:srgbClr val="212529"/>
                </a:solidFill>
                <a:effectLst/>
                <a:latin typeface="system-ui"/>
              </a:rPr>
              <a:t>GET</a:t>
            </a:r>
            <a:r>
              <a:rPr lang="en-US" b="0" i="0" dirty="0">
                <a:solidFill>
                  <a:srgbClr val="212529"/>
                </a:solidFill>
                <a:effectLst/>
                <a:latin typeface="system-ui"/>
              </a:rPr>
              <a:t> and </a:t>
            </a:r>
            <a:r>
              <a:rPr lang="en-US" b="1" i="0" dirty="0">
                <a:solidFill>
                  <a:srgbClr val="212529"/>
                </a:solidFill>
                <a:effectLst/>
                <a:latin typeface="system-ui"/>
              </a:rPr>
              <a:t>POST</a:t>
            </a:r>
            <a:r>
              <a:rPr lang="en-US" b="0" i="0" dirty="0">
                <a:solidFill>
                  <a:srgbClr val="212529"/>
                </a:solidFill>
                <a:effectLst/>
                <a:latin typeface="system-ui"/>
              </a:rPr>
              <a:t> endpoints that are used for data access. </a:t>
            </a:r>
            <a:endParaRPr lang="en-IN" dirty="0"/>
          </a:p>
        </p:txBody>
      </p:sp>
    </p:spTree>
    <p:extLst>
      <p:ext uri="{BB962C8B-B14F-4D97-AF65-F5344CB8AC3E}">
        <p14:creationId xmlns:p14="http://schemas.microsoft.com/office/powerpoint/2010/main" val="6956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r>
              <a:rPr lang="en-IN" b="0" i="0" dirty="0">
                <a:solidFill>
                  <a:srgbClr val="212529"/>
                </a:solidFill>
                <a:effectLst/>
                <a:latin typeface="system-ui"/>
              </a:rPr>
              <a:t>Spring Boot File Logging:</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a:xfrm>
            <a:off x="838200" y="1249680"/>
            <a:ext cx="10515600" cy="4927283"/>
          </a:xfrm>
        </p:spPr>
        <p:txBody>
          <a:bodyPr>
            <a:normAutofit lnSpcReduction="10000"/>
          </a:bodyPr>
          <a:lstStyle/>
          <a:p>
            <a:r>
              <a:rPr lang="en-US" b="0" i="0" dirty="0">
                <a:solidFill>
                  <a:srgbClr val="212529"/>
                </a:solidFill>
                <a:effectLst/>
                <a:latin typeface="system-ui"/>
              </a:rPr>
              <a:t>It is essential to keep the track of ongoing activity in any application when its running and performing some action and the most efficient way of doing so is via logging. </a:t>
            </a:r>
          </a:p>
          <a:p>
            <a:r>
              <a:rPr lang="en-US" b="0" i="0" dirty="0">
                <a:solidFill>
                  <a:srgbClr val="212529"/>
                </a:solidFill>
                <a:effectLst/>
                <a:latin typeface="system-ui"/>
              </a:rPr>
              <a:t>Logs help us understand in better what is happening in the application.</a:t>
            </a:r>
          </a:p>
          <a:p>
            <a:r>
              <a:rPr lang="en-US" b="0" i="0" dirty="0">
                <a:solidFill>
                  <a:srgbClr val="212529"/>
                </a:solidFill>
                <a:effectLst/>
                <a:latin typeface="system-ui"/>
              </a:rPr>
              <a:t> Logs can also help us to track the performance of our application and helps us to understand where is the scope of optimization.</a:t>
            </a:r>
          </a:p>
          <a:p>
            <a:r>
              <a:rPr lang="en-US" b="0" i="0" dirty="0">
                <a:solidFill>
                  <a:srgbClr val="212529"/>
                </a:solidFill>
                <a:effectLst/>
                <a:latin typeface="system-ui"/>
              </a:rPr>
              <a:t>It can be enabled by adding simple properties in </a:t>
            </a:r>
            <a:r>
              <a:rPr lang="en-US" b="1" i="0" dirty="0" err="1">
                <a:solidFill>
                  <a:srgbClr val="212529"/>
                </a:solidFill>
                <a:effectLst/>
                <a:latin typeface="system-ui"/>
              </a:rPr>
              <a:t>application.properties</a:t>
            </a:r>
            <a:r>
              <a:rPr lang="en-US" b="0" i="0" dirty="0">
                <a:solidFill>
                  <a:srgbClr val="212529"/>
                </a:solidFill>
                <a:effectLst/>
                <a:latin typeface="system-ui"/>
              </a:rPr>
              <a:t>.</a:t>
            </a:r>
          </a:p>
          <a:p>
            <a:endParaRPr lang="en-US" dirty="0">
              <a:solidFill>
                <a:srgbClr val="212529"/>
              </a:solidFill>
              <a:latin typeface="system-ui"/>
            </a:endParaRPr>
          </a:p>
          <a:p>
            <a:r>
              <a:rPr lang="en-US" b="0" i="0" dirty="0">
                <a:solidFill>
                  <a:srgbClr val="212529"/>
                </a:solidFill>
                <a:effectLst/>
                <a:latin typeface="system-ui"/>
              </a:rPr>
              <a:t>The above property enables a default file logging in </a:t>
            </a:r>
            <a:r>
              <a:rPr lang="en-US" b="1" i="0" dirty="0">
                <a:solidFill>
                  <a:srgbClr val="212529"/>
                </a:solidFill>
                <a:effectLst/>
                <a:latin typeface="system-ui"/>
              </a:rPr>
              <a:t>D drive</a:t>
            </a:r>
            <a:r>
              <a:rPr lang="en-US" b="0" i="0" dirty="0">
                <a:solidFill>
                  <a:srgbClr val="212529"/>
                </a:solidFill>
                <a:effectLst/>
                <a:latin typeface="system-ui"/>
              </a:rPr>
              <a:t> under the name of </a:t>
            </a:r>
            <a:r>
              <a:rPr lang="en-US" b="1" i="0" dirty="0">
                <a:solidFill>
                  <a:srgbClr val="212529"/>
                </a:solidFill>
                <a:effectLst/>
                <a:latin typeface="system-ui"/>
              </a:rPr>
              <a:t>spring</a:t>
            </a:r>
            <a:r>
              <a:rPr lang="en-US" b="0" i="0" dirty="0">
                <a:solidFill>
                  <a:srgbClr val="212529"/>
                </a:solidFill>
                <a:effectLst/>
                <a:latin typeface="system-ui"/>
              </a:rPr>
              <a:t> which is created automatically.</a:t>
            </a:r>
            <a:endParaRPr lang="en-IN" dirty="0"/>
          </a:p>
        </p:txBody>
      </p:sp>
      <p:sp>
        <p:nvSpPr>
          <p:cNvPr id="4" name="Rectangle 3" descr="logging.path=D:">
            <a:extLst>
              <a:ext uri="{FF2B5EF4-FFF2-40B4-BE49-F238E27FC236}">
                <a16:creationId xmlns:a16="http://schemas.microsoft.com/office/drawing/2014/main" id="{B1AF3512-6538-A109-EE20-695E78475F6E}"/>
              </a:ext>
            </a:extLst>
          </p:cNvPr>
          <p:cNvSpPr/>
          <p:nvPr/>
        </p:nvSpPr>
        <p:spPr>
          <a:xfrm>
            <a:off x="5415280" y="10261600"/>
            <a:ext cx="1153549" cy="46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2">
            <a:extLst>
              <a:ext uri="{FF2B5EF4-FFF2-40B4-BE49-F238E27FC236}">
                <a16:creationId xmlns:a16="http://schemas.microsoft.com/office/drawing/2014/main" id="{3D1275EF-BDF2-ACEF-CE4C-33A35F28608D}"/>
              </a:ext>
            </a:extLst>
          </p:cNvPr>
          <p:cNvSpPr>
            <a:spLocks noChangeArrowheads="1"/>
          </p:cNvSpPr>
          <p:nvPr/>
        </p:nvSpPr>
        <p:spPr bwMode="auto">
          <a:xfrm>
            <a:off x="1869440" y="4761377"/>
            <a:ext cx="2458720" cy="505166"/>
          </a:xfrm>
          <a:prstGeom prst="rect">
            <a:avLst/>
          </a:prstGeom>
          <a:solidFill>
            <a:srgbClr val="171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Courier New" panose="02070309020205020404" pitchFamily="49" charset="0"/>
                <a:cs typeface="Courier New" panose="02070309020205020404" pitchFamily="49" charset="0"/>
              </a:rPr>
              <a:t>logging.path=D:</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6836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r>
              <a:rPr lang="en-IN" b="0" i="0" dirty="0">
                <a:solidFill>
                  <a:srgbClr val="212529"/>
                </a:solidFill>
                <a:effectLst/>
                <a:latin typeface="system-ui"/>
              </a:rPr>
              <a:t>Spring Boot Console Logging:</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normAutofit/>
          </a:bodyPr>
          <a:lstStyle/>
          <a:p>
            <a:r>
              <a:rPr lang="en-US" dirty="0"/>
              <a:t> </a:t>
            </a:r>
            <a:r>
              <a:rPr lang="en-US" sz="2000" dirty="0"/>
              <a:t>The spring boot auto configures the org.slf4j.Logger so, it can be used as shown in the above code.</a:t>
            </a:r>
          </a:p>
          <a:p>
            <a:r>
              <a:rPr lang="en-US" sz="2000" dirty="0"/>
              <a:t>The logging level can be one of TRACE, DEBUG, INFO, WARN, ERROR, FATAL, OFF.  </a:t>
            </a:r>
            <a:endParaRPr lang="en-IN" sz="2000" dirty="0"/>
          </a:p>
          <a:p>
            <a:endParaRPr lang="en-IN" dirty="0"/>
          </a:p>
        </p:txBody>
      </p:sp>
      <p:sp>
        <p:nvSpPr>
          <p:cNvPr id="4" name="TextBox 3">
            <a:extLst>
              <a:ext uri="{FF2B5EF4-FFF2-40B4-BE49-F238E27FC236}">
                <a16:creationId xmlns:a16="http://schemas.microsoft.com/office/drawing/2014/main" id="{D5A7DA15-F630-7AFD-120B-F331CF6960F4}"/>
              </a:ext>
            </a:extLst>
          </p:cNvPr>
          <p:cNvSpPr txBox="1"/>
          <p:nvPr/>
        </p:nvSpPr>
        <p:spPr>
          <a:xfrm flipH="1">
            <a:off x="904239" y="3278445"/>
            <a:ext cx="4688841" cy="3416320"/>
          </a:xfrm>
          <a:prstGeom prst="rect">
            <a:avLst/>
          </a:prstGeom>
          <a:noFill/>
        </p:spPr>
        <p:txBody>
          <a:bodyPr wrap="square" rtlCol="0">
            <a:spAutoFit/>
          </a:bodyPr>
          <a:lstStyle/>
          <a:p>
            <a:r>
              <a:rPr lang="en-IN" dirty="0"/>
              <a:t>@SpringBootApplication</a:t>
            </a:r>
          </a:p>
          <a:p>
            <a:r>
              <a:rPr lang="en-IN" dirty="0"/>
              <a:t>public class Application {</a:t>
            </a:r>
          </a:p>
          <a:p>
            <a:endParaRPr lang="en-IN" dirty="0"/>
          </a:p>
          <a:p>
            <a:r>
              <a:rPr lang="en-IN" dirty="0"/>
              <a:t>    public static void main(String a[]){</a:t>
            </a:r>
          </a:p>
          <a:p>
            <a:r>
              <a:rPr lang="en-IN" dirty="0"/>
              <a:t>        // initialise the logger</a:t>
            </a:r>
          </a:p>
          <a:p>
            <a:r>
              <a:rPr lang="en-IN" dirty="0"/>
              <a:t>        Logger </a:t>
            </a:r>
            <a:r>
              <a:rPr lang="en-IN" dirty="0" err="1"/>
              <a:t>logger</a:t>
            </a:r>
            <a:r>
              <a:rPr lang="en-IN" dirty="0"/>
              <a:t> = </a:t>
            </a:r>
            <a:r>
              <a:rPr lang="en-IN" dirty="0" err="1"/>
              <a:t>LoggerFactory.getLogger</a:t>
            </a:r>
            <a:r>
              <a:rPr lang="en-IN" dirty="0"/>
              <a:t>(</a:t>
            </a:r>
            <a:r>
              <a:rPr lang="en-IN" dirty="0" err="1"/>
              <a:t>Application.class</a:t>
            </a:r>
            <a:r>
              <a:rPr lang="en-IN" dirty="0"/>
              <a:t>);</a:t>
            </a:r>
          </a:p>
          <a:p>
            <a:r>
              <a:rPr lang="en-IN" dirty="0"/>
              <a:t>        // use the logger</a:t>
            </a:r>
          </a:p>
          <a:p>
            <a:r>
              <a:rPr lang="en-IN" dirty="0"/>
              <a:t>        logger.info("Application about to start");</a:t>
            </a:r>
          </a:p>
          <a:p>
            <a:r>
              <a:rPr lang="en-IN" dirty="0"/>
              <a:t>        </a:t>
            </a:r>
            <a:r>
              <a:rPr lang="en-IN" dirty="0" err="1"/>
              <a:t>SpringApplication.run</a:t>
            </a:r>
            <a:r>
              <a:rPr lang="en-IN" dirty="0"/>
              <a:t>(</a:t>
            </a:r>
            <a:r>
              <a:rPr lang="en-IN" dirty="0" err="1"/>
              <a:t>Application.class</a:t>
            </a:r>
            <a:r>
              <a:rPr lang="en-IN" dirty="0"/>
              <a:t>, a);</a:t>
            </a:r>
          </a:p>
          <a:p>
            <a:r>
              <a:rPr lang="en-IN" dirty="0"/>
              <a:t>    } </a:t>
            </a:r>
          </a:p>
          <a:p>
            <a:r>
              <a:rPr lang="en-IN" dirty="0"/>
              <a:t>}</a:t>
            </a:r>
          </a:p>
        </p:txBody>
      </p:sp>
      <p:sp>
        <p:nvSpPr>
          <p:cNvPr id="7" name="Rectangle 2">
            <a:extLst>
              <a:ext uri="{FF2B5EF4-FFF2-40B4-BE49-F238E27FC236}">
                <a16:creationId xmlns:a16="http://schemas.microsoft.com/office/drawing/2014/main" id="{96D5E1E7-4011-D925-C924-ADA80A042232}"/>
              </a:ext>
            </a:extLst>
          </p:cNvPr>
          <p:cNvSpPr>
            <a:spLocks noChangeArrowheads="1"/>
          </p:cNvSpPr>
          <p:nvPr/>
        </p:nvSpPr>
        <p:spPr bwMode="auto">
          <a:xfrm>
            <a:off x="132080" y="1298555"/>
            <a:ext cx="12192000" cy="457200"/>
          </a:xfrm>
          <a:prstGeom prst="rect">
            <a:avLst/>
          </a:prstGeom>
          <a:solidFill>
            <a:srgbClr val="171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Courier New" panose="02070309020205020404" pitchFamily="49" charset="0"/>
                <a:cs typeface="Courier New" panose="02070309020205020404" pitchFamily="49" charset="0"/>
              </a:rPr>
              <a:t>logging.level.org.springframework=debug</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5A80692-F0CA-E3F4-1B1F-7195EA805BA4}"/>
              </a:ext>
            </a:extLst>
          </p:cNvPr>
          <p:cNvSpPr txBox="1"/>
          <p:nvPr/>
        </p:nvSpPr>
        <p:spPr>
          <a:xfrm>
            <a:off x="6192521" y="3058160"/>
            <a:ext cx="5486397" cy="1200329"/>
          </a:xfrm>
          <a:prstGeom prst="rect">
            <a:avLst/>
          </a:prstGeom>
          <a:noFill/>
        </p:spPr>
        <p:txBody>
          <a:bodyPr wrap="square" rtlCol="0">
            <a:spAutoFit/>
          </a:bodyPr>
          <a:lstStyle/>
          <a:p>
            <a:r>
              <a:rPr lang="en-US" b="0" i="0" dirty="0">
                <a:solidFill>
                  <a:srgbClr val="212529"/>
                </a:solidFill>
                <a:effectLst/>
                <a:latin typeface="system-ui"/>
              </a:rPr>
              <a:t>The above property allows to run the spring framework in DEBUG mode which means we will be able to see the </a:t>
            </a:r>
            <a:r>
              <a:rPr lang="en-US" b="0" i="0" dirty="0" err="1">
                <a:solidFill>
                  <a:srgbClr val="212529"/>
                </a:solidFill>
                <a:effectLst/>
                <a:latin typeface="system-ui"/>
              </a:rPr>
              <a:t>autowiring</a:t>
            </a:r>
            <a:r>
              <a:rPr lang="en-US" b="0" i="0" dirty="0">
                <a:solidFill>
                  <a:srgbClr val="212529"/>
                </a:solidFill>
                <a:effectLst/>
                <a:latin typeface="system-ui"/>
              </a:rPr>
              <a:t> of instances done by spring and the auto-configuration report generated for us.</a:t>
            </a:r>
            <a:endParaRPr lang="en-IN" dirty="0"/>
          </a:p>
        </p:txBody>
      </p:sp>
      <p:sp>
        <p:nvSpPr>
          <p:cNvPr id="9" name="TextBox 8">
            <a:extLst>
              <a:ext uri="{FF2B5EF4-FFF2-40B4-BE49-F238E27FC236}">
                <a16:creationId xmlns:a16="http://schemas.microsoft.com/office/drawing/2014/main" id="{C4B2C90B-5CEA-977E-ABD7-733298D72D05}"/>
              </a:ext>
            </a:extLst>
          </p:cNvPr>
          <p:cNvSpPr txBox="1"/>
          <p:nvPr/>
        </p:nvSpPr>
        <p:spPr>
          <a:xfrm>
            <a:off x="6096000" y="4663440"/>
            <a:ext cx="5679440" cy="2031325"/>
          </a:xfrm>
          <a:prstGeom prst="rect">
            <a:avLst/>
          </a:prstGeom>
          <a:noFill/>
        </p:spPr>
        <p:txBody>
          <a:bodyPr wrap="square" rtlCol="0">
            <a:spAutoFit/>
          </a:bodyPr>
          <a:lstStyle/>
          <a:p>
            <a:r>
              <a:rPr lang="en-IN" dirty="0"/>
              <a:t># Logging pattern for the console</a:t>
            </a:r>
          </a:p>
          <a:p>
            <a:r>
              <a:rPr lang="en-IN" dirty="0" err="1"/>
              <a:t>logging.pattern.console</a:t>
            </a:r>
            <a:r>
              <a:rPr lang="en-IN" dirty="0"/>
              <a:t>=%d{</a:t>
            </a:r>
            <a:r>
              <a:rPr lang="en-IN" dirty="0" err="1"/>
              <a:t>yyyy</a:t>
            </a:r>
            <a:r>
              <a:rPr lang="en-IN" dirty="0"/>
              <a:t>-MM-dd </a:t>
            </a:r>
            <a:r>
              <a:rPr lang="en-IN" dirty="0" err="1"/>
              <a:t>HH:mm:ss</a:t>
            </a:r>
            <a:r>
              <a:rPr lang="en-IN" dirty="0"/>
              <a:t>} - %</a:t>
            </a:r>
            <a:r>
              <a:rPr lang="en-IN" dirty="0" err="1"/>
              <a:t>msg%n</a:t>
            </a:r>
            <a:endParaRPr lang="en-IN" dirty="0"/>
          </a:p>
          <a:p>
            <a:r>
              <a:rPr lang="en-IN" dirty="0"/>
              <a:t> </a:t>
            </a:r>
          </a:p>
          <a:p>
            <a:r>
              <a:rPr lang="en-IN" dirty="0"/>
              <a:t># Logging pattern for file</a:t>
            </a:r>
          </a:p>
          <a:p>
            <a:r>
              <a:rPr lang="en-IN" dirty="0" err="1"/>
              <a:t>logging.pattern.file</a:t>
            </a:r>
            <a:r>
              <a:rPr lang="en-IN" dirty="0"/>
              <a:t>=%d{</a:t>
            </a:r>
            <a:r>
              <a:rPr lang="en-IN" dirty="0" err="1"/>
              <a:t>yyyy</a:t>
            </a:r>
            <a:r>
              <a:rPr lang="en-IN" dirty="0"/>
              <a:t>-MM-dd </a:t>
            </a:r>
            <a:r>
              <a:rPr lang="en-IN" dirty="0" err="1"/>
              <a:t>HH:mm:ss</a:t>
            </a:r>
            <a:r>
              <a:rPr lang="en-IN" dirty="0"/>
              <a:t>} [%thread] %-5level %logger{36} - %</a:t>
            </a:r>
            <a:r>
              <a:rPr lang="en-IN" dirty="0" err="1"/>
              <a:t>msg%n</a:t>
            </a:r>
            <a:endParaRPr lang="en-IN" dirty="0"/>
          </a:p>
        </p:txBody>
      </p:sp>
    </p:spTree>
    <p:extLst>
      <p:ext uri="{BB962C8B-B14F-4D97-AF65-F5344CB8AC3E}">
        <p14:creationId xmlns:p14="http://schemas.microsoft.com/office/powerpoint/2010/main" val="151213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normAutofit fontScale="90000"/>
          </a:bodyPr>
          <a:lstStyle/>
          <a:p>
            <a:r>
              <a:rPr lang="en-US" b="0" i="0" dirty="0">
                <a:solidFill>
                  <a:srgbClr val="212529"/>
                </a:solidFill>
                <a:effectLst/>
                <a:latin typeface="system-ui"/>
              </a:rPr>
              <a:t>Spring boot is a light-weight X and Open source that is majorly used to write microservices in Java</a:t>
            </a: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normAutofit/>
          </a:bodyPr>
          <a:lstStyle/>
          <a:p>
            <a:r>
              <a:rPr lang="en-US" sz="2000" b="0" i="0" dirty="0">
                <a:solidFill>
                  <a:srgbClr val="212529"/>
                </a:solidFill>
                <a:effectLst/>
                <a:latin typeface="system-ui"/>
              </a:rPr>
              <a:t>The primary advantage of spring-boot is that it enables </a:t>
            </a:r>
            <a:r>
              <a:rPr lang="en-US" sz="2000" b="1" i="0" dirty="0">
                <a:solidFill>
                  <a:srgbClr val="212529"/>
                </a:solidFill>
                <a:effectLst/>
                <a:latin typeface="system-ui"/>
              </a:rPr>
              <a:t>auto-configuration for the project</a:t>
            </a:r>
            <a:r>
              <a:rPr lang="en-US" sz="2000" b="0" i="0" dirty="0">
                <a:solidFill>
                  <a:srgbClr val="212529"/>
                </a:solidFill>
                <a:effectLst/>
                <a:latin typeface="system-ui"/>
              </a:rPr>
              <a:t> which reduces the burden on programmers and saves a lot of time.</a:t>
            </a:r>
          </a:p>
          <a:p>
            <a:r>
              <a:rPr lang="en-US" sz="1400" b="0" i="0" dirty="0">
                <a:solidFill>
                  <a:srgbClr val="212529"/>
                </a:solidFill>
                <a:effectLst/>
                <a:latin typeface="system-ui"/>
              </a:rPr>
              <a:t>It also makes </a:t>
            </a:r>
            <a:r>
              <a:rPr lang="en-US" sz="1400" b="1" i="0" dirty="0">
                <a:solidFill>
                  <a:srgbClr val="212529"/>
                </a:solidFill>
                <a:effectLst/>
                <a:latin typeface="system-ui"/>
              </a:rPr>
              <a:t>use of annotations</a:t>
            </a:r>
            <a:r>
              <a:rPr lang="en-US" sz="1400" b="0" i="0" dirty="0">
                <a:solidFill>
                  <a:srgbClr val="212529"/>
                </a:solidFill>
                <a:effectLst/>
                <a:latin typeface="system-ui"/>
              </a:rPr>
              <a:t> which are very simple and can replace the typical XML based configuration setup in spring MVC.</a:t>
            </a:r>
            <a:endParaRPr lang="en-US" sz="2000" dirty="0">
              <a:solidFill>
                <a:srgbClr val="212529"/>
              </a:solidFill>
              <a:latin typeface="system-ui"/>
            </a:endParaRPr>
          </a:p>
          <a:p>
            <a:r>
              <a:rPr lang="en-US" sz="1400" b="0" i="0" dirty="0">
                <a:solidFill>
                  <a:srgbClr val="212529"/>
                </a:solidFill>
                <a:effectLst/>
                <a:latin typeface="system-ui"/>
              </a:rPr>
              <a:t>Spring boot also provides an </a:t>
            </a:r>
            <a:r>
              <a:rPr lang="en-US" sz="1400" b="1" i="0" dirty="0">
                <a:solidFill>
                  <a:srgbClr val="212529"/>
                </a:solidFill>
                <a:effectLst/>
                <a:latin typeface="system-ui"/>
              </a:rPr>
              <a:t>embedded servlet container</a:t>
            </a:r>
            <a:r>
              <a:rPr lang="en-US" sz="1400" b="0" i="0" dirty="0">
                <a:solidFill>
                  <a:srgbClr val="212529"/>
                </a:solidFill>
                <a:effectLst/>
                <a:latin typeface="system-ui"/>
              </a:rPr>
              <a:t> which makes it super easy to bootstrap(quick run) any web application that is production-ready without worrying about setting up a Tomcat server.</a:t>
            </a:r>
            <a:endParaRPr lang="en-US" sz="2000" b="0" i="0" dirty="0">
              <a:solidFill>
                <a:srgbClr val="212529"/>
              </a:solidFill>
              <a:effectLst/>
              <a:latin typeface="system-ui"/>
            </a:endParaRPr>
          </a:p>
          <a:p>
            <a:r>
              <a:rPr lang="en-US" sz="1400" b="0" i="0" dirty="0">
                <a:solidFill>
                  <a:srgbClr val="212529"/>
                </a:solidFill>
                <a:effectLst/>
                <a:latin typeface="system-ui"/>
              </a:rPr>
              <a:t>the major benefit of using Spring boot is that it enables the </a:t>
            </a:r>
            <a:r>
              <a:rPr lang="en-US" sz="1400" b="1" i="0" dirty="0">
                <a:solidFill>
                  <a:srgbClr val="212529"/>
                </a:solidFill>
                <a:effectLst/>
                <a:latin typeface="system-ui"/>
              </a:rPr>
              <a:t>creation of Fat jar</a:t>
            </a:r>
            <a:r>
              <a:rPr lang="en-US" sz="1400" b="0" i="0" dirty="0">
                <a:solidFill>
                  <a:srgbClr val="212529"/>
                </a:solidFill>
                <a:effectLst/>
                <a:latin typeface="system-ui"/>
              </a:rPr>
              <a:t> for spring applications which has all the dependencies present inside on a single jar and hence you can directly run it.</a:t>
            </a:r>
            <a:endParaRPr lang="en-US" sz="2000" dirty="0">
              <a:solidFill>
                <a:srgbClr val="212529"/>
              </a:solidFill>
              <a:latin typeface="system-ui"/>
            </a:endParaRPr>
          </a:p>
          <a:p>
            <a:r>
              <a:rPr lang="en-US" sz="1400" b="0" i="0" dirty="0">
                <a:solidFill>
                  <a:srgbClr val="212529"/>
                </a:solidFill>
                <a:effectLst/>
                <a:latin typeface="system-ui"/>
              </a:rPr>
              <a:t> many new modules such as </a:t>
            </a:r>
            <a:r>
              <a:rPr lang="en-US" sz="1400" b="1" i="0" dirty="0">
                <a:solidFill>
                  <a:srgbClr val="212529"/>
                </a:solidFill>
                <a:effectLst/>
                <a:latin typeface="system-ui"/>
              </a:rPr>
              <a:t>spring-boot</a:t>
            </a:r>
            <a:r>
              <a:rPr lang="en-US" sz="1400" b="0" i="0" dirty="0">
                <a:solidFill>
                  <a:srgbClr val="212529"/>
                </a:solidFill>
                <a:effectLst/>
                <a:latin typeface="system-ui"/>
              </a:rPr>
              <a:t>, </a:t>
            </a:r>
            <a:r>
              <a:rPr lang="en-US" sz="1400" b="1" i="0" dirty="0">
                <a:solidFill>
                  <a:srgbClr val="212529"/>
                </a:solidFill>
                <a:effectLst/>
                <a:latin typeface="system-ui"/>
              </a:rPr>
              <a:t>spring-security</a:t>
            </a:r>
            <a:r>
              <a:rPr lang="en-US" sz="1400" b="0" i="0" dirty="0">
                <a:solidFill>
                  <a:srgbClr val="212529"/>
                </a:solidFill>
                <a:effectLst/>
                <a:latin typeface="system-ui"/>
              </a:rPr>
              <a:t>, </a:t>
            </a:r>
            <a:r>
              <a:rPr lang="en-US" sz="1400" b="1" i="0" dirty="0">
                <a:solidFill>
                  <a:srgbClr val="212529"/>
                </a:solidFill>
                <a:effectLst/>
                <a:latin typeface="system-ui"/>
              </a:rPr>
              <a:t>spring-cloud</a:t>
            </a:r>
            <a:r>
              <a:rPr lang="en-US" sz="1400" b="0" i="0" dirty="0">
                <a:solidFill>
                  <a:srgbClr val="212529"/>
                </a:solidFill>
                <a:effectLst/>
                <a:latin typeface="system-ui"/>
              </a:rPr>
              <a:t>, etc. </a:t>
            </a:r>
            <a:endParaRPr lang="en-US" sz="2000" b="0" i="0" dirty="0">
              <a:solidFill>
                <a:srgbClr val="212529"/>
              </a:solidFill>
              <a:effectLst/>
              <a:latin typeface="system-ui"/>
            </a:endParaRPr>
          </a:p>
          <a:p>
            <a:r>
              <a:rPr lang="en-US" sz="1400" b="0" i="0" dirty="0">
                <a:solidFill>
                  <a:srgbClr val="212529"/>
                </a:solidFill>
                <a:effectLst/>
                <a:latin typeface="system-ui"/>
              </a:rPr>
              <a:t>Microservices architecture can be built effectively with the spring-boot framework and it also provides concepts such as </a:t>
            </a:r>
            <a:r>
              <a:rPr lang="en-US" sz="1400" b="1" i="0" dirty="0">
                <a:solidFill>
                  <a:srgbClr val="212529"/>
                </a:solidFill>
                <a:effectLst/>
                <a:latin typeface="system-ui"/>
              </a:rPr>
              <a:t>spring-boot-starter for the dependency management</a:t>
            </a:r>
            <a:r>
              <a:rPr lang="en-US" sz="1400" b="0" i="0" dirty="0">
                <a:solidFill>
                  <a:srgbClr val="212529"/>
                </a:solidFill>
                <a:effectLst/>
                <a:latin typeface="system-ui"/>
              </a:rPr>
              <a:t>.</a:t>
            </a:r>
          </a:p>
          <a:p>
            <a:r>
              <a:rPr lang="en-US" sz="1400" b="1" i="0" dirty="0">
                <a:solidFill>
                  <a:srgbClr val="212529"/>
                </a:solidFill>
                <a:effectLst/>
                <a:latin typeface="system-ui"/>
              </a:rPr>
              <a:t>spring-boot-starter</a:t>
            </a:r>
            <a:r>
              <a:rPr lang="en-US" sz="1400" b="0" i="0" dirty="0">
                <a:solidFill>
                  <a:srgbClr val="212529"/>
                </a:solidFill>
                <a:effectLst/>
                <a:latin typeface="system-ui"/>
              </a:rPr>
              <a:t> helps in managing all the dependencies effectively unlike spring-MVC where there is no concept of starters.</a:t>
            </a:r>
            <a:endParaRPr lang="en-US" sz="2000" dirty="0">
              <a:solidFill>
                <a:srgbClr val="212529"/>
              </a:solidFill>
              <a:latin typeface="system-ui"/>
            </a:endParaRPr>
          </a:p>
          <a:p>
            <a:r>
              <a:rPr lang="en-US" sz="2000" dirty="0">
                <a:solidFill>
                  <a:srgbClr val="212529"/>
                </a:solidFill>
                <a:latin typeface="system-ui"/>
              </a:rPr>
              <a:t>Example </a:t>
            </a:r>
            <a:r>
              <a:rPr lang="en-US" sz="1400" b="0" i="0" dirty="0">
                <a:solidFill>
                  <a:srgbClr val="212529"/>
                </a:solidFill>
                <a:effectLst/>
                <a:latin typeface="system-ui"/>
              </a:rPr>
              <a:t>Spring-boot provides starters such as </a:t>
            </a:r>
            <a:r>
              <a:rPr lang="en-US" sz="1400" b="1" i="0" dirty="0">
                <a:solidFill>
                  <a:srgbClr val="212529"/>
                </a:solidFill>
                <a:effectLst/>
                <a:latin typeface="system-ui"/>
              </a:rPr>
              <a:t>spring-boot-starter-data-</a:t>
            </a:r>
            <a:r>
              <a:rPr lang="en-US" sz="1400" b="1" i="0" dirty="0" err="1">
                <a:solidFill>
                  <a:srgbClr val="212529"/>
                </a:solidFill>
                <a:effectLst/>
                <a:latin typeface="system-ui"/>
              </a:rPr>
              <a:t>jpa</a:t>
            </a:r>
            <a:r>
              <a:rPr lang="en-US" sz="1400" b="0" i="0" dirty="0">
                <a:solidFill>
                  <a:srgbClr val="212529"/>
                </a:solidFill>
                <a:effectLst/>
                <a:latin typeface="system-ui"/>
              </a:rPr>
              <a:t> </a:t>
            </a:r>
            <a:r>
              <a:rPr lang="en-US" sz="2000" b="0" i="0" dirty="0">
                <a:solidFill>
                  <a:srgbClr val="212529"/>
                </a:solidFill>
                <a:effectLst/>
                <a:latin typeface="system-ui"/>
              </a:rPr>
              <a:t>.</a:t>
            </a:r>
          </a:p>
          <a:p>
            <a:r>
              <a:rPr lang="en-US" sz="1400" b="0" i="0" dirty="0">
                <a:solidFill>
                  <a:srgbClr val="212529"/>
                </a:solidFill>
                <a:effectLst/>
                <a:latin typeface="system-ui"/>
              </a:rPr>
              <a:t> </a:t>
            </a:r>
            <a:r>
              <a:rPr lang="en-US" sz="1400" b="1" i="0" dirty="0">
                <a:solidFill>
                  <a:srgbClr val="212529"/>
                </a:solidFill>
                <a:effectLst/>
                <a:latin typeface="system-ui"/>
              </a:rPr>
              <a:t>starters are the composition of multiple dependencies</a:t>
            </a:r>
            <a:r>
              <a:rPr lang="en-US" sz="1400" b="0" i="0" dirty="0">
                <a:solidFill>
                  <a:srgbClr val="212529"/>
                </a:solidFill>
                <a:effectLst/>
                <a:latin typeface="system-ui"/>
              </a:rPr>
              <a:t> which are resolved easily and reduces the task of including each dependency manually by specifying their names in your </a:t>
            </a:r>
            <a:r>
              <a:rPr lang="en-US" sz="1400" b="0" i="1" dirty="0">
                <a:solidFill>
                  <a:srgbClr val="212529"/>
                </a:solidFill>
                <a:effectLst/>
                <a:latin typeface="system-ui"/>
              </a:rPr>
              <a:t>pom.xml</a:t>
            </a:r>
            <a:r>
              <a:rPr lang="en-US" sz="1400" b="0" i="0" dirty="0">
                <a:solidFill>
                  <a:srgbClr val="212529"/>
                </a:solidFill>
                <a:effectLst/>
                <a:latin typeface="system-ui"/>
              </a:rPr>
              <a:t> (for maven project) </a:t>
            </a:r>
            <a:endParaRPr lang="en-IN" sz="2000" dirty="0"/>
          </a:p>
        </p:txBody>
      </p:sp>
    </p:spTree>
    <p:extLst>
      <p:ext uri="{BB962C8B-B14F-4D97-AF65-F5344CB8AC3E}">
        <p14:creationId xmlns:p14="http://schemas.microsoft.com/office/powerpoint/2010/main" val="2975685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a:xfrm>
            <a:off x="838200" y="243842"/>
            <a:ext cx="10515600" cy="1325563"/>
          </a:xfrm>
        </p:spPr>
        <p:txBody>
          <a:bodyPr/>
          <a:lstStyle/>
          <a:p>
            <a:r>
              <a:rPr lang="en-IN" b="0" i="0" dirty="0">
                <a:solidFill>
                  <a:srgbClr val="212529"/>
                </a:solidFill>
                <a:effectLst/>
                <a:latin typeface="system-ui"/>
              </a:rPr>
              <a:t>Spring Boot Filtering</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a:xfrm>
            <a:off x="838200" y="1165224"/>
            <a:ext cx="10515600" cy="5408295"/>
          </a:xfrm>
        </p:spPr>
        <p:txBody>
          <a:bodyPr>
            <a:normAutofit fontScale="85000" lnSpcReduction="20000"/>
          </a:bodyPr>
          <a:lstStyle/>
          <a:p>
            <a:r>
              <a:rPr lang="en-US" dirty="0"/>
              <a:t>we will discuss about the filtering of properties in </a:t>
            </a:r>
            <a:r>
              <a:rPr lang="en-US" dirty="0" err="1"/>
              <a:t>pojos</a:t>
            </a:r>
            <a:r>
              <a:rPr lang="en-US" dirty="0"/>
              <a:t> and their implementation using spring boot. In some cases, we don't send the complete information to the client like confidential information such as passwords, </a:t>
            </a:r>
            <a:r>
              <a:rPr lang="en-US" dirty="0" err="1"/>
              <a:t>licence</a:t>
            </a:r>
            <a:r>
              <a:rPr lang="en-US" dirty="0"/>
              <a:t> </a:t>
            </a:r>
            <a:r>
              <a:rPr lang="en-US" dirty="0" err="1"/>
              <a:t>etc</a:t>
            </a:r>
            <a:r>
              <a:rPr lang="en-US" dirty="0"/>
              <a:t> in order to avoid any vulnerability of the system. Filtering of data is required in such cases.</a:t>
            </a:r>
          </a:p>
          <a:p>
            <a:r>
              <a:rPr lang="en-US" b="0" i="0" dirty="0">
                <a:solidFill>
                  <a:srgbClr val="212529"/>
                </a:solidFill>
                <a:effectLst/>
                <a:latin typeface="system-ui"/>
              </a:rPr>
              <a:t>filtering can be of two types:</a:t>
            </a:r>
          </a:p>
          <a:p>
            <a:pPr algn="l">
              <a:buFont typeface="Arial" panose="020B0604020202020204" pitchFamily="34" charset="0"/>
              <a:buChar char="•"/>
            </a:pPr>
            <a:r>
              <a:rPr lang="en-IN" b="1" i="0" dirty="0">
                <a:solidFill>
                  <a:srgbClr val="212529"/>
                </a:solidFill>
                <a:effectLst/>
                <a:latin typeface="system-ui"/>
              </a:rPr>
              <a:t>Static filtering:</a:t>
            </a:r>
          </a:p>
          <a:p>
            <a:r>
              <a:rPr lang="en-US" sz="1800" dirty="0"/>
              <a:t>We annotated the field license with @JsonIgnore in Airline.java so that the field gets ignored when sent to the client</a:t>
            </a:r>
          </a:p>
          <a:p>
            <a:r>
              <a:rPr lang="en-IN" sz="2600" b="1" i="0" dirty="0">
                <a:solidFill>
                  <a:srgbClr val="212529"/>
                </a:solidFill>
                <a:effectLst/>
                <a:latin typeface="system-ui"/>
              </a:rPr>
              <a:t>Dynamic filtering:</a:t>
            </a:r>
          </a:p>
          <a:p>
            <a:r>
              <a:rPr lang="en-IN" sz="2400" b="0" i="0" dirty="0" err="1">
                <a:solidFill>
                  <a:srgbClr val="212529"/>
                </a:solidFill>
                <a:effectLst/>
                <a:highlight>
                  <a:srgbClr val="FFFF00"/>
                </a:highlight>
                <a:latin typeface="system-ui"/>
              </a:rPr>
              <a:t>SimpleBeanPropertyFilter</a:t>
            </a:r>
            <a:r>
              <a:rPr lang="en-IN" sz="2400" b="0" i="0" dirty="0">
                <a:solidFill>
                  <a:srgbClr val="212529"/>
                </a:solidFill>
                <a:effectLst/>
                <a:highlight>
                  <a:srgbClr val="FFFF00"/>
                </a:highlight>
                <a:latin typeface="system-ui"/>
              </a:rPr>
              <a:t> </a:t>
            </a:r>
            <a:r>
              <a:rPr lang="en-IN" sz="2400" b="0" i="0" dirty="0" err="1">
                <a:solidFill>
                  <a:srgbClr val="212529"/>
                </a:solidFill>
                <a:effectLst/>
                <a:highlight>
                  <a:srgbClr val="FFFF00"/>
                </a:highlight>
                <a:latin typeface="system-ui"/>
              </a:rPr>
              <a:t>propertyFilter</a:t>
            </a:r>
            <a:r>
              <a:rPr lang="en-IN" sz="2400" b="0" i="0" dirty="0">
                <a:solidFill>
                  <a:srgbClr val="212529"/>
                </a:solidFill>
                <a:effectLst/>
                <a:highlight>
                  <a:srgbClr val="FFFF00"/>
                </a:highlight>
                <a:latin typeface="system-ui"/>
              </a:rPr>
              <a:t> = </a:t>
            </a:r>
            <a:r>
              <a:rPr lang="en-IN" sz="2400" b="0" i="0" dirty="0" err="1">
                <a:solidFill>
                  <a:srgbClr val="212529"/>
                </a:solidFill>
                <a:effectLst/>
                <a:highlight>
                  <a:srgbClr val="FFFF00"/>
                </a:highlight>
                <a:latin typeface="system-ui"/>
              </a:rPr>
              <a:t>SimpleBeanPropertyFilter.filterOutAllExcept</a:t>
            </a:r>
            <a:r>
              <a:rPr lang="en-IN" sz="2400" b="0" i="0" dirty="0">
                <a:solidFill>
                  <a:srgbClr val="212529"/>
                </a:solidFill>
                <a:effectLst/>
                <a:highlight>
                  <a:srgbClr val="FFFF00"/>
                </a:highlight>
                <a:latin typeface="system-ui"/>
              </a:rPr>
              <a:t>("license");</a:t>
            </a:r>
          </a:p>
          <a:p>
            <a:r>
              <a:rPr lang="en-IN" sz="2400" b="0" i="0" dirty="0">
                <a:solidFill>
                  <a:srgbClr val="212529"/>
                </a:solidFill>
                <a:effectLst/>
                <a:highlight>
                  <a:srgbClr val="FFFF00"/>
                </a:highlight>
                <a:latin typeface="system-ui"/>
              </a:rPr>
              <a:t>        // Adding filter using a id name</a:t>
            </a:r>
          </a:p>
          <a:p>
            <a:r>
              <a:rPr lang="en-IN" sz="2400" b="0" i="0" dirty="0">
                <a:solidFill>
                  <a:srgbClr val="212529"/>
                </a:solidFill>
                <a:effectLst/>
                <a:highlight>
                  <a:srgbClr val="FFFF00"/>
                </a:highlight>
                <a:latin typeface="system-ui"/>
              </a:rPr>
              <a:t>        </a:t>
            </a:r>
            <a:r>
              <a:rPr lang="en-IN" sz="2400" b="0" i="0" dirty="0" err="1">
                <a:solidFill>
                  <a:srgbClr val="212529"/>
                </a:solidFill>
                <a:effectLst/>
                <a:highlight>
                  <a:srgbClr val="FFFF00"/>
                </a:highlight>
                <a:latin typeface="system-ui"/>
              </a:rPr>
              <a:t>FilterProvider</a:t>
            </a:r>
            <a:r>
              <a:rPr lang="en-IN" sz="2400" b="0" i="0" dirty="0">
                <a:solidFill>
                  <a:srgbClr val="212529"/>
                </a:solidFill>
                <a:effectLst/>
                <a:highlight>
                  <a:srgbClr val="FFFF00"/>
                </a:highlight>
                <a:latin typeface="system-ui"/>
              </a:rPr>
              <a:t> filter = new </a:t>
            </a:r>
            <a:r>
              <a:rPr lang="en-IN" sz="2400" b="0" i="0" dirty="0" err="1">
                <a:solidFill>
                  <a:srgbClr val="212529"/>
                </a:solidFill>
                <a:effectLst/>
                <a:highlight>
                  <a:srgbClr val="FFFF00"/>
                </a:highlight>
                <a:latin typeface="system-ui"/>
              </a:rPr>
              <a:t>SimpleFilterProvider</a:t>
            </a:r>
            <a:r>
              <a:rPr lang="en-IN" sz="2400" b="0" i="0" dirty="0">
                <a:solidFill>
                  <a:srgbClr val="212529"/>
                </a:solidFill>
                <a:effectLst/>
                <a:highlight>
                  <a:srgbClr val="FFFF00"/>
                </a:highlight>
                <a:latin typeface="system-ui"/>
              </a:rPr>
              <a:t>().</a:t>
            </a:r>
            <a:r>
              <a:rPr lang="en-IN" sz="2400" b="0" i="0" dirty="0" err="1">
                <a:solidFill>
                  <a:srgbClr val="212529"/>
                </a:solidFill>
                <a:effectLst/>
                <a:highlight>
                  <a:srgbClr val="FFFF00"/>
                </a:highlight>
                <a:latin typeface="system-ui"/>
              </a:rPr>
              <a:t>addFilter</a:t>
            </a:r>
            <a:r>
              <a:rPr lang="en-IN" sz="2400" b="0" i="0" dirty="0">
                <a:solidFill>
                  <a:srgbClr val="212529"/>
                </a:solidFill>
                <a:effectLst/>
                <a:highlight>
                  <a:srgbClr val="FFFF00"/>
                </a:highlight>
                <a:latin typeface="system-ui"/>
              </a:rPr>
              <a:t>("</a:t>
            </a:r>
            <a:r>
              <a:rPr lang="en-IN" sz="2400" b="0" i="0" dirty="0" err="1">
                <a:solidFill>
                  <a:srgbClr val="212529"/>
                </a:solidFill>
                <a:effectLst/>
                <a:highlight>
                  <a:srgbClr val="FFFF00"/>
                </a:highlight>
                <a:latin typeface="system-ui"/>
              </a:rPr>
              <a:t>dynamicfilter</a:t>
            </a:r>
            <a:r>
              <a:rPr lang="en-IN" sz="2400" b="0" i="0" dirty="0">
                <a:solidFill>
                  <a:srgbClr val="212529"/>
                </a:solidFill>
                <a:effectLst/>
                <a:highlight>
                  <a:srgbClr val="FFFF00"/>
                </a:highlight>
                <a:latin typeface="system-ui"/>
              </a:rPr>
              <a:t>", </a:t>
            </a:r>
            <a:r>
              <a:rPr lang="en-IN" sz="2400" b="0" i="0" dirty="0" err="1">
                <a:solidFill>
                  <a:srgbClr val="212529"/>
                </a:solidFill>
                <a:effectLst/>
                <a:highlight>
                  <a:srgbClr val="FFFF00"/>
                </a:highlight>
                <a:latin typeface="system-ui"/>
              </a:rPr>
              <a:t>propertyFilter</a:t>
            </a:r>
            <a:r>
              <a:rPr lang="en-IN" sz="2400" b="0" i="0" dirty="0">
                <a:solidFill>
                  <a:srgbClr val="212529"/>
                </a:solidFill>
                <a:effectLst/>
                <a:highlight>
                  <a:srgbClr val="FFFF00"/>
                </a:highlight>
                <a:latin typeface="system-ui"/>
              </a:rPr>
              <a:t>);    </a:t>
            </a:r>
          </a:p>
          <a:p>
            <a:r>
              <a:rPr lang="en-IN" sz="2400" b="0" i="0" dirty="0">
                <a:solidFill>
                  <a:srgbClr val="212529"/>
                </a:solidFill>
                <a:effectLst/>
                <a:latin typeface="system-ui"/>
              </a:rPr>
              <a:t> </a:t>
            </a:r>
          </a:p>
          <a:p>
            <a:r>
              <a:rPr lang="en-US" sz="2400" b="0" i="0" dirty="0">
                <a:solidFill>
                  <a:srgbClr val="212529"/>
                </a:solidFill>
                <a:effectLst/>
                <a:latin typeface="system-ui"/>
              </a:rPr>
              <a:t>The </a:t>
            </a:r>
            <a:r>
              <a:rPr lang="en-US" sz="2400" b="0" i="0" dirty="0" err="1">
                <a:solidFill>
                  <a:srgbClr val="212529"/>
                </a:solidFill>
                <a:effectLst/>
                <a:latin typeface="system-ui"/>
              </a:rPr>
              <a:t>SimpleBeanPropertFilter</a:t>
            </a:r>
            <a:r>
              <a:rPr lang="en-US" sz="2400" b="0" i="0" dirty="0">
                <a:solidFill>
                  <a:srgbClr val="212529"/>
                </a:solidFill>
                <a:effectLst/>
                <a:latin typeface="system-ui"/>
              </a:rPr>
              <a:t> is the class which provides methods such as </a:t>
            </a:r>
            <a:r>
              <a:rPr lang="en-US" sz="2400" b="0" i="0" dirty="0" err="1">
                <a:solidFill>
                  <a:srgbClr val="212529"/>
                </a:solidFill>
                <a:effectLst/>
                <a:latin typeface="system-ui"/>
              </a:rPr>
              <a:t>filterOutAllExcept</a:t>
            </a:r>
            <a:r>
              <a:rPr lang="en-US" sz="2400" b="0" i="0" dirty="0">
                <a:solidFill>
                  <a:srgbClr val="212529"/>
                </a:solidFill>
                <a:effectLst/>
                <a:latin typeface="system-ui"/>
              </a:rPr>
              <a:t> which is used to filter the fields in the </a:t>
            </a:r>
            <a:r>
              <a:rPr lang="en-US" sz="2400" b="0" i="0" dirty="0" err="1">
                <a:solidFill>
                  <a:srgbClr val="212529"/>
                </a:solidFill>
                <a:effectLst/>
                <a:latin typeface="system-ui"/>
              </a:rPr>
              <a:t>pojo</a:t>
            </a:r>
            <a:r>
              <a:rPr lang="en-US" sz="2400" b="0" i="0" dirty="0">
                <a:solidFill>
                  <a:srgbClr val="212529"/>
                </a:solidFill>
                <a:effectLst/>
                <a:latin typeface="system-ui"/>
              </a:rPr>
              <a:t>. The field license was passed as the argument in the above method which means to filter all the fields except license.</a:t>
            </a:r>
          </a:p>
          <a:p>
            <a:r>
              <a:rPr lang="en-US" sz="2400" b="0" i="0" dirty="0">
                <a:solidFill>
                  <a:srgbClr val="212529"/>
                </a:solidFill>
                <a:effectLst/>
                <a:latin typeface="system-ui"/>
              </a:rPr>
              <a:t>The </a:t>
            </a:r>
            <a:r>
              <a:rPr lang="en-US" sz="2400" b="0" i="0" dirty="0" err="1">
                <a:solidFill>
                  <a:srgbClr val="212529"/>
                </a:solidFill>
                <a:effectLst/>
                <a:latin typeface="system-ui"/>
              </a:rPr>
              <a:t>FilterProvider</a:t>
            </a:r>
            <a:r>
              <a:rPr lang="en-US" sz="2400" b="0" i="0" dirty="0">
                <a:solidFill>
                  <a:srgbClr val="212529"/>
                </a:solidFill>
                <a:effectLst/>
                <a:latin typeface="system-ui"/>
              </a:rPr>
              <a:t> is another class which adds the </a:t>
            </a:r>
            <a:r>
              <a:rPr lang="en-US" sz="2400" b="0" i="0" dirty="0" err="1">
                <a:solidFill>
                  <a:srgbClr val="212529"/>
                </a:solidFill>
                <a:effectLst/>
                <a:latin typeface="system-ui"/>
              </a:rPr>
              <a:t>SimpleBeanPropertyFilter</a:t>
            </a:r>
            <a:r>
              <a:rPr lang="en-US" sz="2400" b="0" i="0" dirty="0">
                <a:solidFill>
                  <a:srgbClr val="212529"/>
                </a:solidFill>
                <a:effectLst/>
                <a:latin typeface="system-ui"/>
              </a:rPr>
              <a:t> with a unique id name naming </a:t>
            </a:r>
            <a:r>
              <a:rPr lang="en-US" sz="2400" b="0" i="0" dirty="0" err="1">
                <a:solidFill>
                  <a:srgbClr val="212529"/>
                </a:solidFill>
                <a:effectLst/>
                <a:latin typeface="system-ui"/>
              </a:rPr>
              <a:t>dynamicfilter</a:t>
            </a:r>
            <a:r>
              <a:rPr lang="en-US" sz="2400" b="0" i="0" dirty="0">
                <a:solidFill>
                  <a:srgbClr val="212529"/>
                </a:solidFill>
                <a:effectLst/>
                <a:latin typeface="system-ui"/>
              </a:rPr>
              <a:t> in the above code.</a:t>
            </a:r>
            <a:endParaRPr lang="en-IN" sz="2400" b="0" i="0" dirty="0">
              <a:solidFill>
                <a:srgbClr val="212529"/>
              </a:solidFill>
              <a:effectLst/>
              <a:latin typeface="system-ui"/>
            </a:endParaRPr>
          </a:p>
          <a:p>
            <a:endParaRPr lang="en-IN" sz="1800" dirty="0"/>
          </a:p>
        </p:txBody>
      </p:sp>
    </p:spTree>
    <p:extLst>
      <p:ext uri="{BB962C8B-B14F-4D97-AF65-F5344CB8AC3E}">
        <p14:creationId xmlns:p14="http://schemas.microsoft.com/office/powerpoint/2010/main" val="4052660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045624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52315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27195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26257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77159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r>
              <a:rPr lang="en-IN" b="0" i="0" dirty="0">
                <a:solidFill>
                  <a:srgbClr val="212529"/>
                </a:solidFill>
                <a:effectLst/>
                <a:latin typeface="system-ui"/>
              </a:rPr>
              <a:t>What is </a:t>
            </a:r>
            <a:r>
              <a:rPr lang="en-IN" b="0" i="0" dirty="0" err="1">
                <a:solidFill>
                  <a:srgbClr val="212529"/>
                </a:solidFill>
                <a:effectLst/>
                <a:latin typeface="system-ui"/>
              </a:rPr>
              <a:t>application.properties</a:t>
            </a:r>
            <a:r>
              <a:rPr lang="en-IN" b="0" i="0" dirty="0">
                <a:solidFill>
                  <a:srgbClr val="212529"/>
                </a:solidFill>
                <a:effectLst/>
                <a:latin typeface="system-ui"/>
              </a:rPr>
              <a:t>?</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a:xfrm>
            <a:off x="838200" y="1388745"/>
            <a:ext cx="10515600" cy="4351338"/>
          </a:xfrm>
        </p:spPr>
        <p:txBody>
          <a:bodyPr>
            <a:normAutofit/>
          </a:bodyPr>
          <a:lstStyle/>
          <a:p>
            <a:r>
              <a:rPr lang="en-US" sz="2000" b="0" i="0" dirty="0">
                <a:solidFill>
                  <a:srgbClr val="212529"/>
                </a:solidFill>
                <a:effectLst/>
                <a:latin typeface="system-ui"/>
              </a:rPr>
              <a:t>This file helps us in managing the configuration of the application using simple properties. Depending on the configuration provided, spring-boot auto-configures some beans (Objects which are directly managed by spring and are initialized at the time of application launch).</a:t>
            </a:r>
          </a:p>
          <a:p>
            <a:r>
              <a:rPr lang="en-US" sz="2000" b="0" i="0" dirty="0">
                <a:solidFill>
                  <a:srgbClr val="212529"/>
                </a:solidFill>
                <a:effectLst/>
                <a:latin typeface="system-ui"/>
              </a:rPr>
              <a:t>It also helps in enabling other configuration which is provided by the user. For example, the </a:t>
            </a:r>
            <a:r>
              <a:rPr lang="en-US" sz="2000" b="1" i="0" dirty="0">
                <a:solidFill>
                  <a:srgbClr val="212529"/>
                </a:solidFill>
                <a:effectLst/>
                <a:latin typeface="system-ui"/>
              </a:rPr>
              <a:t>default port for embedded tomcat is 8080</a:t>
            </a:r>
            <a:r>
              <a:rPr lang="en-US" sz="2000" b="0" i="0" dirty="0">
                <a:solidFill>
                  <a:srgbClr val="212529"/>
                </a:solidFill>
                <a:effectLst/>
                <a:latin typeface="system-ui"/>
              </a:rPr>
              <a:t> which can be changed by the property </a:t>
            </a:r>
            <a:r>
              <a:rPr lang="en-US" sz="2000" b="1" i="0" dirty="0" err="1">
                <a:solidFill>
                  <a:srgbClr val="212529"/>
                </a:solidFill>
                <a:effectLst/>
                <a:latin typeface="system-ui"/>
              </a:rPr>
              <a:t>server.port</a:t>
            </a:r>
            <a:r>
              <a:rPr lang="en-US" sz="2000" b="0" i="0" dirty="0">
                <a:solidFill>
                  <a:srgbClr val="212529"/>
                </a:solidFill>
                <a:effectLst/>
                <a:latin typeface="system-ui"/>
              </a:rPr>
              <a:t> mentioned in the </a:t>
            </a:r>
            <a:r>
              <a:rPr lang="en-US" sz="2000" b="1" i="0" dirty="0" err="1">
                <a:solidFill>
                  <a:srgbClr val="212529"/>
                </a:solidFill>
                <a:effectLst/>
                <a:latin typeface="system-ui"/>
              </a:rPr>
              <a:t>application.properties</a:t>
            </a:r>
            <a:r>
              <a:rPr lang="en-US" sz="2000" b="1" i="0" dirty="0">
                <a:solidFill>
                  <a:srgbClr val="212529"/>
                </a:solidFill>
                <a:effectLst/>
                <a:latin typeface="system-ui"/>
              </a:rPr>
              <a:t> file</a:t>
            </a:r>
            <a:r>
              <a:rPr lang="en-US" sz="2000" b="0" i="0" dirty="0">
                <a:solidFill>
                  <a:srgbClr val="212529"/>
                </a:solidFill>
                <a:effectLst/>
                <a:latin typeface="system-ui"/>
              </a:rPr>
              <a:t>. The below property runs the tomcat on port 9000.</a:t>
            </a:r>
          </a:p>
          <a:p>
            <a:r>
              <a:rPr lang="en-US" sz="1400" b="0" i="0" dirty="0">
                <a:solidFill>
                  <a:srgbClr val="212529"/>
                </a:solidFill>
                <a:effectLst/>
                <a:latin typeface="system-ui"/>
              </a:rPr>
              <a:t>It also helps in enabling other configuration which is provided by the user. For example, the </a:t>
            </a:r>
            <a:r>
              <a:rPr lang="en-US" sz="1400" b="1" i="0" dirty="0">
                <a:solidFill>
                  <a:srgbClr val="212529"/>
                </a:solidFill>
                <a:effectLst/>
                <a:latin typeface="system-ui"/>
              </a:rPr>
              <a:t>default port for embedded tomcat is 8080</a:t>
            </a:r>
            <a:r>
              <a:rPr lang="en-US" sz="1400" b="0" i="0" dirty="0">
                <a:solidFill>
                  <a:srgbClr val="212529"/>
                </a:solidFill>
                <a:effectLst/>
                <a:latin typeface="system-ui"/>
              </a:rPr>
              <a:t> which can be changed by the property </a:t>
            </a:r>
            <a:r>
              <a:rPr lang="en-US" sz="1400" b="1" i="0" dirty="0" err="1">
                <a:solidFill>
                  <a:srgbClr val="212529"/>
                </a:solidFill>
                <a:effectLst/>
                <a:latin typeface="system-ui"/>
              </a:rPr>
              <a:t>server.port</a:t>
            </a:r>
            <a:r>
              <a:rPr lang="en-US" sz="1400" b="0" i="0" dirty="0">
                <a:solidFill>
                  <a:srgbClr val="212529"/>
                </a:solidFill>
                <a:effectLst/>
                <a:latin typeface="system-ui"/>
              </a:rPr>
              <a:t> mentioned in the </a:t>
            </a:r>
            <a:r>
              <a:rPr lang="en-US" sz="1400" b="1" i="0" dirty="0" err="1">
                <a:solidFill>
                  <a:srgbClr val="212529"/>
                </a:solidFill>
                <a:effectLst/>
                <a:latin typeface="system-ui"/>
              </a:rPr>
              <a:t>application.properties</a:t>
            </a:r>
            <a:r>
              <a:rPr lang="en-US" sz="1400" b="1" i="0" dirty="0">
                <a:solidFill>
                  <a:srgbClr val="212529"/>
                </a:solidFill>
                <a:effectLst/>
                <a:latin typeface="system-ui"/>
              </a:rPr>
              <a:t> file</a:t>
            </a:r>
            <a:r>
              <a:rPr lang="en-US" sz="1400" b="0" i="0" dirty="0">
                <a:solidFill>
                  <a:srgbClr val="212529"/>
                </a:solidFill>
                <a:effectLst/>
                <a:latin typeface="system-ui"/>
              </a:rPr>
              <a:t>. The below property runs the tomcat on port 9000.</a:t>
            </a:r>
            <a:endParaRPr lang="en-IN" sz="2000" dirty="0"/>
          </a:p>
        </p:txBody>
      </p:sp>
    </p:spTree>
    <p:extLst>
      <p:ext uri="{BB962C8B-B14F-4D97-AF65-F5344CB8AC3E}">
        <p14:creationId xmlns:p14="http://schemas.microsoft.com/office/powerpoint/2010/main" val="231507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normAutofit fontScale="90000"/>
          </a:bodyPr>
          <a:lstStyle/>
          <a:p>
            <a:r>
              <a:rPr lang="en-US" b="0" i="0" dirty="0">
                <a:solidFill>
                  <a:srgbClr val="212529"/>
                </a:solidFill>
                <a:effectLst/>
                <a:latin typeface="system-ui"/>
              </a:rPr>
              <a:t>Setup for Creating a Web Application with Spring Boot</a:t>
            </a:r>
            <a:br>
              <a:rPr lang="en-US"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a:xfrm>
            <a:off x="665480" y="1253331"/>
            <a:ext cx="10515600" cy="4351338"/>
          </a:xfrm>
        </p:spPr>
        <p:txBody>
          <a:bodyPr>
            <a:normAutofit fontScale="70000" lnSpcReduction="20000"/>
          </a:bodyPr>
          <a:lstStyle/>
          <a:p>
            <a:r>
              <a:rPr lang="en-US" b="0" i="0" dirty="0">
                <a:solidFill>
                  <a:srgbClr val="212529"/>
                </a:solidFill>
                <a:effectLst/>
                <a:latin typeface="system-ui"/>
              </a:rPr>
              <a:t>we will setup the project using </a:t>
            </a:r>
            <a:r>
              <a:rPr lang="en-US" b="1" i="0" dirty="0">
                <a:solidFill>
                  <a:srgbClr val="212529"/>
                </a:solidFill>
                <a:effectLst/>
                <a:latin typeface="system-ui"/>
              </a:rPr>
              <a:t>spring initializer </a:t>
            </a:r>
            <a:r>
              <a:rPr lang="en-US" b="0" i="0" dirty="0">
                <a:solidFill>
                  <a:srgbClr val="212529"/>
                </a:solidFill>
                <a:effectLst/>
                <a:latin typeface="system-ui"/>
              </a:rPr>
              <a:t>(which generates the project setup for us).</a:t>
            </a:r>
          </a:p>
          <a:p>
            <a:r>
              <a:rPr lang="en-US" b="0" i="0" dirty="0">
                <a:solidFill>
                  <a:srgbClr val="212529"/>
                </a:solidFill>
                <a:effectLst/>
                <a:latin typeface="system-ui"/>
              </a:rPr>
              <a:t>It helps in the quick setup of the spring-boot application that can be bootstrapped (quick run) easily. </a:t>
            </a:r>
            <a:endParaRPr lang="en-US" dirty="0">
              <a:solidFill>
                <a:srgbClr val="212529"/>
              </a:solidFill>
              <a:latin typeface="system-ui"/>
            </a:endParaRPr>
          </a:p>
          <a:p>
            <a:r>
              <a:rPr lang="en-US" b="0" i="0" dirty="0">
                <a:solidFill>
                  <a:srgbClr val="212529"/>
                </a:solidFill>
                <a:effectLst/>
                <a:latin typeface="system-ui"/>
              </a:rPr>
              <a:t>To generate the project of our choice, we need to enter the details such as </a:t>
            </a:r>
            <a:r>
              <a:rPr lang="en-US" b="1" i="0" dirty="0">
                <a:solidFill>
                  <a:srgbClr val="212529"/>
                </a:solidFill>
                <a:effectLst/>
                <a:latin typeface="system-ui"/>
              </a:rPr>
              <a:t>Group and artifact.</a:t>
            </a:r>
          </a:p>
          <a:p>
            <a:r>
              <a:rPr lang="en-US" b="0" i="0" dirty="0">
                <a:solidFill>
                  <a:srgbClr val="212529"/>
                </a:solidFill>
                <a:effectLst/>
                <a:latin typeface="system-ui"/>
              </a:rPr>
              <a:t> We have selected the dependency management tool as </a:t>
            </a:r>
            <a:r>
              <a:rPr lang="en-US" b="1" i="0" dirty="0">
                <a:solidFill>
                  <a:srgbClr val="212529"/>
                </a:solidFill>
                <a:effectLst/>
                <a:latin typeface="system-ui"/>
              </a:rPr>
              <a:t>MAVEN</a:t>
            </a:r>
            <a:r>
              <a:rPr lang="en-US" b="0" i="0" dirty="0">
                <a:solidFill>
                  <a:srgbClr val="212529"/>
                </a:solidFill>
                <a:effectLst/>
                <a:latin typeface="system-ui"/>
              </a:rPr>
              <a:t> and language as </a:t>
            </a:r>
            <a:r>
              <a:rPr lang="en-US" b="1" i="0" dirty="0">
                <a:solidFill>
                  <a:srgbClr val="212529"/>
                </a:solidFill>
                <a:effectLst/>
                <a:latin typeface="system-ui"/>
              </a:rPr>
              <a:t>Java</a:t>
            </a:r>
            <a:r>
              <a:rPr lang="en-US" b="0" i="0" dirty="0">
                <a:solidFill>
                  <a:srgbClr val="212529"/>
                </a:solidFill>
                <a:effectLst/>
                <a:latin typeface="system-ui"/>
              </a:rPr>
              <a:t> for our web application.</a:t>
            </a:r>
            <a:endParaRPr lang="en-US" b="1" dirty="0">
              <a:solidFill>
                <a:srgbClr val="212529"/>
              </a:solidFill>
              <a:latin typeface="system-ui"/>
            </a:endParaRPr>
          </a:p>
          <a:p>
            <a:r>
              <a:rPr lang="en-US" b="0" i="0" dirty="0">
                <a:solidFill>
                  <a:srgbClr val="212529"/>
                </a:solidFill>
                <a:effectLst/>
                <a:latin typeface="system-ui"/>
              </a:rPr>
              <a:t>We need to select dependencies required for our project from the dependencies section </a:t>
            </a:r>
          </a:p>
          <a:p>
            <a:pPr algn="l"/>
            <a:r>
              <a:rPr lang="en-US" b="0" i="0" dirty="0">
                <a:solidFill>
                  <a:srgbClr val="212529"/>
                </a:solidFill>
                <a:effectLst/>
                <a:latin typeface="system-ui"/>
              </a:rPr>
              <a:t> we have selected the following list of dependencies.</a:t>
            </a:r>
          </a:p>
          <a:p>
            <a:pPr algn="l">
              <a:buFont typeface="+mj-lt"/>
              <a:buAutoNum type="arabicPeriod"/>
            </a:pPr>
            <a:r>
              <a:rPr lang="en-US" b="0" i="0" dirty="0">
                <a:solidFill>
                  <a:srgbClr val="212529"/>
                </a:solidFill>
                <a:effectLst/>
                <a:latin typeface="system-ui"/>
              </a:rPr>
              <a:t>spring-web-starter</a:t>
            </a:r>
          </a:p>
          <a:p>
            <a:pPr algn="l">
              <a:buFont typeface="+mj-lt"/>
              <a:buAutoNum type="arabicPeriod"/>
            </a:pPr>
            <a:r>
              <a:rPr lang="en-US" b="0" i="0" dirty="0">
                <a:solidFill>
                  <a:srgbClr val="212529"/>
                </a:solidFill>
                <a:effectLst/>
                <a:latin typeface="system-ui"/>
              </a:rPr>
              <a:t>spring-data-</a:t>
            </a:r>
            <a:r>
              <a:rPr lang="en-US" b="0" i="0" dirty="0" err="1">
                <a:solidFill>
                  <a:srgbClr val="212529"/>
                </a:solidFill>
                <a:effectLst/>
                <a:latin typeface="system-ui"/>
              </a:rPr>
              <a:t>jpa</a:t>
            </a:r>
            <a:endParaRPr lang="en-US" b="0" i="0" dirty="0">
              <a:solidFill>
                <a:srgbClr val="212529"/>
              </a:solidFill>
              <a:effectLst/>
              <a:latin typeface="system-ui"/>
            </a:endParaRPr>
          </a:p>
          <a:p>
            <a:pPr algn="l">
              <a:buFont typeface="+mj-lt"/>
              <a:buAutoNum type="arabicPeriod"/>
            </a:pPr>
            <a:r>
              <a:rPr lang="en-US" b="0" i="0" dirty="0">
                <a:solidFill>
                  <a:srgbClr val="212529"/>
                </a:solidFill>
                <a:effectLst/>
                <a:latin typeface="system-ui"/>
              </a:rPr>
              <a:t>spring-</a:t>
            </a:r>
            <a:r>
              <a:rPr lang="en-US" b="0" i="0" dirty="0" err="1">
                <a:solidFill>
                  <a:srgbClr val="212529"/>
                </a:solidFill>
                <a:effectLst/>
                <a:latin typeface="system-ui"/>
              </a:rPr>
              <a:t>hateoas</a:t>
            </a:r>
            <a:endParaRPr lang="en-US" b="0" i="0" dirty="0">
              <a:solidFill>
                <a:srgbClr val="212529"/>
              </a:solidFill>
              <a:effectLst/>
              <a:latin typeface="system-ui"/>
            </a:endParaRPr>
          </a:p>
          <a:p>
            <a:pPr algn="l">
              <a:buFont typeface="+mj-lt"/>
              <a:buAutoNum type="arabicPeriod"/>
            </a:pPr>
            <a:r>
              <a:rPr lang="en-US" b="0" i="0" dirty="0">
                <a:solidFill>
                  <a:srgbClr val="212529"/>
                </a:solidFill>
                <a:effectLst/>
                <a:latin typeface="system-ui"/>
              </a:rPr>
              <a:t>h2 database (In-memory database)</a:t>
            </a:r>
          </a:p>
          <a:p>
            <a:endParaRPr lang="en-IN" dirty="0"/>
          </a:p>
        </p:txBody>
      </p:sp>
    </p:spTree>
    <p:extLst>
      <p:ext uri="{BB962C8B-B14F-4D97-AF65-F5344CB8AC3E}">
        <p14:creationId xmlns:p14="http://schemas.microsoft.com/office/powerpoint/2010/main" val="428171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normAutofit fontScale="90000"/>
          </a:bodyPr>
          <a:lstStyle/>
          <a:p>
            <a:r>
              <a:rPr lang="en-US" b="0" i="0" dirty="0">
                <a:solidFill>
                  <a:srgbClr val="212529"/>
                </a:solidFill>
                <a:effectLst/>
                <a:latin typeface="system-ui"/>
              </a:rPr>
              <a:t>Spring Boot Auto-configuration and Project Structure</a:t>
            </a:r>
            <a:br>
              <a:rPr lang="en-US"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normAutofit/>
          </a:bodyPr>
          <a:lstStyle/>
          <a:p>
            <a:r>
              <a:rPr lang="en-US" b="0" i="0" dirty="0">
                <a:solidFill>
                  <a:srgbClr val="212529"/>
                </a:solidFill>
                <a:effectLst/>
                <a:latin typeface="system-ui"/>
              </a:rPr>
              <a:t>It is enabled after scanning the </a:t>
            </a:r>
            <a:r>
              <a:rPr lang="en-US" b="0" i="0" dirty="0" err="1">
                <a:solidFill>
                  <a:srgbClr val="212529"/>
                </a:solidFill>
                <a:effectLst/>
                <a:latin typeface="system-ui"/>
              </a:rPr>
              <a:t>classpath</a:t>
            </a:r>
            <a:r>
              <a:rPr lang="en-US" b="0" i="0" dirty="0">
                <a:solidFill>
                  <a:srgbClr val="212529"/>
                </a:solidFill>
                <a:effectLst/>
                <a:latin typeface="system-ui"/>
              </a:rPr>
              <a:t>. Annotations such as @EnableAutoConfiguration is responsible for auto-configuring.</a:t>
            </a:r>
          </a:p>
          <a:p>
            <a:r>
              <a:rPr lang="en-US" sz="2000" b="0" i="0" dirty="0">
                <a:solidFill>
                  <a:srgbClr val="212529"/>
                </a:solidFill>
                <a:effectLst/>
                <a:latin typeface="system-ui"/>
              </a:rPr>
              <a:t>For example, when the project is provided with dependencies such as </a:t>
            </a:r>
            <a:r>
              <a:rPr lang="en-US" sz="2000" b="1" i="0" dirty="0">
                <a:solidFill>
                  <a:srgbClr val="212529"/>
                </a:solidFill>
                <a:effectLst/>
                <a:latin typeface="system-ui"/>
              </a:rPr>
              <a:t>spring-boot-starter-data-</a:t>
            </a:r>
            <a:r>
              <a:rPr lang="en-US" sz="2000" b="1" i="0" dirty="0" err="1">
                <a:solidFill>
                  <a:srgbClr val="212529"/>
                </a:solidFill>
                <a:effectLst/>
                <a:latin typeface="system-ui"/>
              </a:rPr>
              <a:t>jpa</a:t>
            </a:r>
            <a:r>
              <a:rPr lang="en-US" sz="2000" b="0" i="0" dirty="0">
                <a:solidFill>
                  <a:srgbClr val="212529"/>
                </a:solidFill>
                <a:effectLst/>
                <a:latin typeface="system-ui"/>
              </a:rPr>
              <a:t>, spring-boot expects the database details such as username, password, </a:t>
            </a:r>
            <a:r>
              <a:rPr lang="en-US" sz="2000" b="0" i="0" dirty="0" err="1">
                <a:solidFill>
                  <a:srgbClr val="212529"/>
                </a:solidFill>
                <a:effectLst/>
                <a:latin typeface="system-ui"/>
              </a:rPr>
              <a:t>url</a:t>
            </a:r>
            <a:r>
              <a:rPr lang="en-US" sz="2000" b="0" i="0" dirty="0">
                <a:solidFill>
                  <a:srgbClr val="212529"/>
                </a:solidFill>
                <a:effectLst/>
                <a:latin typeface="system-ui"/>
              </a:rPr>
              <a:t> without which the application fails to launch as the spring-boot scans the </a:t>
            </a:r>
            <a:r>
              <a:rPr lang="en-US" sz="2000" b="0" i="1" dirty="0">
                <a:solidFill>
                  <a:srgbClr val="212529"/>
                </a:solidFill>
                <a:effectLst/>
                <a:latin typeface="system-ui"/>
              </a:rPr>
              <a:t>spring-boot-starter-data-</a:t>
            </a:r>
            <a:r>
              <a:rPr lang="en-US" sz="2000" b="0" i="1" dirty="0" err="1">
                <a:solidFill>
                  <a:srgbClr val="212529"/>
                </a:solidFill>
                <a:effectLst/>
                <a:latin typeface="system-ui"/>
              </a:rPr>
              <a:t>jpa</a:t>
            </a:r>
            <a:r>
              <a:rPr lang="en-US" sz="2000" b="0" i="0" dirty="0">
                <a:solidFill>
                  <a:srgbClr val="212529"/>
                </a:solidFill>
                <a:effectLst/>
                <a:latin typeface="system-ui"/>
              </a:rPr>
              <a:t> dependencies in </a:t>
            </a:r>
            <a:r>
              <a:rPr lang="en-US" sz="2000" b="0" i="0" dirty="0" err="1">
                <a:solidFill>
                  <a:srgbClr val="212529"/>
                </a:solidFill>
                <a:effectLst/>
                <a:latin typeface="system-ui"/>
              </a:rPr>
              <a:t>classpath</a:t>
            </a:r>
            <a:r>
              <a:rPr lang="en-US" sz="2000" b="0" i="0" dirty="0">
                <a:solidFill>
                  <a:srgbClr val="212529"/>
                </a:solidFill>
                <a:effectLst/>
                <a:latin typeface="system-ui"/>
              </a:rPr>
              <a:t> and assumes that the project will be using a database. Remember, we have added the H2 dependency in the project setup (spring boot auto-configures the database properties for H2).</a:t>
            </a:r>
            <a:r>
              <a:rPr lang="en-US" sz="2000" dirty="0"/>
              <a:t>  </a:t>
            </a:r>
            <a:endParaRPr lang="en-IN" sz="1900" dirty="0"/>
          </a:p>
        </p:txBody>
      </p:sp>
    </p:spTree>
    <p:extLst>
      <p:ext uri="{BB962C8B-B14F-4D97-AF65-F5344CB8AC3E}">
        <p14:creationId xmlns:p14="http://schemas.microsoft.com/office/powerpoint/2010/main" val="109637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r>
              <a:rPr lang="en-IN" b="0" i="0" dirty="0">
                <a:solidFill>
                  <a:srgbClr val="212529"/>
                </a:solidFill>
                <a:effectLst/>
                <a:latin typeface="system-ui"/>
              </a:rPr>
              <a:t>What are Beans?</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lstStyle/>
          <a:p>
            <a:endParaRPr lang="en-US" sz="2800" dirty="0"/>
          </a:p>
          <a:p>
            <a:r>
              <a:rPr lang="en-US" sz="2800" dirty="0"/>
              <a:t>  These are the objects that form the backbone of the spring application. Some beans are created by spring itself at the time of launch, based on auto-configuration.</a:t>
            </a:r>
          </a:p>
          <a:p>
            <a:r>
              <a:rPr lang="en-US" sz="2800" dirty="0"/>
              <a:t>A programmer may also define his/her own beans using the annotation @Bean which will be discussed further.</a:t>
            </a:r>
          </a:p>
          <a:p>
            <a:r>
              <a:rPr lang="en-US" sz="2800" dirty="0"/>
              <a:t>These beans may be used for </a:t>
            </a:r>
            <a:r>
              <a:rPr lang="en-US" sz="2800" dirty="0" err="1"/>
              <a:t>autowiring</a:t>
            </a:r>
            <a:r>
              <a:rPr lang="en-US" sz="2800" dirty="0"/>
              <a:t> when required. </a:t>
            </a:r>
            <a:r>
              <a:rPr lang="en-US" sz="2800" dirty="0" err="1"/>
              <a:t>Autowiring</a:t>
            </a:r>
            <a:r>
              <a:rPr lang="en-US" sz="2800" dirty="0"/>
              <a:t> is nothing but injecting the beans into other java class files which is done by spring itself.</a:t>
            </a:r>
            <a:endParaRPr lang="en-IN" sz="2800" dirty="0"/>
          </a:p>
          <a:p>
            <a:endParaRPr lang="en-IN" dirty="0"/>
          </a:p>
        </p:txBody>
      </p:sp>
    </p:spTree>
    <p:extLst>
      <p:ext uri="{BB962C8B-B14F-4D97-AF65-F5344CB8AC3E}">
        <p14:creationId xmlns:p14="http://schemas.microsoft.com/office/powerpoint/2010/main" val="395116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r>
              <a:rPr lang="en-IN" b="0" i="0" dirty="0">
                <a:solidFill>
                  <a:srgbClr val="212529"/>
                </a:solidFill>
                <a:effectLst/>
                <a:latin typeface="system-ui"/>
              </a:rPr>
              <a:t>Conditional Auto-Configuration:</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normAutofit fontScale="70000" lnSpcReduction="20000"/>
          </a:bodyPr>
          <a:lstStyle/>
          <a:p>
            <a:pPr marL="0" indent="0">
              <a:buNone/>
            </a:pPr>
            <a:r>
              <a:rPr lang="en-US" b="0" i="0" dirty="0">
                <a:solidFill>
                  <a:srgbClr val="212529"/>
                </a:solidFill>
                <a:effectLst/>
                <a:latin typeface="system-ui"/>
              </a:rPr>
              <a:t> we can restrict the auto-configuration by using annotations. Let us assume that, we need to create a bean of Student but we need to create the bean of Teacher class first, so, create the Student bean if Teacher bean is available. Let us implement this using annotations.</a:t>
            </a:r>
          </a:p>
          <a:p>
            <a:endParaRPr lang="en-US" b="0" i="0" dirty="0">
              <a:solidFill>
                <a:srgbClr val="212529"/>
              </a:solidFill>
              <a:effectLst/>
              <a:latin typeface="system-ui"/>
            </a:endParaRPr>
          </a:p>
          <a:p>
            <a:r>
              <a:rPr lang="en-IN" dirty="0"/>
              <a:t>@Bean</a:t>
            </a:r>
          </a:p>
          <a:p>
            <a:r>
              <a:rPr lang="en-IN" dirty="0"/>
              <a:t>@ConditionalOnBean(Teacher.class)</a:t>
            </a:r>
          </a:p>
          <a:p>
            <a:r>
              <a:rPr lang="en-IN" dirty="0"/>
              <a:t>public Student </a:t>
            </a:r>
            <a:r>
              <a:rPr lang="en-IN" dirty="0" err="1"/>
              <a:t>studentBean</a:t>
            </a:r>
            <a:r>
              <a:rPr lang="en-IN" dirty="0"/>
              <a:t>() {</a:t>
            </a:r>
          </a:p>
          <a:p>
            <a:r>
              <a:rPr lang="en-IN" dirty="0"/>
              <a:t>    Student </a:t>
            </a:r>
            <a:r>
              <a:rPr lang="en-IN" dirty="0" err="1"/>
              <a:t>student</a:t>
            </a:r>
            <a:r>
              <a:rPr lang="en-IN" dirty="0"/>
              <a:t> = new Student();</a:t>
            </a:r>
          </a:p>
          <a:p>
            <a:r>
              <a:rPr lang="en-IN" dirty="0"/>
              <a:t>    return student;</a:t>
            </a:r>
          </a:p>
          <a:p>
            <a:r>
              <a:rPr lang="en-IN" dirty="0"/>
              <a:t>}</a:t>
            </a:r>
          </a:p>
          <a:p>
            <a:r>
              <a:rPr lang="en-US" dirty="0"/>
              <a:t>The above code snippet creates the </a:t>
            </a:r>
            <a:r>
              <a:rPr lang="en-US" dirty="0" err="1"/>
              <a:t>studentBean</a:t>
            </a:r>
            <a:r>
              <a:rPr lang="en-US" dirty="0"/>
              <a:t> only when the </a:t>
            </a:r>
            <a:r>
              <a:rPr lang="en-US" dirty="0" err="1"/>
              <a:t>teacherBean</a:t>
            </a:r>
            <a:r>
              <a:rPr lang="en-US" dirty="0"/>
              <a:t> is available. Similarly, @ConditionalOnMissingBean can be used to create a bean when one bean is missing.</a:t>
            </a:r>
          </a:p>
          <a:p>
            <a:r>
              <a:rPr lang="en-US" dirty="0"/>
              <a:t> </a:t>
            </a:r>
            <a:endParaRPr lang="en-IN" dirty="0"/>
          </a:p>
          <a:p>
            <a:endParaRPr lang="en-IN" dirty="0"/>
          </a:p>
          <a:p>
            <a:endParaRPr lang="en-IN" dirty="0"/>
          </a:p>
        </p:txBody>
      </p:sp>
    </p:spTree>
    <p:extLst>
      <p:ext uri="{BB962C8B-B14F-4D97-AF65-F5344CB8AC3E}">
        <p14:creationId xmlns:p14="http://schemas.microsoft.com/office/powerpoint/2010/main" val="261920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a:xfrm>
            <a:off x="838200" y="365125"/>
            <a:ext cx="10515600" cy="721995"/>
          </a:xfrm>
        </p:spPr>
        <p:txBody>
          <a:bodyPr>
            <a:normAutofit fontScale="90000"/>
          </a:bodyPr>
          <a:lstStyle/>
          <a:p>
            <a:r>
              <a:rPr lang="en-IN" b="0" i="0" dirty="0">
                <a:solidFill>
                  <a:srgbClr val="212529"/>
                </a:solidFill>
                <a:effectLst/>
                <a:latin typeface="system-ui"/>
              </a:rPr>
              <a:t>Launching Spring Boot Application</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a:xfrm>
            <a:off x="838200" y="944880"/>
            <a:ext cx="10515600" cy="5232083"/>
          </a:xfrm>
        </p:spPr>
        <p:txBody>
          <a:bodyPr>
            <a:normAutofit fontScale="92500" lnSpcReduction="20000"/>
          </a:bodyPr>
          <a:lstStyle/>
          <a:p>
            <a:r>
              <a:rPr lang="en-US" b="1" i="0" dirty="0">
                <a:solidFill>
                  <a:srgbClr val="212529"/>
                </a:solidFill>
                <a:effectLst/>
                <a:latin typeface="system-ui"/>
              </a:rPr>
              <a:t>@SpringBootApplication</a:t>
            </a:r>
            <a:r>
              <a:rPr lang="en-US" b="0" i="0" dirty="0">
                <a:solidFill>
                  <a:srgbClr val="212529"/>
                </a:solidFill>
                <a:effectLst/>
                <a:latin typeface="system-ui"/>
              </a:rPr>
              <a:t>: It is the entry point of the application launch and is usually annotated in the class with main method.</a:t>
            </a:r>
          </a:p>
          <a:p>
            <a:r>
              <a:rPr lang="en-US" dirty="0"/>
              <a:t>@ComponentScan: It scans all the available @Component or its specializations (@Service, @Repository, etc.) in the package and sub-packages.</a:t>
            </a:r>
          </a:p>
          <a:p>
            <a:r>
              <a:rPr lang="en-US" dirty="0"/>
              <a:t>@EnableAutoConfiguration: It enables the auto-configuration by scanning the JARs available in the </a:t>
            </a:r>
            <a:r>
              <a:rPr lang="en-US" dirty="0" err="1"/>
              <a:t>classpath</a:t>
            </a:r>
            <a:r>
              <a:rPr lang="en-US" dirty="0"/>
              <a:t>.</a:t>
            </a:r>
          </a:p>
          <a:p>
            <a:r>
              <a:rPr lang="en-US" dirty="0"/>
              <a:t>@Configuration: It registers the beans available in the class into the Spring Application Context.</a:t>
            </a:r>
          </a:p>
          <a:p>
            <a:r>
              <a:rPr lang="en-US" dirty="0"/>
              <a:t>Spring </a:t>
            </a:r>
            <a:r>
              <a:rPr lang="en-US" dirty="0" err="1"/>
              <a:t>ApplicationContext</a:t>
            </a:r>
            <a:r>
              <a:rPr lang="en-US" dirty="0"/>
              <a:t> is responsible for managing all the beans created in the application. In the below example, we will be displaying all the beans registered in the application.</a:t>
            </a:r>
          </a:p>
          <a:p>
            <a:endParaRPr lang="en-US" dirty="0"/>
          </a:p>
          <a:p>
            <a:r>
              <a:rPr lang="en-US" dirty="0"/>
              <a:t>All the above three annotations can be replaced by @SpringBootApplication.</a:t>
            </a:r>
            <a:endParaRPr lang="en-IN" dirty="0"/>
          </a:p>
        </p:txBody>
      </p:sp>
    </p:spTree>
    <p:extLst>
      <p:ext uri="{BB962C8B-B14F-4D97-AF65-F5344CB8AC3E}">
        <p14:creationId xmlns:p14="http://schemas.microsoft.com/office/powerpoint/2010/main" val="2877337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E980-B5CE-36F0-B17F-318B2B7E58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3D96D-0F25-EF8E-49DB-632DFB9CB710}"/>
              </a:ext>
            </a:extLst>
          </p:cNvPr>
          <p:cNvSpPr>
            <a:spLocks noGrp="1"/>
          </p:cNvSpPr>
          <p:nvPr>
            <p:ph idx="1"/>
          </p:nvPr>
        </p:nvSpPr>
        <p:spPr/>
        <p:txBody>
          <a:bodyPr>
            <a:normAutofit fontScale="70000" lnSpcReduction="20000"/>
          </a:bodyPr>
          <a:lstStyle/>
          <a:p>
            <a:r>
              <a:rPr lang="en-US" dirty="0"/>
              <a:t>The </a:t>
            </a:r>
            <a:r>
              <a:rPr lang="en-US" dirty="0" err="1"/>
              <a:t>SpringApplication</a:t>
            </a:r>
            <a:r>
              <a:rPr lang="en-US" dirty="0"/>
              <a:t> class provides a static method run(class &lt;T&gt;,String[]) which returns the reference of the </a:t>
            </a:r>
            <a:r>
              <a:rPr lang="en-US" dirty="0" err="1"/>
              <a:t>ApplicationContext</a:t>
            </a:r>
            <a:r>
              <a:rPr lang="en-US" dirty="0"/>
              <a:t>. </a:t>
            </a:r>
          </a:p>
          <a:p>
            <a:r>
              <a:rPr lang="en-IN" dirty="0"/>
              <a:t>package </a:t>
            </a:r>
            <a:r>
              <a:rPr lang="en-IN" dirty="0" err="1"/>
              <a:t>com.tutorial.studytonight</a:t>
            </a:r>
            <a:r>
              <a:rPr lang="en-IN" dirty="0"/>
              <a:t>;</a:t>
            </a:r>
          </a:p>
          <a:p>
            <a:endParaRPr lang="en-IN" dirty="0"/>
          </a:p>
          <a:p>
            <a:r>
              <a:rPr lang="en-IN" dirty="0"/>
              <a:t>public class Application {</a:t>
            </a:r>
          </a:p>
          <a:p>
            <a:r>
              <a:rPr lang="en-IN" dirty="0"/>
              <a:t>    static </a:t>
            </a:r>
            <a:r>
              <a:rPr lang="en-IN" dirty="0" err="1"/>
              <a:t>ApplicationContext</a:t>
            </a:r>
            <a:r>
              <a:rPr lang="en-IN" dirty="0"/>
              <a:t> context;</a:t>
            </a:r>
          </a:p>
          <a:p>
            <a:r>
              <a:rPr lang="en-IN" dirty="0"/>
              <a:t>    public static void main(String a[]) {</a:t>
            </a:r>
          </a:p>
          <a:p>
            <a:r>
              <a:rPr lang="en-IN" dirty="0"/>
              <a:t>        context  =</a:t>
            </a:r>
            <a:r>
              <a:rPr lang="en-IN" dirty="0" err="1"/>
              <a:t>SpringApplication.run</a:t>
            </a:r>
            <a:r>
              <a:rPr lang="en-IN" dirty="0"/>
              <a:t>(</a:t>
            </a:r>
            <a:r>
              <a:rPr lang="en-IN" dirty="0" err="1"/>
              <a:t>Application.class,a</a:t>
            </a:r>
            <a:r>
              <a:rPr lang="en-IN" dirty="0"/>
              <a:t>);</a:t>
            </a:r>
          </a:p>
          <a:p>
            <a:r>
              <a:rPr lang="en-IN" dirty="0"/>
              <a:t>        String beans[] = </a:t>
            </a:r>
            <a:r>
              <a:rPr lang="en-IN" dirty="0" err="1"/>
              <a:t>context.getBeanDefinitionNames</a:t>
            </a:r>
            <a:r>
              <a:rPr lang="en-IN" dirty="0"/>
              <a:t>();</a:t>
            </a:r>
          </a:p>
          <a:p>
            <a:r>
              <a:rPr lang="en-IN" dirty="0"/>
              <a:t>        for(String bean : beans)</a:t>
            </a:r>
          </a:p>
          <a:p>
            <a:r>
              <a:rPr lang="en-IN" dirty="0"/>
              <a:t>            </a:t>
            </a:r>
            <a:r>
              <a:rPr lang="en-IN" dirty="0" err="1"/>
              <a:t>System.out.println</a:t>
            </a:r>
            <a:r>
              <a:rPr lang="en-IN" dirty="0"/>
              <a:t>(bean);</a:t>
            </a:r>
          </a:p>
          <a:p>
            <a:r>
              <a:rPr lang="en-IN" dirty="0"/>
              <a:t>    }</a:t>
            </a:r>
          </a:p>
          <a:p>
            <a:r>
              <a:rPr lang="en-IN" dirty="0"/>
              <a:t>}</a:t>
            </a:r>
          </a:p>
        </p:txBody>
      </p:sp>
    </p:spTree>
    <p:extLst>
      <p:ext uri="{BB962C8B-B14F-4D97-AF65-F5344CB8AC3E}">
        <p14:creationId xmlns:p14="http://schemas.microsoft.com/office/powerpoint/2010/main" val="3737708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4479</TotalTime>
  <Words>2467</Words>
  <Application>Microsoft Office PowerPoint</Application>
  <PresentationFormat>Widescreen</PresentationFormat>
  <Paragraphs>175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system-ui</vt:lpstr>
      <vt:lpstr>Office Theme</vt:lpstr>
      <vt:lpstr>Spring Boot</vt:lpstr>
      <vt:lpstr>Spring boot is a light-weight X and Open source that is majorly used to write microservices in Java</vt:lpstr>
      <vt:lpstr>What is application.properties? </vt:lpstr>
      <vt:lpstr>Setup for Creating a Web Application with Spring Boot </vt:lpstr>
      <vt:lpstr>Spring Boot Auto-configuration and Project Structure </vt:lpstr>
      <vt:lpstr>What are Beans? </vt:lpstr>
      <vt:lpstr>Conditional Auto-Configuration: </vt:lpstr>
      <vt:lpstr>Launching Spring Boot Application </vt:lpstr>
      <vt:lpstr>PowerPoint Presentation</vt:lpstr>
      <vt:lpstr>Running the build and choosing the configuration: </vt:lpstr>
      <vt:lpstr>Spring Boot Uber (Fat) Jar </vt:lpstr>
      <vt:lpstr>we have been generating the Uber jar automatically (If the plugin was included by default). </vt:lpstr>
      <vt:lpstr>PowerPoint Presentation</vt:lpstr>
      <vt:lpstr>Creating a Rest Application with Spring Boot </vt:lpstr>
      <vt:lpstr>Development of REST API: </vt:lpstr>
      <vt:lpstr>Spring Boot Swagger Service </vt:lpstr>
      <vt:lpstr>Spring Boot Swagger Service </vt:lpstr>
      <vt:lpstr>Spring Boot File Logging: </vt:lpstr>
      <vt:lpstr>Spring Boot Console Logging: </vt:lpstr>
      <vt:lpstr>Spring Boot Filtering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Bhumeshwar Lale</dc:creator>
  <cp:lastModifiedBy>Bhumeshwar Lale</cp:lastModifiedBy>
  <cp:revision>17</cp:revision>
  <dcterms:created xsi:type="dcterms:W3CDTF">2023-04-21T07:15:01Z</dcterms:created>
  <dcterms:modified xsi:type="dcterms:W3CDTF">2023-04-24T09:54:16Z</dcterms:modified>
</cp:coreProperties>
</file>