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7A31E9-9B19-4AEC-B911-7EB824AAC6F2}">
          <p14:sldIdLst>
            <p14:sldId id="256"/>
            <p14:sldId id="257"/>
            <p14:sldId id="258"/>
            <p14:sldId id="259"/>
            <p14:sldId id="260"/>
            <p14:sldId id="261"/>
            <p14:sldId id="262"/>
            <p14:sldId id="263"/>
            <p14:sldId id="264"/>
            <p14:sldId id="265"/>
            <p14:sldId id="266"/>
            <p14:sldId id="267"/>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A27F27-01B3-4C20-81AC-7C009471B39E}" type="datetimeFigureOut">
              <a:rPr lang="en-GB" smtClean="0"/>
              <a:t>07/08/2013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09697-55AE-4BFD-9F60-4E8F1CA19FBB}" type="slidenum">
              <a:rPr lang="en-GB" smtClean="0"/>
              <a:t>‹#›</a:t>
            </a:fld>
            <a:endParaRPr lang="en-GB"/>
          </a:p>
        </p:txBody>
      </p:sp>
    </p:spTree>
    <p:extLst>
      <p:ext uri="{BB962C8B-B14F-4D97-AF65-F5344CB8AC3E}">
        <p14:creationId xmlns:p14="http://schemas.microsoft.com/office/powerpoint/2010/main" val="279523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BD09697-55AE-4BFD-9F60-4E8F1CA19FBB}" type="slidenum">
              <a:rPr lang="en-GB" smtClean="0"/>
              <a:t>8</a:t>
            </a:fld>
            <a:endParaRPr lang="en-GB"/>
          </a:p>
        </p:txBody>
      </p:sp>
    </p:spTree>
    <p:extLst>
      <p:ext uri="{BB962C8B-B14F-4D97-AF65-F5344CB8AC3E}">
        <p14:creationId xmlns:p14="http://schemas.microsoft.com/office/powerpoint/2010/main" val="2614350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9CA0F1-0560-4A18-89D4-4E4A494E088F}" type="datetimeFigureOut">
              <a:rPr lang="en-GB" smtClean="0"/>
              <a:t>07/08/2013</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2F608FB5-1BA2-459D-992E-289E7A9AC641}" type="slidenum">
              <a:rPr lang="en-GB" smtClean="0"/>
              <a:t>‹#›</a:t>
            </a:fld>
            <a:endParaRPr lang="en-GB"/>
          </a:p>
        </p:txBody>
      </p:sp>
    </p:spTree>
    <p:extLst>
      <p:ext uri="{BB962C8B-B14F-4D97-AF65-F5344CB8AC3E}">
        <p14:creationId xmlns:p14="http://schemas.microsoft.com/office/powerpoint/2010/main" val="3338053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9CA0F1-0560-4A18-89D4-4E4A494E088F}" type="datetimeFigureOut">
              <a:rPr lang="en-GB" smtClean="0"/>
              <a:t>07/08/2013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608FB5-1BA2-459D-992E-289E7A9AC641}" type="slidenum">
              <a:rPr lang="en-GB" smtClean="0"/>
              <a:t>‹#›</a:t>
            </a:fld>
            <a:endParaRPr lang="en-GB"/>
          </a:p>
        </p:txBody>
      </p:sp>
    </p:spTree>
    <p:extLst>
      <p:ext uri="{BB962C8B-B14F-4D97-AF65-F5344CB8AC3E}">
        <p14:creationId xmlns:p14="http://schemas.microsoft.com/office/powerpoint/2010/main" val="514943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9CA0F1-0560-4A18-89D4-4E4A494E088F}" type="datetimeFigureOut">
              <a:rPr lang="en-GB" smtClean="0"/>
              <a:t>07/08/2013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608FB5-1BA2-459D-992E-289E7A9AC641}" type="slidenum">
              <a:rPr lang="en-GB" smtClean="0"/>
              <a:t>‹#›</a:t>
            </a:fld>
            <a:endParaRPr lang="en-GB"/>
          </a:p>
        </p:txBody>
      </p:sp>
    </p:spTree>
    <p:extLst>
      <p:ext uri="{BB962C8B-B14F-4D97-AF65-F5344CB8AC3E}">
        <p14:creationId xmlns:p14="http://schemas.microsoft.com/office/powerpoint/2010/main" val="1661277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9CA0F1-0560-4A18-89D4-4E4A494E088F}" type="datetimeFigureOut">
              <a:rPr lang="en-GB" smtClean="0"/>
              <a:t>07/08/2013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608FB5-1BA2-459D-992E-289E7A9AC641}" type="slidenum">
              <a:rPr lang="en-GB" smtClean="0"/>
              <a:t>‹#›</a:t>
            </a:fld>
            <a:endParaRPr lang="en-GB"/>
          </a:p>
        </p:txBody>
      </p:sp>
    </p:spTree>
    <p:extLst>
      <p:ext uri="{BB962C8B-B14F-4D97-AF65-F5344CB8AC3E}">
        <p14:creationId xmlns:p14="http://schemas.microsoft.com/office/powerpoint/2010/main" val="3296067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9CA0F1-0560-4A18-89D4-4E4A494E088F}" type="datetimeFigureOut">
              <a:rPr lang="en-GB" smtClean="0"/>
              <a:t>07/08/2013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608FB5-1BA2-459D-992E-289E7A9AC641}" type="slidenum">
              <a:rPr lang="en-GB" smtClean="0"/>
              <a:t>‹#›</a:t>
            </a:fld>
            <a:endParaRPr lang="en-GB"/>
          </a:p>
        </p:txBody>
      </p:sp>
    </p:spTree>
    <p:extLst>
      <p:ext uri="{BB962C8B-B14F-4D97-AF65-F5344CB8AC3E}">
        <p14:creationId xmlns:p14="http://schemas.microsoft.com/office/powerpoint/2010/main" val="737597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9CA0F1-0560-4A18-89D4-4E4A494E088F}" type="datetimeFigureOut">
              <a:rPr lang="en-GB" smtClean="0"/>
              <a:t>07/08/2013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608FB5-1BA2-459D-992E-289E7A9AC641}" type="slidenum">
              <a:rPr lang="en-GB" smtClean="0"/>
              <a:t>‹#›</a:t>
            </a:fld>
            <a:endParaRPr lang="en-GB"/>
          </a:p>
        </p:txBody>
      </p:sp>
    </p:spTree>
    <p:extLst>
      <p:ext uri="{BB962C8B-B14F-4D97-AF65-F5344CB8AC3E}">
        <p14:creationId xmlns:p14="http://schemas.microsoft.com/office/powerpoint/2010/main" val="1787612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9CA0F1-0560-4A18-89D4-4E4A494E088F}" type="datetimeFigureOut">
              <a:rPr lang="en-GB" smtClean="0"/>
              <a:t>07/08/2013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608FB5-1BA2-459D-992E-289E7A9AC641}" type="slidenum">
              <a:rPr lang="en-GB" smtClean="0"/>
              <a:t>‹#›</a:t>
            </a:fld>
            <a:endParaRPr lang="en-GB"/>
          </a:p>
        </p:txBody>
      </p:sp>
    </p:spTree>
    <p:extLst>
      <p:ext uri="{BB962C8B-B14F-4D97-AF65-F5344CB8AC3E}">
        <p14:creationId xmlns:p14="http://schemas.microsoft.com/office/powerpoint/2010/main" val="108345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9CA0F1-0560-4A18-89D4-4E4A494E088F}" type="datetimeFigureOut">
              <a:rPr lang="en-GB" smtClean="0"/>
              <a:t>07/08/2013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608FB5-1BA2-459D-992E-289E7A9AC641}" type="slidenum">
              <a:rPr lang="en-GB" smtClean="0"/>
              <a:t>‹#›</a:t>
            </a:fld>
            <a:endParaRPr lang="en-GB"/>
          </a:p>
        </p:txBody>
      </p:sp>
    </p:spTree>
    <p:extLst>
      <p:ext uri="{BB962C8B-B14F-4D97-AF65-F5344CB8AC3E}">
        <p14:creationId xmlns:p14="http://schemas.microsoft.com/office/powerpoint/2010/main" val="1615340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9CA0F1-0560-4A18-89D4-4E4A494E088F}" type="datetimeFigureOut">
              <a:rPr lang="en-GB" smtClean="0"/>
              <a:t>07/08/2013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608FB5-1BA2-459D-992E-289E7A9AC641}" type="slidenum">
              <a:rPr lang="en-GB" smtClean="0"/>
              <a:t>‹#›</a:t>
            </a:fld>
            <a:endParaRPr lang="en-GB"/>
          </a:p>
        </p:txBody>
      </p:sp>
    </p:spTree>
    <p:extLst>
      <p:ext uri="{BB962C8B-B14F-4D97-AF65-F5344CB8AC3E}">
        <p14:creationId xmlns:p14="http://schemas.microsoft.com/office/powerpoint/2010/main" val="3366505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9CA0F1-0560-4A18-89D4-4E4A494E088F}" type="datetimeFigureOut">
              <a:rPr lang="en-GB" smtClean="0"/>
              <a:t>07/08/2013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2F608FB5-1BA2-459D-992E-289E7A9AC641}" type="slidenum">
              <a:rPr lang="en-GB" smtClean="0"/>
              <a:t>‹#›</a:t>
            </a:fld>
            <a:endParaRPr lang="en-GB"/>
          </a:p>
        </p:txBody>
      </p:sp>
    </p:spTree>
    <p:extLst>
      <p:ext uri="{BB962C8B-B14F-4D97-AF65-F5344CB8AC3E}">
        <p14:creationId xmlns:p14="http://schemas.microsoft.com/office/powerpoint/2010/main" val="2160702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9CA0F1-0560-4A18-89D4-4E4A494E088F}" type="datetimeFigureOut">
              <a:rPr lang="en-GB" smtClean="0"/>
              <a:t>07/08/2013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608FB5-1BA2-459D-992E-289E7A9AC641}" type="slidenum">
              <a:rPr lang="en-GB" smtClean="0"/>
              <a:t>‹#›</a:t>
            </a:fld>
            <a:endParaRPr lang="en-GB"/>
          </a:p>
        </p:txBody>
      </p:sp>
    </p:spTree>
    <p:extLst>
      <p:ext uri="{BB962C8B-B14F-4D97-AF65-F5344CB8AC3E}">
        <p14:creationId xmlns:p14="http://schemas.microsoft.com/office/powerpoint/2010/main" val="407273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9CA0F1-0560-4A18-89D4-4E4A494E088F}" type="datetimeFigureOut">
              <a:rPr lang="en-GB" smtClean="0"/>
              <a:t>07/08/2013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608FB5-1BA2-459D-992E-289E7A9AC641}" type="slidenum">
              <a:rPr lang="en-GB" smtClean="0"/>
              <a:t>‹#›</a:t>
            </a:fld>
            <a:endParaRPr lang="en-GB"/>
          </a:p>
        </p:txBody>
      </p:sp>
    </p:spTree>
    <p:extLst>
      <p:ext uri="{BB962C8B-B14F-4D97-AF65-F5344CB8AC3E}">
        <p14:creationId xmlns:p14="http://schemas.microsoft.com/office/powerpoint/2010/main" val="2775633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9CA0F1-0560-4A18-89D4-4E4A494E088F}" type="datetimeFigureOut">
              <a:rPr lang="en-GB" smtClean="0"/>
              <a:t>07/08/2013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F608FB5-1BA2-459D-992E-289E7A9AC641}" type="slidenum">
              <a:rPr lang="en-GB" smtClean="0"/>
              <a:t>‹#›</a:t>
            </a:fld>
            <a:endParaRPr lang="en-GB"/>
          </a:p>
        </p:txBody>
      </p:sp>
    </p:spTree>
    <p:extLst>
      <p:ext uri="{BB962C8B-B14F-4D97-AF65-F5344CB8AC3E}">
        <p14:creationId xmlns:p14="http://schemas.microsoft.com/office/powerpoint/2010/main" val="2871757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9CA0F1-0560-4A18-89D4-4E4A494E088F}" type="datetimeFigureOut">
              <a:rPr lang="en-GB" smtClean="0"/>
              <a:t>07/08/2013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F608FB5-1BA2-459D-992E-289E7A9AC641}" type="slidenum">
              <a:rPr lang="en-GB" smtClean="0"/>
              <a:t>‹#›</a:t>
            </a:fld>
            <a:endParaRPr lang="en-GB"/>
          </a:p>
        </p:txBody>
      </p:sp>
    </p:spTree>
    <p:extLst>
      <p:ext uri="{BB962C8B-B14F-4D97-AF65-F5344CB8AC3E}">
        <p14:creationId xmlns:p14="http://schemas.microsoft.com/office/powerpoint/2010/main" val="25643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9CA0F1-0560-4A18-89D4-4E4A494E088F}" type="datetimeFigureOut">
              <a:rPr lang="en-GB" smtClean="0"/>
              <a:t>07/08/2013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F608FB5-1BA2-459D-992E-289E7A9AC641}" type="slidenum">
              <a:rPr lang="en-GB" smtClean="0"/>
              <a:t>‹#›</a:t>
            </a:fld>
            <a:endParaRPr lang="en-GB"/>
          </a:p>
        </p:txBody>
      </p:sp>
    </p:spTree>
    <p:extLst>
      <p:ext uri="{BB962C8B-B14F-4D97-AF65-F5344CB8AC3E}">
        <p14:creationId xmlns:p14="http://schemas.microsoft.com/office/powerpoint/2010/main" val="2898677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9CA0F1-0560-4A18-89D4-4E4A494E088F}" type="datetimeFigureOut">
              <a:rPr lang="en-GB" smtClean="0"/>
              <a:t>07/08/2013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608FB5-1BA2-459D-992E-289E7A9AC641}" type="slidenum">
              <a:rPr lang="en-GB" smtClean="0"/>
              <a:t>‹#›</a:t>
            </a:fld>
            <a:endParaRPr lang="en-GB"/>
          </a:p>
        </p:txBody>
      </p:sp>
    </p:spTree>
    <p:extLst>
      <p:ext uri="{BB962C8B-B14F-4D97-AF65-F5344CB8AC3E}">
        <p14:creationId xmlns:p14="http://schemas.microsoft.com/office/powerpoint/2010/main" val="904990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9CA0F1-0560-4A18-89D4-4E4A494E088F}" type="datetimeFigureOut">
              <a:rPr lang="en-GB" smtClean="0"/>
              <a:t>07/08/2013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608FB5-1BA2-459D-992E-289E7A9AC641}" type="slidenum">
              <a:rPr lang="en-GB" smtClean="0"/>
              <a:t>‹#›</a:t>
            </a:fld>
            <a:endParaRPr lang="en-GB"/>
          </a:p>
        </p:txBody>
      </p:sp>
    </p:spTree>
    <p:extLst>
      <p:ext uri="{BB962C8B-B14F-4D97-AF65-F5344CB8AC3E}">
        <p14:creationId xmlns:p14="http://schemas.microsoft.com/office/powerpoint/2010/main" val="3903637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9CA0F1-0560-4A18-89D4-4E4A494E088F}" type="datetimeFigureOut">
              <a:rPr lang="en-GB" smtClean="0"/>
              <a:t>07/08/2013</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F608FB5-1BA2-459D-992E-289E7A9AC641}" type="slidenum">
              <a:rPr lang="en-GB" smtClean="0"/>
              <a:t>‹#›</a:t>
            </a:fld>
            <a:endParaRPr lang="en-GB"/>
          </a:p>
        </p:txBody>
      </p:sp>
    </p:spTree>
    <p:extLst>
      <p:ext uri="{BB962C8B-B14F-4D97-AF65-F5344CB8AC3E}">
        <p14:creationId xmlns:p14="http://schemas.microsoft.com/office/powerpoint/2010/main" val="26003805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otthel.m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4" Type="http://schemas.openxmlformats.org/officeDocument/2006/relationships/hyperlink" Target="http://scotthel.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8202" y="849854"/>
            <a:ext cx="8842786" cy="2092881"/>
          </a:xfrm>
          <a:prstGeom prst="rect">
            <a:avLst/>
          </a:prstGeom>
          <a:noFill/>
        </p:spPr>
        <p:txBody>
          <a:bodyPr wrap="square" rtlCol="0">
            <a:spAutoFit/>
          </a:bodyPr>
          <a:lstStyle/>
          <a:p>
            <a:pPr algn="just"/>
            <a:r>
              <a:rPr lang="en-GB" sz="7200" b="1" dirty="0" smtClean="0"/>
              <a:t>ARP Cache Poisoning</a:t>
            </a:r>
          </a:p>
          <a:p>
            <a:pPr algn="just"/>
            <a:endParaRPr lang="en-GB" dirty="0"/>
          </a:p>
          <a:p>
            <a:pPr algn="just"/>
            <a:r>
              <a:rPr lang="en-GB" sz="2000" dirty="0" smtClean="0"/>
              <a:t>How the outdated Address Resolution Protocol can be easily abused to carry out a Man In The Middle attack across an entire network. </a:t>
            </a:r>
          </a:p>
        </p:txBody>
      </p:sp>
      <p:sp>
        <p:nvSpPr>
          <p:cNvPr id="5" name="TextBox 4"/>
          <p:cNvSpPr txBox="1"/>
          <p:nvPr/>
        </p:nvSpPr>
        <p:spPr>
          <a:xfrm>
            <a:off x="7250654" y="6013525"/>
            <a:ext cx="4604273" cy="369332"/>
          </a:xfrm>
          <a:prstGeom prst="rect">
            <a:avLst/>
          </a:prstGeom>
          <a:noFill/>
        </p:spPr>
        <p:txBody>
          <a:bodyPr wrap="square" rtlCol="0">
            <a:spAutoFit/>
          </a:bodyPr>
          <a:lstStyle/>
          <a:p>
            <a:r>
              <a:rPr lang="en-GB" dirty="0" smtClean="0"/>
              <a:t>Scott </a:t>
            </a:r>
            <a:r>
              <a:rPr lang="en-GB" dirty="0" err="1" smtClean="0"/>
              <a:t>Helme</a:t>
            </a:r>
            <a:r>
              <a:rPr lang="en-GB" dirty="0"/>
              <a:t> </a:t>
            </a:r>
            <a:r>
              <a:rPr lang="en-GB" dirty="0" smtClean="0"/>
              <a:t>- 6</a:t>
            </a:r>
            <a:r>
              <a:rPr lang="en-GB" baseline="30000" dirty="0" smtClean="0"/>
              <a:t>th</a:t>
            </a:r>
            <a:r>
              <a:rPr lang="en-GB" dirty="0" smtClean="0"/>
              <a:t> Aug 2013 </a:t>
            </a:r>
            <a:r>
              <a:rPr lang="en-GB" dirty="0"/>
              <a:t>-</a:t>
            </a:r>
            <a:r>
              <a:rPr lang="en-GB" dirty="0" smtClean="0"/>
              <a:t> </a:t>
            </a:r>
            <a:r>
              <a:rPr lang="en-GB" dirty="0" smtClean="0">
                <a:hlinkClick r:id="rId2"/>
              </a:rPr>
              <a:t>scotthel.me</a:t>
            </a:r>
            <a:endParaRPr lang="en-GB" dirty="0"/>
          </a:p>
        </p:txBody>
      </p:sp>
    </p:spTree>
    <p:extLst>
      <p:ext uri="{BB962C8B-B14F-4D97-AF65-F5344CB8AC3E}">
        <p14:creationId xmlns:p14="http://schemas.microsoft.com/office/powerpoint/2010/main" val="416839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1694" y="4173966"/>
            <a:ext cx="1528481" cy="1528481"/>
          </a:xfrm>
          <a:prstGeom prst="rect">
            <a:avLst/>
          </a:prstGeom>
        </p:spPr>
      </p:pic>
      <p:sp>
        <p:nvSpPr>
          <p:cNvPr id="5" name="TextBox 4"/>
          <p:cNvSpPr txBox="1"/>
          <p:nvPr/>
        </p:nvSpPr>
        <p:spPr>
          <a:xfrm>
            <a:off x="2979416" y="3862392"/>
            <a:ext cx="753036" cy="369332"/>
          </a:xfrm>
          <a:prstGeom prst="rect">
            <a:avLst/>
          </a:prstGeom>
          <a:noFill/>
        </p:spPr>
        <p:txBody>
          <a:bodyPr wrap="square" rtlCol="0">
            <a:spAutoFit/>
          </a:bodyPr>
          <a:lstStyle/>
          <a:p>
            <a:r>
              <a:rPr lang="en-GB" dirty="0" smtClean="0"/>
              <a:t>Scott</a:t>
            </a:r>
            <a:endParaRPr lang="en-GB" dirty="0"/>
          </a:p>
        </p:txBody>
      </p:sp>
      <p:sp>
        <p:nvSpPr>
          <p:cNvPr id="6" name="TextBox 5"/>
          <p:cNvSpPr txBox="1"/>
          <p:nvPr/>
        </p:nvSpPr>
        <p:spPr>
          <a:xfrm>
            <a:off x="9407108" y="3862392"/>
            <a:ext cx="699247" cy="369332"/>
          </a:xfrm>
          <a:prstGeom prst="rect">
            <a:avLst/>
          </a:prstGeom>
          <a:noFill/>
        </p:spPr>
        <p:txBody>
          <a:bodyPr wrap="square" rtlCol="0">
            <a:spAutoFit/>
          </a:bodyPr>
          <a:lstStyle/>
          <a:p>
            <a:r>
              <a:rPr lang="en-GB" dirty="0" smtClean="0"/>
              <a:t>Dave</a:t>
            </a:r>
            <a:endParaRPr lang="en-GB" dirty="0"/>
          </a:p>
        </p:txBody>
      </p:sp>
      <p:sp>
        <p:nvSpPr>
          <p:cNvPr id="7" name="TextBox 6"/>
          <p:cNvSpPr txBox="1"/>
          <p:nvPr/>
        </p:nvSpPr>
        <p:spPr>
          <a:xfrm>
            <a:off x="2202624" y="5702447"/>
            <a:ext cx="2306620" cy="646331"/>
          </a:xfrm>
          <a:prstGeom prst="rect">
            <a:avLst/>
          </a:prstGeom>
          <a:noFill/>
        </p:spPr>
        <p:txBody>
          <a:bodyPr wrap="square" rtlCol="0">
            <a:spAutoFit/>
          </a:bodyPr>
          <a:lstStyle/>
          <a:p>
            <a:pPr algn="ctr"/>
            <a:r>
              <a:rPr lang="en-GB" dirty="0" smtClean="0"/>
              <a:t>192.168.0.5</a:t>
            </a:r>
          </a:p>
          <a:p>
            <a:pPr algn="ctr"/>
            <a:r>
              <a:rPr lang="en-GB" dirty="0" smtClean="0"/>
              <a:t>A3:DD:B4:12:3A:4F</a:t>
            </a:r>
            <a:endParaRPr lang="en-GB" dirty="0"/>
          </a:p>
        </p:txBody>
      </p:sp>
      <p:sp>
        <p:nvSpPr>
          <p:cNvPr id="8" name="TextBox 7"/>
          <p:cNvSpPr txBox="1"/>
          <p:nvPr/>
        </p:nvSpPr>
        <p:spPr>
          <a:xfrm>
            <a:off x="8603424" y="5756655"/>
            <a:ext cx="2306620" cy="646331"/>
          </a:xfrm>
          <a:prstGeom prst="rect">
            <a:avLst/>
          </a:prstGeom>
          <a:noFill/>
        </p:spPr>
        <p:txBody>
          <a:bodyPr wrap="square" rtlCol="0">
            <a:spAutoFit/>
          </a:bodyPr>
          <a:lstStyle/>
          <a:p>
            <a:pPr algn="ctr"/>
            <a:r>
              <a:rPr lang="en-GB" dirty="0" smtClean="0"/>
              <a:t>192.168.0.6</a:t>
            </a:r>
          </a:p>
          <a:p>
            <a:pPr algn="ctr"/>
            <a:r>
              <a:rPr lang="en-GB" dirty="0" smtClean="0"/>
              <a:t>B7:C2:11:F2:BB:E6</a:t>
            </a:r>
            <a:endParaRPr lang="en-GB" dirty="0"/>
          </a:p>
        </p:txBody>
      </p:sp>
      <p:sp>
        <p:nvSpPr>
          <p:cNvPr id="9" name="Right Arrow 8"/>
          <p:cNvSpPr/>
          <p:nvPr/>
        </p:nvSpPr>
        <p:spPr>
          <a:xfrm rot="10800000">
            <a:off x="4281544" y="4587324"/>
            <a:ext cx="4593515" cy="493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ight Arrow 9"/>
          <p:cNvSpPr/>
          <p:nvPr/>
        </p:nvSpPr>
        <p:spPr>
          <a:xfrm rot="8036607">
            <a:off x="3496009" y="2676046"/>
            <a:ext cx="2686996" cy="493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2492" y="4173966"/>
            <a:ext cx="1528481" cy="1528481"/>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2093" y="835929"/>
            <a:ext cx="1528481" cy="1528481"/>
          </a:xfrm>
          <a:prstGeom prst="rect">
            <a:avLst/>
          </a:prstGeom>
        </p:spPr>
      </p:pic>
      <p:sp>
        <p:nvSpPr>
          <p:cNvPr id="13" name="TextBox 12"/>
          <p:cNvSpPr txBox="1"/>
          <p:nvPr/>
        </p:nvSpPr>
        <p:spPr>
          <a:xfrm>
            <a:off x="6034586" y="466597"/>
            <a:ext cx="1043493" cy="369332"/>
          </a:xfrm>
          <a:prstGeom prst="rect">
            <a:avLst/>
          </a:prstGeom>
          <a:noFill/>
        </p:spPr>
        <p:txBody>
          <a:bodyPr wrap="square" rtlCol="0">
            <a:spAutoFit/>
          </a:bodyPr>
          <a:lstStyle/>
          <a:p>
            <a:r>
              <a:rPr lang="en-GB" dirty="0" smtClean="0">
                <a:solidFill>
                  <a:srgbClr val="FF0000"/>
                </a:solidFill>
              </a:rPr>
              <a:t>Attacker</a:t>
            </a:r>
            <a:endParaRPr lang="en-GB" dirty="0">
              <a:solidFill>
                <a:srgbClr val="FF0000"/>
              </a:solidFill>
            </a:endParaRPr>
          </a:p>
        </p:txBody>
      </p:sp>
      <p:sp>
        <p:nvSpPr>
          <p:cNvPr id="14" name="TextBox 13"/>
          <p:cNvSpPr txBox="1"/>
          <p:nvPr/>
        </p:nvSpPr>
        <p:spPr>
          <a:xfrm>
            <a:off x="7807748" y="1488601"/>
            <a:ext cx="3896571" cy="2585323"/>
          </a:xfrm>
          <a:prstGeom prst="rect">
            <a:avLst/>
          </a:prstGeom>
          <a:noFill/>
        </p:spPr>
        <p:txBody>
          <a:bodyPr wrap="square" rtlCol="0">
            <a:spAutoFit/>
          </a:bodyPr>
          <a:lstStyle/>
          <a:p>
            <a:pPr algn="just"/>
            <a:r>
              <a:rPr lang="en-GB" dirty="0" smtClean="0"/>
              <a:t>As long as the attacker regularly sends the forged response to the target (Scott), they will continue to send traffic to the wrong location. If the Attacker then resends the traffic to the correct destination there is no interruption on the LAN and Dave is not aware the Attacker can view his traffic. </a:t>
            </a:r>
            <a:endParaRPr lang="en-GB" dirty="0"/>
          </a:p>
        </p:txBody>
      </p:sp>
      <p:sp>
        <p:nvSpPr>
          <p:cNvPr id="15" name="TextBox 14"/>
          <p:cNvSpPr txBox="1"/>
          <p:nvPr/>
        </p:nvSpPr>
        <p:spPr>
          <a:xfrm>
            <a:off x="5378371" y="2275584"/>
            <a:ext cx="2306620" cy="646331"/>
          </a:xfrm>
          <a:prstGeom prst="rect">
            <a:avLst/>
          </a:prstGeom>
          <a:noFill/>
        </p:spPr>
        <p:txBody>
          <a:bodyPr wrap="square" rtlCol="0">
            <a:spAutoFit/>
          </a:bodyPr>
          <a:lstStyle/>
          <a:p>
            <a:pPr algn="ctr"/>
            <a:r>
              <a:rPr lang="en-GB" dirty="0" smtClean="0"/>
              <a:t>192.168.0.7</a:t>
            </a:r>
          </a:p>
          <a:p>
            <a:pPr algn="ctr"/>
            <a:r>
              <a:rPr lang="en-GB" dirty="0" smtClean="0">
                <a:solidFill>
                  <a:srgbClr val="FF0000"/>
                </a:solidFill>
              </a:rPr>
              <a:t>C4:D3:46:B1:EE:BA</a:t>
            </a:r>
            <a:endParaRPr lang="en-GB" dirty="0">
              <a:solidFill>
                <a:srgbClr val="FF0000"/>
              </a:solidFill>
            </a:endParaRPr>
          </a:p>
        </p:txBody>
      </p:sp>
      <p:sp>
        <p:nvSpPr>
          <p:cNvPr id="16" name="TextBox 15"/>
          <p:cNvSpPr txBox="1"/>
          <p:nvPr/>
        </p:nvSpPr>
        <p:spPr>
          <a:xfrm>
            <a:off x="8875059" y="469141"/>
            <a:ext cx="3130473" cy="707886"/>
          </a:xfrm>
          <a:prstGeom prst="rect">
            <a:avLst/>
          </a:prstGeom>
          <a:noFill/>
        </p:spPr>
        <p:txBody>
          <a:bodyPr wrap="square" rtlCol="0">
            <a:spAutoFit/>
          </a:bodyPr>
          <a:lstStyle/>
          <a:p>
            <a:r>
              <a:rPr lang="en-GB" sz="4000" dirty="0" smtClean="0"/>
              <a:t>The Problem</a:t>
            </a:r>
          </a:p>
        </p:txBody>
      </p:sp>
      <p:sp>
        <p:nvSpPr>
          <p:cNvPr id="17" name="Rectangle 16"/>
          <p:cNvSpPr/>
          <p:nvPr/>
        </p:nvSpPr>
        <p:spPr>
          <a:xfrm>
            <a:off x="1430767" y="1276152"/>
            <a:ext cx="4238568" cy="646331"/>
          </a:xfrm>
          <a:prstGeom prst="rect">
            <a:avLst/>
          </a:prstGeom>
        </p:spPr>
        <p:txBody>
          <a:bodyPr wrap="square">
            <a:spAutoFit/>
          </a:bodyPr>
          <a:lstStyle/>
          <a:p>
            <a:r>
              <a:rPr lang="en-GB" dirty="0" smtClean="0"/>
              <a:t>Hi Scott, 192.168.0.5, A3:DD:B4:12:3A:4F.</a:t>
            </a:r>
          </a:p>
          <a:p>
            <a:r>
              <a:rPr lang="en-GB" dirty="0" smtClean="0"/>
              <a:t>I’m Dave, 192.168.0.6, </a:t>
            </a:r>
            <a:r>
              <a:rPr lang="en-GB" dirty="0" smtClean="0">
                <a:solidFill>
                  <a:srgbClr val="FF0000"/>
                </a:solidFill>
              </a:rPr>
              <a:t>C4:D3:46:B1:EE:BA</a:t>
            </a:r>
            <a:r>
              <a:rPr lang="en-GB" dirty="0" smtClean="0"/>
              <a:t>.</a:t>
            </a:r>
          </a:p>
        </p:txBody>
      </p:sp>
    </p:spTree>
    <p:extLst>
      <p:ext uri="{BB962C8B-B14F-4D97-AF65-F5344CB8AC3E}">
        <p14:creationId xmlns:p14="http://schemas.microsoft.com/office/powerpoint/2010/main" val="861377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1694" y="4173966"/>
            <a:ext cx="1528481" cy="1528481"/>
          </a:xfrm>
          <a:prstGeom prst="rect">
            <a:avLst/>
          </a:prstGeom>
        </p:spPr>
      </p:pic>
      <p:sp>
        <p:nvSpPr>
          <p:cNvPr id="5" name="TextBox 4"/>
          <p:cNvSpPr txBox="1"/>
          <p:nvPr/>
        </p:nvSpPr>
        <p:spPr>
          <a:xfrm>
            <a:off x="2979416" y="3862392"/>
            <a:ext cx="753036" cy="369332"/>
          </a:xfrm>
          <a:prstGeom prst="rect">
            <a:avLst/>
          </a:prstGeom>
          <a:noFill/>
        </p:spPr>
        <p:txBody>
          <a:bodyPr wrap="square" rtlCol="0">
            <a:spAutoFit/>
          </a:bodyPr>
          <a:lstStyle/>
          <a:p>
            <a:r>
              <a:rPr lang="en-GB" dirty="0" smtClean="0"/>
              <a:t>Scott</a:t>
            </a:r>
            <a:endParaRPr lang="en-GB" dirty="0"/>
          </a:p>
        </p:txBody>
      </p:sp>
      <p:sp>
        <p:nvSpPr>
          <p:cNvPr id="6" name="TextBox 5"/>
          <p:cNvSpPr txBox="1"/>
          <p:nvPr/>
        </p:nvSpPr>
        <p:spPr>
          <a:xfrm>
            <a:off x="9407108" y="3862392"/>
            <a:ext cx="699247" cy="369332"/>
          </a:xfrm>
          <a:prstGeom prst="rect">
            <a:avLst/>
          </a:prstGeom>
          <a:noFill/>
        </p:spPr>
        <p:txBody>
          <a:bodyPr wrap="square" rtlCol="0">
            <a:spAutoFit/>
          </a:bodyPr>
          <a:lstStyle/>
          <a:p>
            <a:r>
              <a:rPr lang="en-GB" dirty="0" smtClean="0"/>
              <a:t>Dave</a:t>
            </a:r>
            <a:endParaRPr lang="en-GB" dirty="0"/>
          </a:p>
        </p:txBody>
      </p:sp>
      <p:sp>
        <p:nvSpPr>
          <p:cNvPr id="7" name="TextBox 6"/>
          <p:cNvSpPr txBox="1"/>
          <p:nvPr/>
        </p:nvSpPr>
        <p:spPr>
          <a:xfrm>
            <a:off x="2202624" y="5702447"/>
            <a:ext cx="2306620" cy="646331"/>
          </a:xfrm>
          <a:prstGeom prst="rect">
            <a:avLst/>
          </a:prstGeom>
          <a:noFill/>
        </p:spPr>
        <p:txBody>
          <a:bodyPr wrap="square" rtlCol="0">
            <a:spAutoFit/>
          </a:bodyPr>
          <a:lstStyle/>
          <a:p>
            <a:pPr algn="ctr"/>
            <a:r>
              <a:rPr lang="en-GB" dirty="0" smtClean="0"/>
              <a:t>192.168.0.5</a:t>
            </a:r>
          </a:p>
          <a:p>
            <a:pPr algn="ctr"/>
            <a:r>
              <a:rPr lang="en-GB" dirty="0" smtClean="0"/>
              <a:t>A3:DD:B4:12:3A:4F</a:t>
            </a:r>
            <a:endParaRPr lang="en-GB" dirty="0"/>
          </a:p>
        </p:txBody>
      </p:sp>
      <p:sp>
        <p:nvSpPr>
          <p:cNvPr id="8" name="TextBox 7"/>
          <p:cNvSpPr txBox="1"/>
          <p:nvPr/>
        </p:nvSpPr>
        <p:spPr>
          <a:xfrm>
            <a:off x="8603421" y="5749519"/>
            <a:ext cx="2306620" cy="646331"/>
          </a:xfrm>
          <a:prstGeom prst="rect">
            <a:avLst/>
          </a:prstGeom>
          <a:noFill/>
        </p:spPr>
        <p:txBody>
          <a:bodyPr wrap="square" rtlCol="0">
            <a:spAutoFit/>
          </a:bodyPr>
          <a:lstStyle/>
          <a:p>
            <a:pPr algn="ctr"/>
            <a:r>
              <a:rPr lang="en-GB" dirty="0" smtClean="0"/>
              <a:t>192.168.0.6</a:t>
            </a:r>
          </a:p>
          <a:p>
            <a:pPr algn="ctr"/>
            <a:r>
              <a:rPr lang="en-GB" dirty="0" smtClean="0">
                <a:solidFill>
                  <a:schemeClr val="accent2"/>
                </a:solidFill>
              </a:rPr>
              <a:t>B7:C2:11:F2:BB:E6</a:t>
            </a:r>
            <a:endParaRPr lang="en-GB" dirty="0">
              <a:solidFill>
                <a:schemeClr val="accent2"/>
              </a:solidFill>
            </a:endParaRPr>
          </a:p>
        </p:txBody>
      </p:sp>
      <p:sp>
        <p:nvSpPr>
          <p:cNvPr id="10" name="Right Arrow 9"/>
          <p:cNvSpPr/>
          <p:nvPr/>
        </p:nvSpPr>
        <p:spPr>
          <a:xfrm rot="19108938">
            <a:off x="3496009" y="2676046"/>
            <a:ext cx="2686996" cy="493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2492" y="4173966"/>
            <a:ext cx="1528481" cy="1528481"/>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2093" y="835929"/>
            <a:ext cx="1528481" cy="1528481"/>
          </a:xfrm>
          <a:prstGeom prst="rect">
            <a:avLst/>
          </a:prstGeom>
        </p:spPr>
      </p:pic>
      <p:sp>
        <p:nvSpPr>
          <p:cNvPr id="13" name="TextBox 12"/>
          <p:cNvSpPr txBox="1"/>
          <p:nvPr/>
        </p:nvSpPr>
        <p:spPr>
          <a:xfrm>
            <a:off x="6034586" y="466597"/>
            <a:ext cx="1043493" cy="369332"/>
          </a:xfrm>
          <a:prstGeom prst="rect">
            <a:avLst/>
          </a:prstGeom>
          <a:noFill/>
        </p:spPr>
        <p:txBody>
          <a:bodyPr wrap="square" rtlCol="0">
            <a:spAutoFit/>
          </a:bodyPr>
          <a:lstStyle/>
          <a:p>
            <a:r>
              <a:rPr lang="en-GB" dirty="0" smtClean="0">
                <a:solidFill>
                  <a:srgbClr val="FF0000"/>
                </a:solidFill>
              </a:rPr>
              <a:t>Attacker</a:t>
            </a:r>
            <a:endParaRPr lang="en-GB" dirty="0">
              <a:solidFill>
                <a:srgbClr val="FF0000"/>
              </a:solidFill>
            </a:endParaRPr>
          </a:p>
        </p:txBody>
      </p:sp>
      <p:sp>
        <p:nvSpPr>
          <p:cNvPr id="15" name="TextBox 14"/>
          <p:cNvSpPr txBox="1"/>
          <p:nvPr/>
        </p:nvSpPr>
        <p:spPr>
          <a:xfrm>
            <a:off x="5378371" y="2275584"/>
            <a:ext cx="2306620" cy="646331"/>
          </a:xfrm>
          <a:prstGeom prst="rect">
            <a:avLst/>
          </a:prstGeom>
          <a:noFill/>
        </p:spPr>
        <p:txBody>
          <a:bodyPr wrap="square" rtlCol="0">
            <a:spAutoFit/>
          </a:bodyPr>
          <a:lstStyle/>
          <a:p>
            <a:pPr algn="ctr"/>
            <a:r>
              <a:rPr lang="en-GB" dirty="0" smtClean="0"/>
              <a:t>192.168.0.7</a:t>
            </a:r>
          </a:p>
          <a:p>
            <a:pPr algn="ctr"/>
            <a:r>
              <a:rPr lang="en-GB" dirty="0" smtClean="0">
                <a:solidFill>
                  <a:srgbClr val="FF0000"/>
                </a:solidFill>
              </a:rPr>
              <a:t>C4:D3:46:B1:EE:BA</a:t>
            </a:r>
            <a:endParaRPr lang="en-GB" dirty="0">
              <a:solidFill>
                <a:srgbClr val="FF0000"/>
              </a:solidFill>
            </a:endParaRPr>
          </a:p>
        </p:txBody>
      </p:sp>
      <p:sp>
        <p:nvSpPr>
          <p:cNvPr id="16" name="TextBox 15"/>
          <p:cNvSpPr txBox="1"/>
          <p:nvPr/>
        </p:nvSpPr>
        <p:spPr>
          <a:xfrm>
            <a:off x="8875059" y="469141"/>
            <a:ext cx="3130473" cy="707886"/>
          </a:xfrm>
          <a:prstGeom prst="rect">
            <a:avLst/>
          </a:prstGeom>
          <a:noFill/>
        </p:spPr>
        <p:txBody>
          <a:bodyPr wrap="square" rtlCol="0">
            <a:spAutoFit/>
          </a:bodyPr>
          <a:lstStyle/>
          <a:p>
            <a:r>
              <a:rPr lang="en-GB" sz="4000" dirty="0" smtClean="0"/>
              <a:t>The Problem</a:t>
            </a:r>
          </a:p>
        </p:txBody>
      </p:sp>
      <p:sp>
        <p:nvSpPr>
          <p:cNvPr id="17" name="Rectangle 16"/>
          <p:cNvSpPr/>
          <p:nvPr/>
        </p:nvSpPr>
        <p:spPr>
          <a:xfrm>
            <a:off x="1526223" y="1271289"/>
            <a:ext cx="3561261" cy="2308324"/>
          </a:xfrm>
          <a:prstGeom prst="rect">
            <a:avLst/>
          </a:prstGeom>
        </p:spPr>
        <p:txBody>
          <a:bodyPr wrap="square">
            <a:spAutoFit/>
          </a:bodyPr>
          <a:lstStyle/>
          <a:p>
            <a:r>
              <a:rPr lang="en-GB" dirty="0" smtClean="0"/>
              <a:t>To Dave, </a:t>
            </a:r>
          </a:p>
          <a:p>
            <a:r>
              <a:rPr lang="en-GB" dirty="0" smtClean="0"/>
              <a:t>192.168.0.6,</a:t>
            </a:r>
          </a:p>
          <a:p>
            <a:r>
              <a:rPr lang="en-GB" dirty="0" smtClean="0"/>
              <a:t> </a:t>
            </a:r>
            <a:r>
              <a:rPr lang="en-GB" dirty="0" smtClean="0">
                <a:solidFill>
                  <a:srgbClr val="FF0000"/>
                </a:solidFill>
              </a:rPr>
              <a:t>C4:D3:46:B1:EE:BA</a:t>
            </a:r>
            <a:r>
              <a:rPr lang="en-GB" dirty="0" smtClean="0"/>
              <a:t>.</a:t>
            </a:r>
          </a:p>
          <a:p>
            <a:r>
              <a:rPr lang="en-GB" dirty="0" smtClean="0"/>
              <a:t>The password is “SuperSecret1234”.</a:t>
            </a:r>
          </a:p>
          <a:p>
            <a:r>
              <a:rPr lang="en-GB" dirty="0" smtClean="0"/>
              <a:t>From Scott, </a:t>
            </a:r>
          </a:p>
          <a:p>
            <a:r>
              <a:rPr lang="en-GB" dirty="0" smtClean="0"/>
              <a:t>192.168.0.5</a:t>
            </a:r>
          </a:p>
          <a:p>
            <a:r>
              <a:rPr lang="en-GB" dirty="0" smtClean="0"/>
              <a:t>A3:DD:B4:12:3A:4F</a:t>
            </a:r>
          </a:p>
          <a:p>
            <a:endParaRPr lang="en-GB" dirty="0" smtClean="0"/>
          </a:p>
        </p:txBody>
      </p:sp>
      <p:sp>
        <p:nvSpPr>
          <p:cNvPr id="18" name="Right Arrow 17"/>
          <p:cNvSpPr/>
          <p:nvPr/>
        </p:nvSpPr>
        <p:spPr>
          <a:xfrm rot="3014806">
            <a:off x="6988594" y="2939089"/>
            <a:ext cx="2686996" cy="493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8603421" y="1276194"/>
            <a:ext cx="4238568" cy="2031325"/>
          </a:xfrm>
          <a:prstGeom prst="rect">
            <a:avLst/>
          </a:prstGeom>
        </p:spPr>
        <p:txBody>
          <a:bodyPr wrap="square">
            <a:spAutoFit/>
          </a:bodyPr>
          <a:lstStyle/>
          <a:p>
            <a:r>
              <a:rPr lang="en-GB" dirty="0" smtClean="0"/>
              <a:t>To Dave, </a:t>
            </a:r>
          </a:p>
          <a:p>
            <a:r>
              <a:rPr lang="en-GB" dirty="0" smtClean="0"/>
              <a:t>192.168.0.6,</a:t>
            </a:r>
          </a:p>
          <a:p>
            <a:r>
              <a:rPr lang="en-GB" dirty="0" smtClean="0"/>
              <a:t> </a:t>
            </a:r>
            <a:r>
              <a:rPr lang="en-GB" dirty="0" smtClean="0">
                <a:solidFill>
                  <a:schemeClr val="accent2"/>
                </a:solidFill>
              </a:rPr>
              <a:t>B7:C2:11:F2:BB:E6</a:t>
            </a:r>
            <a:r>
              <a:rPr lang="en-GB" dirty="0" smtClean="0"/>
              <a:t>.</a:t>
            </a:r>
          </a:p>
          <a:p>
            <a:r>
              <a:rPr lang="en-GB" dirty="0" smtClean="0"/>
              <a:t>The password is “SuperSecret1234”.</a:t>
            </a:r>
          </a:p>
          <a:p>
            <a:r>
              <a:rPr lang="en-GB" dirty="0" smtClean="0"/>
              <a:t>From Scott, </a:t>
            </a:r>
          </a:p>
          <a:p>
            <a:r>
              <a:rPr lang="en-GB" dirty="0" smtClean="0"/>
              <a:t>192.168.0.5</a:t>
            </a:r>
          </a:p>
          <a:p>
            <a:r>
              <a:rPr lang="en-GB" dirty="0" smtClean="0"/>
              <a:t>A3:DD:B4:12:3A:4F</a:t>
            </a:r>
          </a:p>
        </p:txBody>
      </p:sp>
      <p:sp>
        <p:nvSpPr>
          <p:cNvPr id="20" name="TextBox 19"/>
          <p:cNvSpPr txBox="1"/>
          <p:nvPr/>
        </p:nvSpPr>
        <p:spPr>
          <a:xfrm>
            <a:off x="4785388" y="4231724"/>
            <a:ext cx="3492585" cy="1200329"/>
          </a:xfrm>
          <a:prstGeom prst="rect">
            <a:avLst/>
          </a:prstGeom>
          <a:noFill/>
        </p:spPr>
        <p:txBody>
          <a:bodyPr wrap="square" rtlCol="0">
            <a:spAutoFit/>
          </a:bodyPr>
          <a:lstStyle/>
          <a:p>
            <a:pPr algn="just"/>
            <a:r>
              <a:rPr lang="en-GB" dirty="0" smtClean="0"/>
              <a:t>This is a successful implementation of a MITM attack and allows the attacker to view all traffic sent by Scott to Dave. </a:t>
            </a:r>
            <a:endParaRPr lang="en-GB" dirty="0"/>
          </a:p>
        </p:txBody>
      </p:sp>
      <p:sp>
        <p:nvSpPr>
          <p:cNvPr id="21" name="Rectangle 20"/>
          <p:cNvSpPr/>
          <p:nvPr/>
        </p:nvSpPr>
        <p:spPr>
          <a:xfrm>
            <a:off x="1439950" y="1124651"/>
            <a:ext cx="3647534" cy="23344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8475434" y="1124651"/>
            <a:ext cx="3647534" cy="23344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99653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75059" y="469141"/>
            <a:ext cx="3130473" cy="707886"/>
          </a:xfrm>
          <a:prstGeom prst="rect">
            <a:avLst/>
          </a:prstGeom>
          <a:noFill/>
        </p:spPr>
        <p:txBody>
          <a:bodyPr wrap="square" rtlCol="0">
            <a:spAutoFit/>
          </a:bodyPr>
          <a:lstStyle/>
          <a:p>
            <a:r>
              <a:rPr lang="en-GB" sz="4000" dirty="0" smtClean="0"/>
              <a:t>The Scope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6022" y="2621698"/>
            <a:ext cx="1528481" cy="1528481"/>
          </a:xfrm>
          <a:prstGeom prst="rect">
            <a:avLst/>
          </a:prstGeom>
        </p:spPr>
      </p:pic>
      <p:sp>
        <p:nvSpPr>
          <p:cNvPr id="6" name="TextBox 5"/>
          <p:cNvSpPr txBox="1"/>
          <p:nvPr/>
        </p:nvSpPr>
        <p:spPr>
          <a:xfrm>
            <a:off x="4528515" y="2252366"/>
            <a:ext cx="1043493" cy="369332"/>
          </a:xfrm>
          <a:prstGeom prst="rect">
            <a:avLst/>
          </a:prstGeom>
          <a:noFill/>
        </p:spPr>
        <p:txBody>
          <a:bodyPr wrap="square" rtlCol="0">
            <a:spAutoFit/>
          </a:bodyPr>
          <a:lstStyle/>
          <a:p>
            <a:r>
              <a:rPr lang="en-GB" dirty="0" smtClean="0">
                <a:solidFill>
                  <a:srgbClr val="FF0000"/>
                </a:solidFill>
              </a:rPr>
              <a:t>Attacker</a:t>
            </a:r>
            <a:endParaRPr lang="en-GB" dirty="0">
              <a:solidFill>
                <a:srgbClr val="FF0000"/>
              </a:solidFill>
            </a:endParaRPr>
          </a:p>
        </p:txBody>
      </p:sp>
      <p:sp>
        <p:nvSpPr>
          <p:cNvPr id="7" name="TextBox 6"/>
          <p:cNvSpPr txBox="1"/>
          <p:nvPr/>
        </p:nvSpPr>
        <p:spPr>
          <a:xfrm>
            <a:off x="3872300" y="4061353"/>
            <a:ext cx="2306620" cy="646331"/>
          </a:xfrm>
          <a:prstGeom prst="rect">
            <a:avLst/>
          </a:prstGeom>
          <a:noFill/>
        </p:spPr>
        <p:txBody>
          <a:bodyPr wrap="square" rtlCol="0">
            <a:spAutoFit/>
          </a:bodyPr>
          <a:lstStyle/>
          <a:p>
            <a:pPr algn="ctr"/>
            <a:r>
              <a:rPr lang="en-GB" dirty="0" smtClean="0"/>
              <a:t>192.168.0.7</a:t>
            </a:r>
          </a:p>
          <a:p>
            <a:pPr algn="ctr"/>
            <a:r>
              <a:rPr lang="en-GB" dirty="0" smtClean="0"/>
              <a:t>C4:D3:46:B1:EE:BA</a:t>
            </a:r>
            <a:endParaRPr lang="en-GB"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9602" y="690031"/>
            <a:ext cx="641315" cy="641315"/>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2032" y="6023142"/>
            <a:ext cx="641315" cy="641315"/>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9104" y="3065280"/>
            <a:ext cx="641315" cy="641315"/>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5416" y="1177026"/>
            <a:ext cx="641315" cy="641315"/>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3176" y="5381827"/>
            <a:ext cx="641315" cy="641315"/>
          </a:xfrm>
          <a:prstGeom prst="rect">
            <a:avLst/>
          </a:prstGeom>
        </p:spPr>
      </p:pic>
      <p:sp>
        <p:nvSpPr>
          <p:cNvPr id="13" name="Right Arrow 12"/>
          <p:cNvSpPr/>
          <p:nvPr/>
        </p:nvSpPr>
        <p:spPr>
          <a:xfrm rot="5400000">
            <a:off x="4532505" y="5072079"/>
            <a:ext cx="719054" cy="316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Arrow 13"/>
          <p:cNvSpPr/>
          <p:nvPr/>
        </p:nvSpPr>
        <p:spPr>
          <a:xfrm rot="16200000">
            <a:off x="4853163" y="5072079"/>
            <a:ext cx="719054" cy="316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rot="8456115">
            <a:off x="3166005" y="4712551"/>
            <a:ext cx="719054" cy="316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rot="19256115">
            <a:off x="3447444" y="4898883"/>
            <a:ext cx="719054" cy="316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ight Arrow 16"/>
          <p:cNvSpPr/>
          <p:nvPr/>
        </p:nvSpPr>
        <p:spPr>
          <a:xfrm>
            <a:off x="2865417" y="3380612"/>
            <a:ext cx="719054" cy="316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ight Arrow 17"/>
          <p:cNvSpPr/>
          <p:nvPr/>
        </p:nvSpPr>
        <p:spPr>
          <a:xfrm rot="10800000">
            <a:off x="2865417" y="3015185"/>
            <a:ext cx="719054" cy="316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ight Arrow 18"/>
          <p:cNvSpPr/>
          <p:nvPr/>
        </p:nvSpPr>
        <p:spPr>
          <a:xfrm rot="13274090">
            <a:off x="3414540" y="2099672"/>
            <a:ext cx="719054" cy="316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ight Arrow 19"/>
          <p:cNvSpPr/>
          <p:nvPr/>
        </p:nvSpPr>
        <p:spPr>
          <a:xfrm rot="2474090">
            <a:off x="3681190" y="1849867"/>
            <a:ext cx="719054" cy="316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ight Arrow 20"/>
          <p:cNvSpPr/>
          <p:nvPr/>
        </p:nvSpPr>
        <p:spPr>
          <a:xfrm rot="5400000">
            <a:off x="4480811" y="1734532"/>
            <a:ext cx="719054" cy="316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ight Arrow 21"/>
          <p:cNvSpPr/>
          <p:nvPr/>
        </p:nvSpPr>
        <p:spPr>
          <a:xfrm rot="16200000">
            <a:off x="4801469" y="1734532"/>
            <a:ext cx="719054" cy="316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7129339" y="2641948"/>
            <a:ext cx="4442908" cy="1200329"/>
          </a:xfrm>
          <a:prstGeom prst="rect">
            <a:avLst/>
          </a:prstGeom>
          <a:noFill/>
        </p:spPr>
        <p:txBody>
          <a:bodyPr wrap="square" rtlCol="0">
            <a:spAutoFit/>
          </a:bodyPr>
          <a:lstStyle/>
          <a:p>
            <a:pPr algn="just"/>
            <a:r>
              <a:rPr lang="en-GB" dirty="0" smtClean="0"/>
              <a:t>At this point, the attacker can choose which targets on the network he wants to MITM and impersonate them using forged ARP packets to poison their ARP Cache. </a:t>
            </a:r>
            <a:endParaRPr lang="en-GB" dirty="0"/>
          </a:p>
        </p:txBody>
      </p:sp>
      <p:sp>
        <p:nvSpPr>
          <p:cNvPr id="28" name="TextBox 27"/>
          <p:cNvSpPr txBox="1"/>
          <p:nvPr/>
        </p:nvSpPr>
        <p:spPr>
          <a:xfrm>
            <a:off x="4704952" y="376549"/>
            <a:ext cx="749175" cy="369332"/>
          </a:xfrm>
          <a:prstGeom prst="rect">
            <a:avLst/>
          </a:prstGeom>
          <a:noFill/>
        </p:spPr>
        <p:txBody>
          <a:bodyPr wrap="square" rtlCol="0">
            <a:spAutoFit/>
          </a:bodyPr>
          <a:lstStyle/>
          <a:p>
            <a:r>
              <a:rPr lang="en-GB" dirty="0" smtClean="0"/>
              <a:t>Client</a:t>
            </a:r>
            <a:endParaRPr lang="en-GB" dirty="0"/>
          </a:p>
        </p:txBody>
      </p:sp>
      <p:sp>
        <p:nvSpPr>
          <p:cNvPr id="30" name="TextBox 29"/>
          <p:cNvSpPr txBox="1"/>
          <p:nvPr/>
        </p:nvSpPr>
        <p:spPr>
          <a:xfrm>
            <a:off x="2811485" y="862707"/>
            <a:ext cx="749175" cy="369332"/>
          </a:xfrm>
          <a:prstGeom prst="rect">
            <a:avLst/>
          </a:prstGeom>
          <a:noFill/>
        </p:spPr>
        <p:txBody>
          <a:bodyPr wrap="square" rtlCol="0">
            <a:spAutoFit/>
          </a:bodyPr>
          <a:lstStyle/>
          <a:p>
            <a:r>
              <a:rPr lang="en-GB" dirty="0" smtClean="0"/>
              <a:t>Client</a:t>
            </a:r>
            <a:endParaRPr lang="en-GB" dirty="0"/>
          </a:p>
        </p:txBody>
      </p:sp>
      <p:sp>
        <p:nvSpPr>
          <p:cNvPr id="31" name="TextBox 30"/>
          <p:cNvSpPr txBox="1"/>
          <p:nvPr/>
        </p:nvSpPr>
        <p:spPr>
          <a:xfrm>
            <a:off x="1805173" y="2728128"/>
            <a:ext cx="749175" cy="369332"/>
          </a:xfrm>
          <a:prstGeom prst="rect">
            <a:avLst/>
          </a:prstGeom>
          <a:noFill/>
        </p:spPr>
        <p:txBody>
          <a:bodyPr wrap="square" rtlCol="0">
            <a:spAutoFit/>
          </a:bodyPr>
          <a:lstStyle/>
          <a:p>
            <a:r>
              <a:rPr lang="en-GB" dirty="0" smtClean="0"/>
              <a:t>Client</a:t>
            </a:r>
            <a:endParaRPr lang="en-GB" dirty="0"/>
          </a:p>
        </p:txBody>
      </p:sp>
      <p:sp>
        <p:nvSpPr>
          <p:cNvPr id="32" name="TextBox 31"/>
          <p:cNvSpPr txBox="1"/>
          <p:nvPr/>
        </p:nvSpPr>
        <p:spPr>
          <a:xfrm>
            <a:off x="2477115" y="5056423"/>
            <a:ext cx="749175" cy="369332"/>
          </a:xfrm>
          <a:prstGeom prst="rect">
            <a:avLst/>
          </a:prstGeom>
          <a:noFill/>
        </p:spPr>
        <p:txBody>
          <a:bodyPr wrap="square" rtlCol="0">
            <a:spAutoFit/>
          </a:bodyPr>
          <a:lstStyle/>
          <a:p>
            <a:r>
              <a:rPr lang="en-GB" dirty="0" smtClean="0"/>
              <a:t>Client</a:t>
            </a:r>
            <a:endParaRPr lang="en-GB" dirty="0"/>
          </a:p>
        </p:txBody>
      </p:sp>
      <p:sp>
        <p:nvSpPr>
          <p:cNvPr id="33" name="TextBox 32"/>
          <p:cNvSpPr txBox="1"/>
          <p:nvPr/>
        </p:nvSpPr>
        <p:spPr>
          <a:xfrm>
            <a:off x="4633474" y="5686302"/>
            <a:ext cx="749175" cy="369332"/>
          </a:xfrm>
          <a:prstGeom prst="rect">
            <a:avLst/>
          </a:prstGeom>
          <a:noFill/>
        </p:spPr>
        <p:txBody>
          <a:bodyPr wrap="square" rtlCol="0">
            <a:spAutoFit/>
          </a:bodyPr>
          <a:lstStyle/>
          <a:p>
            <a:r>
              <a:rPr lang="en-GB" dirty="0" smtClean="0"/>
              <a:t>Client</a:t>
            </a:r>
            <a:endParaRPr lang="en-GB" dirty="0"/>
          </a:p>
        </p:txBody>
      </p:sp>
      <p:sp>
        <p:nvSpPr>
          <p:cNvPr id="35" name="Right Arrow 34"/>
          <p:cNvSpPr/>
          <p:nvPr/>
        </p:nvSpPr>
        <p:spPr>
          <a:xfrm rot="10800000">
            <a:off x="6178920" y="3375819"/>
            <a:ext cx="719054" cy="316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ight Arrow 35"/>
          <p:cNvSpPr/>
          <p:nvPr/>
        </p:nvSpPr>
        <p:spPr>
          <a:xfrm>
            <a:off x="6178920" y="3010392"/>
            <a:ext cx="719054" cy="316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0194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41111" y="469141"/>
            <a:ext cx="4464421" cy="707886"/>
          </a:xfrm>
          <a:prstGeom prst="rect">
            <a:avLst/>
          </a:prstGeom>
          <a:noFill/>
        </p:spPr>
        <p:txBody>
          <a:bodyPr wrap="square" rtlCol="0">
            <a:spAutoFit/>
          </a:bodyPr>
          <a:lstStyle/>
          <a:p>
            <a:r>
              <a:rPr lang="en-GB" sz="4000" dirty="0" smtClean="0"/>
              <a:t>The Bigger Problem</a:t>
            </a:r>
          </a:p>
        </p:txBody>
      </p:sp>
      <p:sp>
        <p:nvSpPr>
          <p:cNvPr id="5" name="TextBox 4"/>
          <p:cNvSpPr txBox="1"/>
          <p:nvPr/>
        </p:nvSpPr>
        <p:spPr>
          <a:xfrm>
            <a:off x="2173045" y="469141"/>
            <a:ext cx="4647304" cy="2308324"/>
          </a:xfrm>
          <a:prstGeom prst="rect">
            <a:avLst/>
          </a:prstGeom>
          <a:noFill/>
        </p:spPr>
        <p:txBody>
          <a:bodyPr wrap="square" rtlCol="0">
            <a:spAutoFit/>
          </a:bodyPr>
          <a:lstStyle/>
          <a:p>
            <a:pPr algn="just"/>
            <a:r>
              <a:rPr lang="en-GB" i="1" dirty="0" smtClean="0"/>
              <a:t>A </a:t>
            </a:r>
            <a:r>
              <a:rPr lang="en-GB" i="1" dirty="0"/>
              <a:t>gratuitous </a:t>
            </a:r>
            <a:r>
              <a:rPr lang="en-GB" i="1" dirty="0" smtClean="0"/>
              <a:t>ARP</a:t>
            </a:r>
            <a:r>
              <a:rPr lang="en-GB" dirty="0" smtClean="0"/>
              <a:t> can be sent by a client at any point, usually when their IP address or MAC address has changed for some reason. This allows other clients to update their ARP cache and maintain current records. An attacker can send out a forged gratuitous ARP without needing to wait for an ARP request from a target on the network.</a:t>
            </a:r>
            <a:endParaRPr lang="en-GB" dirty="0"/>
          </a:p>
        </p:txBody>
      </p:sp>
      <p:pic>
        <p:nvPicPr>
          <p:cNvPr id="6" name="Picture 5"/>
          <p:cNvPicPr>
            <a:picLocks noChangeAspect="1"/>
          </p:cNvPicPr>
          <p:nvPr/>
        </p:nvPicPr>
        <p:blipFill>
          <a:blip r:embed="rId2"/>
          <a:stretch>
            <a:fillRect/>
          </a:stretch>
        </p:blipFill>
        <p:spPr>
          <a:xfrm>
            <a:off x="8147403" y="3041966"/>
            <a:ext cx="3009211" cy="3009211"/>
          </a:xfrm>
          <a:prstGeom prst="rect">
            <a:avLst/>
          </a:prstGeom>
        </p:spPr>
      </p:pic>
      <p:sp>
        <p:nvSpPr>
          <p:cNvPr id="7" name="TextBox 6"/>
          <p:cNvSpPr txBox="1"/>
          <p:nvPr/>
        </p:nvSpPr>
        <p:spPr>
          <a:xfrm>
            <a:off x="8759904" y="3315277"/>
            <a:ext cx="1784208" cy="372316"/>
          </a:xfrm>
          <a:prstGeom prst="rect">
            <a:avLst/>
          </a:prstGeom>
          <a:noFill/>
        </p:spPr>
        <p:txBody>
          <a:bodyPr wrap="square" rtlCol="0">
            <a:spAutoFit/>
          </a:bodyPr>
          <a:lstStyle/>
          <a:p>
            <a:r>
              <a:rPr lang="en-GB" dirty="0" smtClean="0"/>
              <a:t>Default Gateway</a:t>
            </a:r>
            <a:endParaRPr lang="en-GB"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8806" y="3687593"/>
            <a:ext cx="1528481" cy="1528481"/>
          </a:xfrm>
          <a:prstGeom prst="rect">
            <a:avLst/>
          </a:prstGeom>
        </p:spPr>
      </p:pic>
      <p:sp>
        <p:nvSpPr>
          <p:cNvPr id="9" name="TextBox 8"/>
          <p:cNvSpPr txBox="1"/>
          <p:nvPr/>
        </p:nvSpPr>
        <p:spPr>
          <a:xfrm>
            <a:off x="1315084" y="5127248"/>
            <a:ext cx="2306620" cy="646331"/>
          </a:xfrm>
          <a:prstGeom prst="rect">
            <a:avLst/>
          </a:prstGeom>
          <a:noFill/>
        </p:spPr>
        <p:txBody>
          <a:bodyPr wrap="square" rtlCol="0">
            <a:spAutoFit/>
          </a:bodyPr>
          <a:lstStyle/>
          <a:p>
            <a:pPr algn="ctr"/>
            <a:r>
              <a:rPr lang="en-GB" dirty="0" smtClean="0"/>
              <a:t>192.168.0.7</a:t>
            </a:r>
          </a:p>
          <a:p>
            <a:pPr algn="ctr"/>
            <a:r>
              <a:rPr lang="en-GB" dirty="0" smtClean="0">
                <a:solidFill>
                  <a:srgbClr val="FF0000"/>
                </a:solidFill>
              </a:rPr>
              <a:t>C4:D3:46:B1:EE:BA</a:t>
            </a:r>
            <a:endParaRPr lang="en-GB" dirty="0">
              <a:solidFill>
                <a:srgbClr val="FF0000"/>
              </a:solidFill>
            </a:endParaRPr>
          </a:p>
        </p:txBody>
      </p:sp>
      <p:sp>
        <p:nvSpPr>
          <p:cNvPr id="10" name="TextBox 9"/>
          <p:cNvSpPr txBox="1"/>
          <p:nvPr/>
        </p:nvSpPr>
        <p:spPr>
          <a:xfrm>
            <a:off x="8620011" y="5546804"/>
            <a:ext cx="2306620" cy="646331"/>
          </a:xfrm>
          <a:prstGeom prst="rect">
            <a:avLst/>
          </a:prstGeom>
          <a:noFill/>
        </p:spPr>
        <p:txBody>
          <a:bodyPr wrap="square" rtlCol="0">
            <a:spAutoFit/>
          </a:bodyPr>
          <a:lstStyle/>
          <a:p>
            <a:pPr algn="ctr"/>
            <a:r>
              <a:rPr lang="en-GB" dirty="0" smtClean="0">
                <a:solidFill>
                  <a:schemeClr val="accent1"/>
                </a:solidFill>
              </a:rPr>
              <a:t>192.168.0.1</a:t>
            </a:r>
          </a:p>
          <a:p>
            <a:pPr algn="ctr"/>
            <a:r>
              <a:rPr lang="en-GB" dirty="0" smtClean="0"/>
              <a:t>D7:AD:F1:C3:A4:D9</a:t>
            </a:r>
            <a:endParaRPr lang="en-GB" dirty="0"/>
          </a:p>
        </p:txBody>
      </p:sp>
      <p:sp>
        <p:nvSpPr>
          <p:cNvPr id="11" name="Rectangle 10"/>
          <p:cNvSpPr/>
          <p:nvPr/>
        </p:nvSpPr>
        <p:spPr>
          <a:xfrm>
            <a:off x="4634082" y="4042239"/>
            <a:ext cx="3561261" cy="1200329"/>
          </a:xfrm>
          <a:prstGeom prst="rect">
            <a:avLst/>
          </a:prstGeom>
        </p:spPr>
        <p:txBody>
          <a:bodyPr wrap="square">
            <a:spAutoFit/>
          </a:bodyPr>
          <a:lstStyle/>
          <a:p>
            <a:r>
              <a:rPr lang="en-GB" dirty="0" smtClean="0"/>
              <a:t>To </a:t>
            </a:r>
            <a:r>
              <a:rPr lang="en-GB" dirty="0" smtClean="0">
                <a:solidFill>
                  <a:schemeClr val="accent2"/>
                </a:solidFill>
              </a:rPr>
              <a:t>Everyone! </a:t>
            </a:r>
          </a:p>
          <a:p>
            <a:r>
              <a:rPr lang="en-GB" dirty="0" smtClean="0"/>
              <a:t>Here are my updated details!</a:t>
            </a:r>
          </a:p>
          <a:p>
            <a:r>
              <a:rPr lang="en-GB" dirty="0" smtClean="0">
                <a:solidFill>
                  <a:schemeClr val="accent1"/>
                </a:solidFill>
              </a:rPr>
              <a:t>192.168.0.1</a:t>
            </a:r>
          </a:p>
          <a:p>
            <a:r>
              <a:rPr lang="en-GB" dirty="0" smtClean="0"/>
              <a:t> </a:t>
            </a:r>
            <a:r>
              <a:rPr lang="en-GB" dirty="0" smtClean="0">
                <a:solidFill>
                  <a:srgbClr val="FF0000"/>
                </a:solidFill>
              </a:rPr>
              <a:t>C4:D3:46:B1:EE:BA</a:t>
            </a:r>
            <a:endParaRPr lang="en-GB" dirty="0" smtClean="0"/>
          </a:p>
        </p:txBody>
      </p:sp>
      <p:sp>
        <p:nvSpPr>
          <p:cNvPr id="12" name="Rectangle 11"/>
          <p:cNvSpPr/>
          <p:nvPr/>
        </p:nvSpPr>
        <p:spPr>
          <a:xfrm>
            <a:off x="4567838" y="3921001"/>
            <a:ext cx="2997847" cy="14222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5424913" y="4246011"/>
            <a:ext cx="184731" cy="369332"/>
          </a:xfrm>
          <a:prstGeom prst="rect">
            <a:avLst/>
          </a:prstGeom>
          <a:noFill/>
        </p:spPr>
        <p:txBody>
          <a:bodyPr wrap="none" rtlCol="0">
            <a:spAutoFit/>
          </a:bodyPr>
          <a:lstStyle/>
          <a:p>
            <a:endParaRPr lang="en-GB"/>
          </a:p>
        </p:txBody>
      </p:sp>
      <p:sp>
        <p:nvSpPr>
          <p:cNvPr id="14" name="TextBox 13"/>
          <p:cNvSpPr txBox="1"/>
          <p:nvPr/>
        </p:nvSpPr>
        <p:spPr>
          <a:xfrm>
            <a:off x="5485848" y="3467412"/>
            <a:ext cx="1161826" cy="369332"/>
          </a:xfrm>
          <a:prstGeom prst="rect">
            <a:avLst/>
          </a:prstGeom>
          <a:noFill/>
        </p:spPr>
        <p:txBody>
          <a:bodyPr wrap="square" rtlCol="0">
            <a:spAutoFit/>
          </a:bodyPr>
          <a:lstStyle/>
          <a:p>
            <a:r>
              <a:rPr lang="en-GB" dirty="0" smtClean="0"/>
              <a:t>Broadcast</a:t>
            </a:r>
            <a:endParaRPr lang="en-GB" dirty="0"/>
          </a:p>
        </p:txBody>
      </p:sp>
      <p:sp>
        <p:nvSpPr>
          <p:cNvPr id="15" name="TextBox 14"/>
          <p:cNvSpPr txBox="1"/>
          <p:nvPr/>
        </p:nvSpPr>
        <p:spPr>
          <a:xfrm>
            <a:off x="3915231" y="5728011"/>
            <a:ext cx="4303059" cy="646331"/>
          </a:xfrm>
          <a:prstGeom prst="rect">
            <a:avLst/>
          </a:prstGeom>
          <a:noFill/>
        </p:spPr>
        <p:txBody>
          <a:bodyPr wrap="square" rtlCol="0">
            <a:spAutoFit/>
          </a:bodyPr>
          <a:lstStyle/>
          <a:p>
            <a:pPr algn="just"/>
            <a:r>
              <a:rPr lang="en-GB" dirty="0" smtClean="0"/>
              <a:t>The attacker has just told all clients on the network that he is the default gateway!</a:t>
            </a:r>
            <a:endParaRPr lang="en-GB" dirty="0"/>
          </a:p>
        </p:txBody>
      </p:sp>
      <p:sp>
        <p:nvSpPr>
          <p:cNvPr id="16" name="Right Arrow 15"/>
          <p:cNvSpPr/>
          <p:nvPr/>
        </p:nvSpPr>
        <p:spPr>
          <a:xfrm>
            <a:off x="3361986" y="4409610"/>
            <a:ext cx="1059407" cy="316611"/>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1946647" y="3318261"/>
            <a:ext cx="1043493" cy="369332"/>
          </a:xfrm>
          <a:prstGeom prst="rect">
            <a:avLst/>
          </a:prstGeom>
          <a:noFill/>
        </p:spPr>
        <p:txBody>
          <a:bodyPr wrap="square" rtlCol="0">
            <a:spAutoFit/>
          </a:bodyPr>
          <a:lstStyle/>
          <a:p>
            <a:r>
              <a:rPr lang="en-GB" dirty="0" smtClean="0">
                <a:solidFill>
                  <a:srgbClr val="FF0000"/>
                </a:solidFill>
              </a:rPr>
              <a:t>Attacker</a:t>
            </a:r>
            <a:endParaRPr lang="en-GB" dirty="0">
              <a:solidFill>
                <a:srgbClr val="FF0000"/>
              </a:solidFill>
            </a:endParaRPr>
          </a:p>
        </p:txBody>
      </p:sp>
    </p:spTree>
    <p:extLst>
      <p:ext uri="{BB962C8B-B14F-4D97-AF65-F5344CB8AC3E}">
        <p14:creationId xmlns:p14="http://schemas.microsoft.com/office/powerpoint/2010/main" val="3262555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41111" y="469141"/>
            <a:ext cx="4464421" cy="707886"/>
          </a:xfrm>
          <a:prstGeom prst="rect">
            <a:avLst/>
          </a:prstGeom>
          <a:noFill/>
        </p:spPr>
        <p:txBody>
          <a:bodyPr wrap="square" rtlCol="0">
            <a:spAutoFit/>
          </a:bodyPr>
          <a:lstStyle/>
          <a:p>
            <a:r>
              <a:rPr lang="en-GB" sz="4000" dirty="0" smtClean="0"/>
              <a:t>The Bigger Problem</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0345" y="2708648"/>
            <a:ext cx="1528481" cy="1528481"/>
          </a:xfrm>
          <a:prstGeom prst="rect">
            <a:avLst/>
          </a:prstGeom>
        </p:spPr>
      </p:pic>
      <p:sp>
        <p:nvSpPr>
          <p:cNvPr id="6" name="TextBox 5"/>
          <p:cNvSpPr txBox="1"/>
          <p:nvPr/>
        </p:nvSpPr>
        <p:spPr>
          <a:xfrm>
            <a:off x="4886623" y="4148303"/>
            <a:ext cx="2306620" cy="646331"/>
          </a:xfrm>
          <a:prstGeom prst="rect">
            <a:avLst/>
          </a:prstGeom>
          <a:noFill/>
        </p:spPr>
        <p:txBody>
          <a:bodyPr wrap="square" rtlCol="0">
            <a:spAutoFit/>
          </a:bodyPr>
          <a:lstStyle/>
          <a:p>
            <a:pPr algn="ctr"/>
            <a:r>
              <a:rPr lang="en-GB" dirty="0" smtClean="0"/>
              <a:t>192.168.0.7</a:t>
            </a:r>
          </a:p>
          <a:p>
            <a:pPr algn="ctr"/>
            <a:r>
              <a:rPr lang="en-GB" dirty="0" smtClean="0"/>
              <a:t>C4:D3:46:B1:EE:BA</a:t>
            </a:r>
            <a:endParaRPr lang="en-GB" dirty="0"/>
          </a:p>
        </p:txBody>
      </p:sp>
      <p:sp>
        <p:nvSpPr>
          <p:cNvPr id="7" name="TextBox 6"/>
          <p:cNvSpPr txBox="1"/>
          <p:nvPr/>
        </p:nvSpPr>
        <p:spPr>
          <a:xfrm>
            <a:off x="5518186" y="2339316"/>
            <a:ext cx="1043493" cy="369332"/>
          </a:xfrm>
          <a:prstGeom prst="rect">
            <a:avLst/>
          </a:prstGeom>
          <a:noFill/>
        </p:spPr>
        <p:txBody>
          <a:bodyPr wrap="square" rtlCol="0">
            <a:spAutoFit/>
          </a:bodyPr>
          <a:lstStyle/>
          <a:p>
            <a:r>
              <a:rPr lang="en-GB" dirty="0" smtClean="0">
                <a:solidFill>
                  <a:srgbClr val="FF0000"/>
                </a:solidFill>
              </a:rPr>
              <a:t>Attacker</a:t>
            </a:r>
            <a:endParaRPr lang="en-GB" dirty="0">
              <a:solidFill>
                <a:srgbClr val="FF0000"/>
              </a:solidFill>
            </a:endParaRPr>
          </a:p>
        </p:txBody>
      </p:sp>
      <p:pic>
        <p:nvPicPr>
          <p:cNvPr id="8" name="Picture 7"/>
          <p:cNvPicPr>
            <a:picLocks noChangeAspect="1"/>
          </p:cNvPicPr>
          <p:nvPr/>
        </p:nvPicPr>
        <p:blipFill>
          <a:blip r:embed="rId3"/>
          <a:stretch>
            <a:fillRect/>
          </a:stretch>
        </p:blipFill>
        <p:spPr>
          <a:xfrm>
            <a:off x="8996321" y="1785423"/>
            <a:ext cx="3009211" cy="3009211"/>
          </a:xfrm>
          <a:prstGeom prst="rect">
            <a:avLst/>
          </a:prstGeom>
        </p:spPr>
      </p:pic>
      <p:sp>
        <p:nvSpPr>
          <p:cNvPr id="9" name="TextBox 8"/>
          <p:cNvSpPr txBox="1"/>
          <p:nvPr/>
        </p:nvSpPr>
        <p:spPr>
          <a:xfrm>
            <a:off x="9608822" y="2058734"/>
            <a:ext cx="1784208" cy="372316"/>
          </a:xfrm>
          <a:prstGeom prst="rect">
            <a:avLst/>
          </a:prstGeom>
          <a:noFill/>
        </p:spPr>
        <p:txBody>
          <a:bodyPr wrap="square" rtlCol="0">
            <a:spAutoFit/>
          </a:bodyPr>
          <a:lstStyle/>
          <a:p>
            <a:r>
              <a:rPr lang="en-GB" dirty="0" smtClean="0"/>
              <a:t>Default Gateway</a:t>
            </a:r>
            <a:endParaRPr lang="en-GB" dirty="0"/>
          </a:p>
        </p:txBody>
      </p:sp>
      <p:sp>
        <p:nvSpPr>
          <p:cNvPr id="10" name="TextBox 9"/>
          <p:cNvSpPr txBox="1"/>
          <p:nvPr/>
        </p:nvSpPr>
        <p:spPr>
          <a:xfrm>
            <a:off x="9468929" y="4290261"/>
            <a:ext cx="2306620" cy="646331"/>
          </a:xfrm>
          <a:prstGeom prst="rect">
            <a:avLst/>
          </a:prstGeom>
          <a:noFill/>
        </p:spPr>
        <p:txBody>
          <a:bodyPr wrap="square" rtlCol="0">
            <a:spAutoFit/>
          </a:bodyPr>
          <a:lstStyle/>
          <a:p>
            <a:pPr algn="ctr"/>
            <a:r>
              <a:rPr lang="en-GB" dirty="0" smtClean="0"/>
              <a:t>192.168.0.1</a:t>
            </a:r>
          </a:p>
          <a:p>
            <a:pPr algn="ctr"/>
            <a:r>
              <a:rPr lang="en-GB" dirty="0" smtClean="0"/>
              <a:t>D7:AD:F1:C3:A4:D9</a:t>
            </a:r>
            <a:endParaRPr lang="en-GB"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1165" y="838473"/>
            <a:ext cx="641315" cy="641315"/>
          </a:xfrm>
          <a:prstGeom prst="rect">
            <a:avLst/>
          </a:prstGeom>
        </p:spPr>
      </p:pic>
      <p:sp>
        <p:nvSpPr>
          <p:cNvPr id="12" name="TextBox 11"/>
          <p:cNvSpPr txBox="1"/>
          <p:nvPr/>
        </p:nvSpPr>
        <p:spPr>
          <a:xfrm>
            <a:off x="2057234" y="469141"/>
            <a:ext cx="749175" cy="369332"/>
          </a:xfrm>
          <a:prstGeom prst="rect">
            <a:avLst/>
          </a:prstGeom>
          <a:noFill/>
        </p:spPr>
        <p:txBody>
          <a:bodyPr wrap="square" rtlCol="0">
            <a:spAutoFit/>
          </a:bodyPr>
          <a:lstStyle/>
          <a:p>
            <a:r>
              <a:rPr lang="en-GB" dirty="0" smtClean="0"/>
              <a:t>Client</a:t>
            </a:r>
            <a:endParaRPr lang="en-GB" dirty="0"/>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1165" y="1849120"/>
            <a:ext cx="641315" cy="641315"/>
          </a:xfrm>
          <a:prstGeom prst="rect">
            <a:avLst/>
          </a:prstGeom>
        </p:spPr>
      </p:pic>
      <p:sp>
        <p:nvSpPr>
          <p:cNvPr id="14" name="TextBox 13"/>
          <p:cNvSpPr txBox="1"/>
          <p:nvPr/>
        </p:nvSpPr>
        <p:spPr>
          <a:xfrm>
            <a:off x="2057234" y="1479788"/>
            <a:ext cx="749175" cy="369332"/>
          </a:xfrm>
          <a:prstGeom prst="rect">
            <a:avLst/>
          </a:prstGeom>
          <a:noFill/>
        </p:spPr>
        <p:txBody>
          <a:bodyPr wrap="square" rtlCol="0">
            <a:spAutoFit/>
          </a:bodyPr>
          <a:lstStyle/>
          <a:p>
            <a:r>
              <a:rPr lang="en-GB" dirty="0" smtClean="0"/>
              <a:t>Client</a:t>
            </a:r>
            <a:endParaRPr lang="en-GB"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1165" y="2843158"/>
            <a:ext cx="641315" cy="641315"/>
          </a:xfrm>
          <a:prstGeom prst="rect">
            <a:avLst/>
          </a:prstGeom>
        </p:spPr>
      </p:pic>
      <p:sp>
        <p:nvSpPr>
          <p:cNvPr id="16" name="TextBox 15"/>
          <p:cNvSpPr txBox="1"/>
          <p:nvPr/>
        </p:nvSpPr>
        <p:spPr>
          <a:xfrm>
            <a:off x="2057234" y="2473826"/>
            <a:ext cx="749175" cy="369332"/>
          </a:xfrm>
          <a:prstGeom prst="rect">
            <a:avLst/>
          </a:prstGeom>
          <a:noFill/>
        </p:spPr>
        <p:txBody>
          <a:bodyPr wrap="square" rtlCol="0">
            <a:spAutoFit/>
          </a:bodyPr>
          <a:lstStyle/>
          <a:p>
            <a:r>
              <a:rPr lang="en-GB" dirty="0" smtClean="0"/>
              <a:t>Client</a:t>
            </a:r>
            <a:endParaRPr lang="en-GB" dirty="0"/>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1165" y="3853805"/>
            <a:ext cx="641315" cy="641315"/>
          </a:xfrm>
          <a:prstGeom prst="rect">
            <a:avLst/>
          </a:prstGeom>
        </p:spPr>
      </p:pic>
      <p:sp>
        <p:nvSpPr>
          <p:cNvPr id="18" name="TextBox 17"/>
          <p:cNvSpPr txBox="1"/>
          <p:nvPr/>
        </p:nvSpPr>
        <p:spPr>
          <a:xfrm>
            <a:off x="2057234" y="3484473"/>
            <a:ext cx="749175" cy="369332"/>
          </a:xfrm>
          <a:prstGeom prst="rect">
            <a:avLst/>
          </a:prstGeom>
          <a:noFill/>
        </p:spPr>
        <p:txBody>
          <a:bodyPr wrap="square" rtlCol="0">
            <a:spAutoFit/>
          </a:bodyPr>
          <a:lstStyle/>
          <a:p>
            <a:r>
              <a:rPr lang="en-GB" dirty="0" smtClean="0"/>
              <a:t>Client</a:t>
            </a:r>
            <a:endParaRPr lang="en-GB" dirty="0"/>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77813" y="4871735"/>
            <a:ext cx="641315" cy="641315"/>
          </a:xfrm>
          <a:prstGeom prst="rect">
            <a:avLst/>
          </a:prstGeom>
        </p:spPr>
      </p:pic>
      <p:sp>
        <p:nvSpPr>
          <p:cNvPr id="20" name="TextBox 19"/>
          <p:cNvSpPr txBox="1"/>
          <p:nvPr/>
        </p:nvSpPr>
        <p:spPr>
          <a:xfrm>
            <a:off x="2023882" y="4502403"/>
            <a:ext cx="749175" cy="369332"/>
          </a:xfrm>
          <a:prstGeom prst="rect">
            <a:avLst/>
          </a:prstGeom>
          <a:noFill/>
        </p:spPr>
        <p:txBody>
          <a:bodyPr wrap="square" rtlCol="0">
            <a:spAutoFit/>
          </a:bodyPr>
          <a:lstStyle/>
          <a:p>
            <a:r>
              <a:rPr lang="en-GB" dirty="0" smtClean="0"/>
              <a:t>Client</a:t>
            </a:r>
            <a:endParaRPr lang="en-GB" dirty="0"/>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77813" y="5882382"/>
            <a:ext cx="641315" cy="641315"/>
          </a:xfrm>
          <a:prstGeom prst="rect">
            <a:avLst/>
          </a:prstGeom>
        </p:spPr>
      </p:pic>
      <p:sp>
        <p:nvSpPr>
          <p:cNvPr id="22" name="TextBox 21"/>
          <p:cNvSpPr txBox="1"/>
          <p:nvPr/>
        </p:nvSpPr>
        <p:spPr>
          <a:xfrm>
            <a:off x="2023882" y="5513050"/>
            <a:ext cx="749175" cy="369332"/>
          </a:xfrm>
          <a:prstGeom prst="rect">
            <a:avLst/>
          </a:prstGeom>
          <a:noFill/>
        </p:spPr>
        <p:txBody>
          <a:bodyPr wrap="square" rtlCol="0">
            <a:spAutoFit/>
          </a:bodyPr>
          <a:lstStyle/>
          <a:p>
            <a:r>
              <a:rPr lang="en-GB" dirty="0" smtClean="0"/>
              <a:t>Client</a:t>
            </a:r>
            <a:endParaRPr lang="en-GB" dirty="0"/>
          </a:p>
        </p:txBody>
      </p:sp>
      <p:sp>
        <p:nvSpPr>
          <p:cNvPr id="24" name="Right Arrow 23"/>
          <p:cNvSpPr/>
          <p:nvPr/>
        </p:nvSpPr>
        <p:spPr>
          <a:xfrm>
            <a:off x="3286426" y="2950857"/>
            <a:ext cx="1479973" cy="339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ight Arrow 24"/>
          <p:cNvSpPr/>
          <p:nvPr/>
        </p:nvSpPr>
        <p:spPr>
          <a:xfrm rot="10800000">
            <a:off x="3286426" y="3472211"/>
            <a:ext cx="1479973" cy="339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26"/>
          <p:cNvSpPr/>
          <p:nvPr/>
        </p:nvSpPr>
        <p:spPr>
          <a:xfrm>
            <a:off x="7480725" y="2950857"/>
            <a:ext cx="1479973" cy="339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Arrow 27"/>
          <p:cNvSpPr/>
          <p:nvPr/>
        </p:nvSpPr>
        <p:spPr>
          <a:xfrm rot="10800000">
            <a:off x="7480725" y="3472211"/>
            <a:ext cx="1479973" cy="339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p:cNvSpPr txBox="1"/>
          <p:nvPr/>
        </p:nvSpPr>
        <p:spPr>
          <a:xfrm>
            <a:off x="3431689" y="5513050"/>
            <a:ext cx="7713233" cy="1200329"/>
          </a:xfrm>
          <a:prstGeom prst="rect">
            <a:avLst/>
          </a:prstGeom>
          <a:noFill/>
        </p:spPr>
        <p:txBody>
          <a:bodyPr wrap="square" rtlCol="0">
            <a:spAutoFit/>
          </a:bodyPr>
          <a:lstStyle/>
          <a:p>
            <a:pPr algn="just"/>
            <a:r>
              <a:rPr lang="en-GB" dirty="0" smtClean="0"/>
              <a:t>Here the attacker can monitor all Internet traffic on the LAN that isn’t being sent using TLS. He could also simply not forward on the traffic and bring the entire network down as no clients would be able to communicate at all. This is known as a Denial of Service (</a:t>
            </a:r>
            <a:r>
              <a:rPr lang="en-GB" dirty="0" err="1" smtClean="0"/>
              <a:t>DoS</a:t>
            </a:r>
            <a:r>
              <a:rPr lang="en-GB" dirty="0" smtClean="0"/>
              <a:t>) attack. </a:t>
            </a:r>
            <a:endParaRPr lang="en-GB" dirty="0"/>
          </a:p>
        </p:txBody>
      </p:sp>
    </p:spTree>
    <p:extLst>
      <p:ext uri="{BB962C8B-B14F-4D97-AF65-F5344CB8AC3E}">
        <p14:creationId xmlns:p14="http://schemas.microsoft.com/office/powerpoint/2010/main" val="515774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42033" y="469141"/>
            <a:ext cx="2463499" cy="707886"/>
          </a:xfrm>
          <a:prstGeom prst="rect">
            <a:avLst/>
          </a:prstGeom>
          <a:noFill/>
        </p:spPr>
        <p:txBody>
          <a:bodyPr wrap="square" rtlCol="0">
            <a:spAutoFit/>
          </a:bodyPr>
          <a:lstStyle/>
          <a:p>
            <a:r>
              <a:rPr lang="en-GB" sz="4000" dirty="0" smtClean="0"/>
              <a:t>Mitigation</a:t>
            </a:r>
          </a:p>
        </p:txBody>
      </p:sp>
      <p:sp>
        <p:nvSpPr>
          <p:cNvPr id="5" name="TextBox 4"/>
          <p:cNvSpPr txBox="1"/>
          <p:nvPr/>
        </p:nvSpPr>
        <p:spPr>
          <a:xfrm>
            <a:off x="2259106" y="1177027"/>
            <a:ext cx="7164593" cy="5078313"/>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There is no replacement for ARP on a LAN so ARP Cache Poisoning is a difficult threat to defend against.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You can create static ARP entries on client machines for important things like the default gateway. The only problem is if the IP or MAC genuinely changes no client will listen to the new details and depend upon the incorrect static entries which now need to be updated.</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ARP Cache Poisoning actually has genuine advantageous uses. If a web server on your LAN went down, you could invisibly direct all clients to a backup server without needing to alter any configurations. Simply broadcast a forged ARP packet with the MAC address for the new server.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You can employ monitoring software to listen and try to detect forged ARP packets. They are easy to spot by maintaining a historic record of ARP broadcasts and looking for an ARP packet with the same IP address but a different MAC address to one previously reported. </a:t>
            </a:r>
            <a:endParaRPr lang="en-GB" dirty="0"/>
          </a:p>
        </p:txBody>
      </p:sp>
    </p:spTree>
    <p:extLst>
      <p:ext uri="{BB962C8B-B14F-4D97-AF65-F5344CB8AC3E}">
        <p14:creationId xmlns:p14="http://schemas.microsoft.com/office/powerpoint/2010/main" val="2676335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79454" y="469141"/>
            <a:ext cx="2926078" cy="707886"/>
          </a:xfrm>
          <a:prstGeom prst="rect">
            <a:avLst/>
          </a:prstGeom>
          <a:noFill/>
        </p:spPr>
        <p:txBody>
          <a:bodyPr wrap="square" rtlCol="0">
            <a:spAutoFit/>
          </a:bodyPr>
          <a:lstStyle/>
          <a:p>
            <a:r>
              <a:rPr lang="en-GB" sz="4000" dirty="0" smtClean="0"/>
              <a:t>Conclusion</a:t>
            </a:r>
            <a:endParaRPr lang="en-GB" sz="4000" dirty="0"/>
          </a:p>
        </p:txBody>
      </p:sp>
      <p:sp>
        <p:nvSpPr>
          <p:cNvPr id="5" name="TextBox 4"/>
          <p:cNvSpPr txBox="1"/>
          <p:nvPr/>
        </p:nvSpPr>
        <p:spPr>
          <a:xfrm>
            <a:off x="2291379" y="1624405"/>
            <a:ext cx="7390503" cy="3693319"/>
          </a:xfrm>
          <a:prstGeom prst="rect">
            <a:avLst/>
          </a:prstGeom>
          <a:noFill/>
        </p:spPr>
        <p:txBody>
          <a:bodyPr wrap="square" rtlCol="0">
            <a:spAutoFit/>
          </a:bodyPr>
          <a:lstStyle/>
          <a:p>
            <a:pPr algn="just"/>
            <a:r>
              <a:rPr lang="en-GB" dirty="0" smtClean="0"/>
              <a:t>Whilst you could statically assign all ARP entries on the network this is not a realistic solution and near impossible to maintain on large networks. Detection software can let you know when someone is attempting to ARP poison clients on your network and event attempt to mitigate it but this is still a reactive measure and not a form of prevention. ARP Cache Poisoning presents a serious threat over a LAN (this includes </a:t>
            </a:r>
            <a:r>
              <a:rPr lang="en-GB" dirty="0" err="1" smtClean="0"/>
              <a:t>WiFi</a:t>
            </a:r>
            <a:r>
              <a:rPr lang="en-GB" dirty="0" smtClean="0"/>
              <a:t>) which stems from an inherent lack of security in the protocol itself. The easiest way to protect your Internet traffic whilst using a network that may contain malicious clients is to use sites protected with TLS. As TLS offers end to end encryption the attacker would only be able to view the encrypted version of your traffic and as such it is useless to them. There are of course other options like using a </a:t>
            </a:r>
            <a:r>
              <a:rPr lang="en-GB" b="1" dirty="0" smtClean="0"/>
              <a:t>V</a:t>
            </a:r>
            <a:r>
              <a:rPr lang="en-GB" dirty="0" smtClean="0"/>
              <a:t>irtual </a:t>
            </a:r>
            <a:r>
              <a:rPr lang="en-GB" b="1" dirty="0" smtClean="0"/>
              <a:t>P</a:t>
            </a:r>
            <a:r>
              <a:rPr lang="en-GB" dirty="0" smtClean="0"/>
              <a:t>rivate </a:t>
            </a:r>
            <a:r>
              <a:rPr lang="en-GB" b="1" dirty="0" smtClean="0"/>
              <a:t>N</a:t>
            </a:r>
            <a:r>
              <a:rPr lang="en-GB" dirty="0" smtClean="0"/>
              <a:t>etwork (VPN), which will be covered in a later presentation, but require considerable cost and maintenance. </a:t>
            </a:r>
            <a:endParaRPr lang="en-GB" dirty="0"/>
          </a:p>
        </p:txBody>
      </p:sp>
    </p:spTree>
    <p:extLst>
      <p:ext uri="{BB962C8B-B14F-4D97-AF65-F5344CB8AC3E}">
        <p14:creationId xmlns:p14="http://schemas.microsoft.com/office/powerpoint/2010/main" val="2712238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34984" y="5590425"/>
            <a:ext cx="6852621" cy="923330"/>
          </a:xfrm>
          <a:prstGeom prst="rect">
            <a:avLst/>
          </a:prstGeom>
          <a:noFill/>
        </p:spPr>
        <p:txBody>
          <a:bodyPr wrap="square" rtlCol="0">
            <a:spAutoFit/>
          </a:bodyPr>
          <a:lstStyle/>
          <a:p>
            <a:pPr algn="just"/>
            <a:r>
              <a:rPr lang="en-GB" dirty="0"/>
              <a:t>This work is licensed under the Creative Commons Attribution 3.0 </a:t>
            </a:r>
            <a:r>
              <a:rPr lang="en-GB" dirty="0" err="1"/>
              <a:t>Unported</a:t>
            </a:r>
            <a:r>
              <a:rPr lang="en-GB" dirty="0"/>
              <a:t> License. To view a copy of this license, visit </a:t>
            </a:r>
            <a:r>
              <a:rPr lang="en-GB" dirty="0">
                <a:hlinkClick r:id="rId2"/>
              </a:rPr>
              <a:t>http://creativecommons.org/licenses/by/3.0</a:t>
            </a:r>
            <a:r>
              <a:rPr lang="en-GB" dirty="0" smtClean="0">
                <a:hlinkClick r:id="rId2"/>
              </a:rPr>
              <a: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2022" y="6366097"/>
            <a:ext cx="838317" cy="295316"/>
          </a:xfrm>
          <a:prstGeom prst="rect">
            <a:avLst/>
          </a:prstGeom>
        </p:spPr>
      </p:pic>
      <p:sp>
        <p:nvSpPr>
          <p:cNvPr id="6" name="TextBox 5"/>
          <p:cNvSpPr txBox="1"/>
          <p:nvPr/>
        </p:nvSpPr>
        <p:spPr>
          <a:xfrm>
            <a:off x="9079454" y="469141"/>
            <a:ext cx="2926078" cy="707886"/>
          </a:xfrm>
          <a:prstGeom prst="rect">
            <a:avLst/>
          </a:prstGeom>
          <a:noFill/>
        </p:spPr>
        <p:txBody>
          <a:bodyPr wrap="square" rtlCol="0">
            <a:spAutoFit/>
          </a:bodyPr>
          <a:lstStyle/>
          <a:p>
            <a:r>
              <a:rPr lang="en-GB" sz="4000" dirty="0" smtClean="0"/>
              <a:t>Thanks</a:t>
            </a:r>
            <a:endParaRPr lang="en-GB" sz="4000" dirty="0"/>
          </a:p>
        </p:txBody>
      </p:sp>
      <p:sp>
        <p:nvSpPr>
          <p:cNvPr id="7" name="TextBox 6"/>
          <p:cNvSpPr txBox="1"/>
          <p:nvPr/>
        </p:nvSpPr>
        <p:spPr>
          <a:xfrm>
            <a:off x="2309697" y="2291378"/>
            <a:ext cx="7842325" cy="1754326"/>
          </a:xfrm>
          <a:prstGeom prst="rect">
            <a:avLst/>
          </a:prstGeom>
          <a:noFill/>
        </p:spPr>
        <p:txBody>
          <a:bodyPr wrap="square" rtlCol="0">
            <a:spAutoFit/>
          </a:bodyPr>
          <a:lstStyle/>
          <a:p>
            <a:pPr algn="just"/>
            <a:r>
              <a:rPr lang="en-GB" dirty="0" smtClean="0"/>
              <a:t>You can find more info covering this and other forms of attack on my blog:</a:t>
            </a:r>
          </a:p>
          <a:p>
            <a:pPr algn="just"/>
            <a:endParaRPr lang="en-GB" dirty="0"/>
          </a:p>
          <a:p>
            <a:pPr algn="just"/>
            <a:r>
              <a:rPr lang="en-GB" dirty="0" smtClean="0">
                <a:hlinkClick r:id="rId4"/>
              </a:rPr>
              <a:t>http://scotthel.me</a:t>
            </a:r>
            <a:endParaRPr lang="en-GB" dirty="0" smtClean="0"/>
          </a:p>
          <a:p>
            <a:pPr algn="just"/>
            <a:endParaRPr lang="en-GB" dirty="0"/>
          </a:p>
          <a:p>
            <a:pPr algn="just"/>
            <a:r>
              <a:rPr lang="en-GB" dirty="0" smtClean="0"/>
              <a:t>Please feel free to share this information generously but do provide attribution back to my site.</a:t>
            </a:r>
            <a:endParaRPr lang="en-GB" dirty="0"/>
          </a:p>
        </p:txBody>
      </p:sp>
    </p:spTree>
    <p:extLst>
      <p:ext uri="{BB962C8B-B14F-4D97-AF65-F5344CB8AC3E}">
        <p14:creationId xmlns:p14="http://schemas.microsoft.com/office/powerpoint/2010/main" val="3397189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36422" y="469141"/>
            <a:ext cx="2969110" cy="707886"/>
          </a:xfrm>
          <a:prstGeom prst="rect">
            <a:avLst/>
          </a:prstGeom>
          <a:noFill/>
        </p:spPr>
        <p:txBody>
          <a:bodyPr wrap="square" rtlCol="0">
            <a:spAutoFit/>
          </a:bodyPr>
          <a:lstStyle/>
          <a:p>
            <a:r>
              <a:rPr lang="en-GB" sz="4000" dirty="0" smtClean="0"/>
              <a:t>Introduction</a:t>
            </a:r>
          </a:p>
        </p:txBody>
      </p:sp>
      <p:sp>
        <p:nvSpPr>
          <p:cNvPr id="5" name="TextBox 4"/>
          <p:cNvSpPr txBox="1"/>
          <p:nvPr/>
        </p:nvSpPr>
        <p:spPr>
          <a:xfrm>
            <a:off x="2377440" y="1850315"/>
            <a:ext cx="9014908" cy="2585323"/>
          </a:xfrm>
          <a:prstGeom prst="rect">
            <a:avLst/>
          </a:prstGeom>
          <a:noFill/>
        </p:spPr>
        <p:txBody>
          <a:bodyPr wrap="square" rtlCol="0">
            <a:spAutoFit/>
          </a:bodyPr>
          <a:lstStyle/>
          <a:p>
            <a:pPr algn="just"/>
            <a:r>
              <a:rPr lang="en-GB" dirty="0" smtClean="0"/>
              <a:t>The </a:t>
            </a:r>
            <a:r>
              <a:rPr lang="en-GB" b="1" dirty="0" smtClean="0"/>
              <a:t>A</a:t>
            </a:r>
            <a:r>
              <a:rPr lang="en-GB" dirty="0" smtClean="0"/>
              <a:t>ddress </a:t>
            </a:r>
            <a:r>
              <a:rPr lang="en-GB" b="1" dirty="0" smtClean="0"/>
              <a:t>R</a:t>
            </a:r>
            <a:r>
              <a:rPr lang="en-GB" dirty="0" smtClean="0"/>
              <a:t>esolution </a:t>
            </a:r>
            <a:r>
              <a:rPr lang="en-GB" b="1" dirty="0" smtClean="0"/>
              <a:t>P</a:t>
            </a:r>
            <a:r>
              <a:rPr lang="en-GB" dirty="0" smtClean="0"/>
              <a:t>rotocol (ARP) facilitates communications on a </a:t>
            </a:r>
            <a:r>
              <a:rPr lang="en-GB" b="1" dirty="0" smtClean="0"/>
              <a:t>L</a:t>
            </a:r>
            <a:r>
              <a:rPr lang="en-GB" dirty="0" smtClean="0"/>
              <a:t>ocal </a:t>
            </a:r>
            <a:r>
              <a:rPr lang="en-GB" b="1" dirty="0" smtClean="0"/>
              <a:t>A</a:t>
            </a:r>
            <a:r>
              <a:rPr lang="en-GB" dirty="0" smtClean="0"/>
              <a:t>rea </a:t>
            </a:r>
            <a:r>
              <a:rPr lang="en-GB" b="1" dirty="0" smtClean="0"/>
              <a:t>N</a:t>
            </a:r>
            <a:r>
              <a:rPr lang="en-GB" dirty="0" smtClean="0"/>
              <a:t>etwork (LAN). </a:t>
            </a:r>
          </a:p>
          <a:p>
            <a:pPr algn="just"/>
            <a:endParaRPr lang="en-GB" dirty="0"/>
          </a:p>
          <a:p>
            <a:pPr algn="just"/>
            <a:r>
              <a:rPr lang="en-GB" dirty="0" smtClean="0"/>
              <a:t>It does this by providing a means for clients to resolve a Layer 3 </a:t>
            </a:r>
            <a:r>
              <a:rPr lang="en-GB" b="1" dirty="0" smtClean="0"/>
              <a:t>I</a:t>
            </a:r>
            <a:r>
              <a:rPr lang="en-GB" dirty="0" smtClean="0"/>
              <a:t>nternet </a:t>
            </a:r>
            <a:r>
              <a:rPr lang="en-GB" b="1" dirty="0" smtClean="0"/>
              <a:t>P</a:t>
            </a:r>
            <a:r>
              <a:rPr lang="en-GB" dirty="0" smtClean="0"/>
              <a:t>rotocol (IP) Address (192.168.1.5) to a Layer 2 Hardware Address (af:23:b4:7d:f5:c9) or </a:t>
            </a:r>
            <a:r>
              <a:rPr lang="en-GB" b="1" dirty="0" smtClean="0"/>
              <a:t>M</a:t>
            </a:r>
            <a:r>
              <a:rPr lang="en-GB" dirty="0" smtClean="0"/>
              <a:t>edia </a:t>
            </a:r>
            <a:r>
              <a:rPr lang="en-GB" b="1" dirty="0" smtClean="0"/>
              <a:t>A</a:t>
            </a:r>
            <a:r>
              <a:rPr lang="en-GB" dirty="0" smtClean="0"/>
              <a:t>ccess </a:t>
            </a:r>
            <a:r>
              <a:rPr lang="en-GB" b="1" dirty="0" smtClean="0"/>
              <a:t>C</a:t>
            </a:r>
            <a:r>
              <a:rPr lang="en-GB" dirty="0" smtClean="0"/>
              <a:t>ontrol (MAC) address.</a:t>
            </a:r>
          </a:p>
          <a:p>
            <a:pPr algn="just"/>
            <a:endParaRPr lang="en-GB" dirty="0"/>
          </a:p>
          <a:p>
            <a:pPr algn="just"/>
            <a:r>
              <a:rPr lang="en-GB" dirty="0" smtClean="0"/>
              <a:t>The ARP protocol employs no form of security or authentication and is a simple request and reply protocol. </a:t>
            </a:r>
            <a:endParaRPr lang="en-GB" dirty="0"/>
          </a:p>
        </p:txBody>
      </p:sp>
    </p:spTree>
    <p:extLst>
      <p:ext uri="{BB962C8B-B14F-4D97-AF65-F5344CB8AC3E}">
        <p14:creationId xmlns:p14="http://schemas.microsoft.com/office/powerpoint/2010/main" val="1875351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36422" y="469141"/>
            <a:ext cx="2969110" cy="707886"/>
          </a:xfrm>
          <a:prstGeom prst="rect">
            <a:avLst/>
          </a:prstGeom>
          <a:noFill/>
        </p:spPr>
        <p:txBody>
          <a:bodyPr wrap="square" rtlCol="0">
            <a:spAutoFit/>
          </a:bodyPr>
          <a:lstStyle/>
          <a:p>
            <a:r>
              <a:rPr lang="en-GB" sz="4000" dirty="0" smtClean="0"/>
              <a:t>Example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5175" y="2689411"/>
            <a:ext cx="2501153" cy="2501153"/>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70400" y="2689410"/>
            <a:ext cx="2501153" cy="2501153"/>
          </a:xfrm>
          <a:prstGeom prst="rect">
            <a:avLst/>
          </a:prstGeom>
        </p:spPr>
      </p:pic>
      <p:sp>
        <p:nvSpPr>
          <p:cNvPr id="7" name="TextBox 6"/>
          <p:cNvSpPr txBox="1"/>
          <p:nvPr/>
        </p:nvSpPr>
        <p:spPr>
          <a:xfrm>
            <a:off x="4441114" y="1335815"/>
            <a:ext cx="4421393" cy="646331"/>
          </a:xfrm>
          <a:prstGeom prst="rect">
            <a:avLst/>
          </a:prstGeom>
          <a:noFill/>
        </p:spPr>
        <p:txBody>
          <a:bodyPr wrap="square" rtlCol="0">
            <a:spAutoFit/>
          </a:bodyPr>
          <a:lstStyle/>
          <a:p>
            <a:pPr algn="just"/>
            <a:r>
              <a:rPr lang="en-GB" dirty="0" smtClean="0"/>
              <a:t>For Scott to send packets to Dave over the LAN he needs to know Dave’s MAC address.</a:t>
            </a:r>
            <a:endParaRPr lang="en-GB" dirty="0"/>
          </a:p>
        </p:txBody>
      </p:sp>
      <p:sp>
        <p:nvSpPr>
          <p:cNvPr id="8" name="TextBox 7"/>
          <p:cNvSpPr txBox="1"/>
          <p:nvPr/>
        </p:nvSpPr>
        <p:spPr>
          <a:xfrm>
            <a:off x="2379233" y="2320078"/>
            <a:ext cx="753036" cy="369332"/>
          </a:xfrm>
          <a:prstGeom prst="rect">
            <a:avLst/>
          </a:prstGeom>
          <a:noFill/>
        </p:spPr>
        <p:txBody>
          <a:bodyPr wrap="square" rtlCol="0">
            <a:spAutoFit/>
          </a:bodyPr>
          <a:lstStyle/>
          <a:p>
            <a:r>
              <a:rPr lang="en-GB" dirty="0" smtClean="0"/>
              <a:t>Scott</a:t>
            </a:r>
            <a:endParaRPr lang="en-GB" dirty="0"/>
          </a:p>
        </p:txBody>
      </p:sp>
      <p:sp>
        <p:nvSpPr>
          <p:cNvPr id="9" name="TextBox 8"/>
          <p:cNvSpPr txBox="1"/>
          <p:nvPr/>
        </p:nvSpPr>
        <p:spPr>
          <a:xfrm>
            <a:off x="10171352" y="2320078"/>
            <a:ext cx="699247" cy="369332"/>
          </a:xfrm>
          <a:prstGeom prst="rect">
            <a:avLst/>
          </a:prstGeom>
          <a:noFill/>
        </p:spPr>
        <p:txBody>
          <a:bodyPr wrap="square" rtlCol="0">
            <a:spAutoFit/>
          </a:bodyPr>
          <a:lstStyle/>
          <a:p>
            <a:r>
              <a:rPr lang="en-GB" dirty="0" smtClean="0"/>
              <a:t>Dave</a:t>
            </a:r>
            <a:endParaRPr lang="en-GB" dirty="0"/>
          </a:p>
        </p:txBody>
      </p:sp>
      <p:sp>
        <p:nvSpPr>
          <p:cNvPr id="10" name="TextBox 9"/>
          <p:cNvSpPr txBox="1"/>
          <p:nvPr/>
        </p:nvSpPr>
        <p:spPr>
          <a:xfrm>
            <a:off x="4441114" y="2689410"/>
            <a:ext cx="4421393" cy="1477328"/>
          </a:xfrm>
          <a:prstGeom prst="rect">
            <a:avLst/>
          </a:prstGeom>
          <a:noFill/>
        </p:spPr>
        <p:txBody>
          <a:bodyPr wrap="square" rtlCol="0">
            <a:spAutoFit/>
          </a:bodyPr>
          <a:lstStyle/>
          <a:p>
            <a:r>
              <a:rPr lang="en-GB" dirty="0" smtClean="0"/>
              <a:t>ARP Request</a:t>
            </a:r>
          </a:p>
          <a:p>
            <a:endParaRPr lang="en-GB" dirty="0"/>
          </a:p>
          <a:p>
            <a:r>
              <a:rPr lang="en-GB" dirty="0" smtClean="0"/>
              <a:t>Who is 192.168.0.6, FF:FF:FF:FF:FF:FF?</a:t>
            </a:r>
          </a:p>
          <a:p>
            <a:r>
              <a:rPr lang="en-GB" dirty="0" smtClean="0"/>
              <a:t>I’m Scott, 192.168.0.5, A3:DD:B4:12:3A:4F.</a:t>
            </a:r>
          </a:p>
          <a:p>
            <a:endParaRPr lang="en-GB" dirty="0"/>
          </a:p>
        </p:txBody>
      </p:sp>
      <p:sp>
        <p:nvSpPr>
          <p:cNvPr id="11" name="TextBox 10"/>
          <p:cNvSpPr txBox="1"/>
          <p:nvPr/>
        </p:nvSpPr>
        <p:spPr>
          <a:xfrm>
            <a:off x="1602441" y="5190563"/>
            <a:ext cx="2306620" cy="646331"/>
          </a:xfrm>
          <a:prstGeom prst="rect">
            <a:avLst/>
          </a:prstGeom>
          <a:noFill/>
        </p:spPr>
        <p:txBody>
          <a:bodyPr wrap="square" rtlCol="0">
            <a:spAutoFit/>
          </a:bodyPr>
          <a:lstStyle/>
          <a:p>
            <a:pPr algn="ctr"/>
            <a:r>
              <a:rPr lang="en-GB" dirty="0" smtClean="0"/>
              <a:t>192.168.0.5</a:t>
            </a:r>
          </a:p>
          <a:p>
            <a:pPr algn="ctr"/>
            <a:r>
              <a:rPr lang="en-GB" dirty="0" smtClean="0"/>
              <a:t>A3:DD:B4:12:3A:4F</a:t>
            </a:r>
            <a:endParaRPr lang="en-GB" dirty="0"/>
          </a:p>
        </p:txBody>
      </p:sp>
      <p:sp>
        <p:nvSpPr>
          <p:cNvPr id="12" name="TextBox 11"/>
          <p:cNvSpPr txBox="1"/>
          <p:nvPr/>
        </p:nvSpPr>
        <p:spPr>
          <a:xfrm>
            <a:off x="9367665" y="5174424"/>
            <a:ext cx="2306620" cy="646331"/>
          </a:xfrm>
          <a:prstGeom prst="rect">
            <a:avLst/>
          </a:prstGeom>
          <a:noFill/>
        </p:spPr>
        <p:txBody>
          <a:bodyPr wrap="square" rtlCol="0">
            <a:spAutoFit/>
          </a:bodyPr>
          <a:lstStyle/>
          <a:p>
            <a:pPr algn="ctr"/>
            <a:r>
              <a:rPr lang="en-GB" dirty="0" smtClean="0"/>
              <a:t>192.168.0.6</a:t>
            </a:r>
          </a:p>
          <a:p>
            <a:pPr algn="ctr"/>
            <a:r>
              <a:rPr lang="en-GB" dirty="0" smtClean="0"/>
              <a:t>B7:C2:11:F2:BB:E6</a:t>
            </a:r>
            <a:endParaRPr lang="en-GB" dirty="0"/>
          </a:p>
        </p:txBody>
      </p:sp>
      <p:sp>
        <p:nvSpPr>
          <p:cNvPr id="13" name="TextBox 12"/>
          <p:cNvSpPr txBox="1"/>
          <p:nvPr/>
        </p:nvSpPr>
        <p:spPr>
          <a:xfrm>
            <a:off x="4441114" y="4494869"/>
            <a:ext cx="4421393" cy="1477328"/>
          </a:xfrm>
          <a:prstGeom prst="rect">
            <a:avLst/>
          </a:prstGeom>
          <a:noFill/>
        </p:spPr>
        <p:txBody>
          <a:bodyPr wrap="square" rtlCol="0">
            <a:spAutoFit/>
          </a:bodyPr>
          <a:lstStyle/>
          <a:p>
            <a:r>
              <a:rPr lang="en-GB" dirty="0" smtClean="0"/>
              <a:t>ARP Response</a:t>
            </a:r>
          </a:p>
          <a:p>
            <a:endParaRPr lang="en-GB" dirty="0"/>
          </a:p>
          <a:p>
            <a:r>
              <a:rPr lang="en-GB" dirty="0" smtClean="0"/>
              <a:t>Hi Scott, 192.168.0.5, A3:DD:B4:12:3A:4F.</a:t>
            </a:r>
          </a:p>
          <a:p>
            <a:r>
              <a:rPr lang="en-GB" dirty="0" smtClean="0"/>
              <a:t>I’m Dave, 192.168.0.6, B7:C2:11:F2:BB:E6.</a:t>
            </a:r>
          </a:p>
          <a:p>
            <a:endParaRPr lang="en-GB" dirty="0"/>
          </a:p>
        </p:txBody>
      </p:sp>
      <p:sp>
        <p:nvSpPr>
          <p:cNvPr id="14" name="Right Arrow 13"/>
          <p:cNvSpPr/>
          <p:nvPr/>
        </p:nvSpPr>
        <p:spPr>
          <a:xfrm>
            <a:off x="5958390" y="2689410"/>
            <a:ext cx="2861534" cy="493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rot="10800000">
            <a:off x="5958390" y="4494869"/>
            <a:ext cx="2861534" cy="493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6100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36422" y="469141"/>
            <a:ext cx="2969110" cy="707886"/>
          </a:xfrm>
          <a:prstGeom prst="rect">
            <a:avLst/>
          </a:prstGeom>
          <a:noFill/>
        </p:spPr>
        <p:txBody>
          <a:bodyPr wrap="square" rtlCol="0">
            <a:spAutoFit/>
          </a:bodyPr>
          <a:lstStyle/>
          <a:p>
            <a:r>
              <a:rPr lang="en-GB" sz="4000" dirty="0" smtClean="0"/>
              <a:t>Example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5175" y="2689411"/>
            <a:ext cx="2501153" cy="2501153"/>
          </a:xfrm>
          <a:prstGeom prst="rect">
            <a:avLst/>
          </a:prstGeom>
        </p:spPr>
      </p:pic>
      <p:sp>
        <p:nvSpPr>
          <p:cNvPr id="8" name="TextBox 7"/>
          <p:cNvSpPr txBox="1"/>
          <p:nvPr/>
        </p:nvSpPr>
        <p:spPr>
          <a:xfrm>
            <a:off x="2379233" y="2320078"/>
            <a:ext cx="753036" cy="369332"/>
          </a:xfrm>
          <a:prstGeom prst="rect">
            <a:avLst/>
          </a:prstGeom>
          <a:noFill/>
        </p:spPr>
        <p:txBody>
          <a:bodyPr wrap="square" rtlCol="0">
            <a:spAutoFit/>
          </a:bodyPr>
          <a:lstStyle/>
          <a:p>
            <a:r>
              <a:rPr lang="en-GB" dirty="0" smtClean="0"/>
              <a:t>Scott</a:t>
            </a:r>
            <a:endParaRPr lang="en-GB" dirty="0"/>
          </a:p>
        </p:txBody>
      </p:sp>
      <p:sp>
        <p:nvSpPr>
          <p:cNvPr id="11" name="TextBox 10"/>
          <p:cNvSpPr txBox="1"/>
          <p:nvPr/>
        </p:nvSpPr>
        <p:spPr>
          <a:xfrm>
            <a:off x="1602441" y="5190563"/>
            <a:ext cx="2306620" cy="646331"/>
          </a:xfrm>
          <a:prstGeom prst="rect">
            <a:avLst/>
          </a:prstGeom>
          <a:noFill/>
        </p:spPr>
        <p:txBody>
          <a:bodyPr wrap="square" rtlCol="0">
            <a:spAutoFit/>
          </a:bodyPr>
          <a:lstStyle/>
          <a:p>
            <a:pPr algn="ctr"/>
            <a:r>
              <a:rPr lang="en-GB" dirty="0" smtClean="0"/>
              <a:t>192.168.0.5</a:t>
            </a:r>
          </a:p>
          <a:p>
            <a:pPr algn="ctr"/>
            <a:r>
              <a:rPr lang="en-GB" dirty="0" smtClean="0"/>
              <a:t>A3:DD:B4:12:3A:4F</a:t>
            </a:r>
            <a:endParaRPr lang="en-GB" dirty="0"/>
          </a:p>
        </p:txBody>
      </p:sp>
      <p:sp>
        <p:nvSpPr>
          <p:cNvPr id="16" name="TextBox 15"/>
          <p:cNvSpPr txBox="1"/>
          <p:nvPr/>
        </p:nvSpPr>
        <p:spPr>
          <a:xfrm>
            <a:off x="6088379" y="4359566"/>
            <a:ext cx="4421393" cy="1477328"/>
          </a:xfrm>
          <a:prstGeom prst="rect">
            <a:avLst/>
          </a:prstGeom>
          <a:noFill/>
        </p:spPr>
        <p:txBody>
          <a:bodyPr wrap="square" rtlCol="0">
            <a:spAutoFit/>
          </a:bodyPr>
          <a:lstStyle/>
          <a:p>
            <a:r>
              <a:rPr lang="en-GB" dirty="0" smtClean="0"/>
              <a:t>ARP Request</a:t>
            </a:r>
          </a:p>
          <a:p>
            <a:endParaRPr lang="en-GB" dirty="0"/>
          </a:p>
          <a:p>
            <a:r>
              <a:rPr lang="en-GB" dirty="0" smtClean="0"/>
              <a:t>Who is 192.168.0.6, </a:t>
            </a:r>
            <a:r>
              <a:rPr lang="en-GB" dirty="0" smtClean="0">
                <a:solidFill>
                  <a:schemeClr val="accent1"/>
                </a:solidFill>
              </a:rPr>
              <a:t>FF:FF:FF:FF:FF:FF</a:t>
            </a:r>
            <a:r>
              <a:rPr lang="en-GB" dirty="0" smtClean="0"/>
              <a:t>?</a:t>
            </a:r>
          </a:p>
          <a:p>
            <a:r>
              <a:rPr lang="en-GB" dirty="0" smtClean="0"/>
              <a:t>I’m Scott, 192.168.0.5, A3:DD:B4:12:3A:4F.</a:t>
            </a:r>
          </a:p>
          <a:p>
            <a:endParaRPr lang="en-GB" dirty="0"/>
          </a:p>
        </p:txBody>
      </p:sp>
      <p:sp>
        <p:nvSpPr>
          <p:cNvPr id="17" name="Right Arrow 16"/>
          <p:cNvSpPr/>
          <p:nvPr/>
        </p:nvSpPr>
        <p:spPr>
          <a:xfrm>
            <a:off x="7605655" y="4359566"/>
            <a:ext cx="2861534" cy="493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4937760" y="1796527"/>
            <a:ext cx="6529892" cy="2031325"/>
          </a:xfrm>
          <a:prstGeom prst="rect">
            <a:avLst/>
          </a:prstGeom>
          <a:noFill/>
        </p:spPr>
        <p:txBody>
          <a:bodyPr wrap="square" rtlCol="0">
            <a:spAutoFit/>
          </a:bodyPr>
          <a:lstStyle/>
          <a:p>
            <a:pPr algn="just"/>
            <a:r>
              <a:rPr lang="en-GB" dirty="0" smtClean="0"/>
              <a:t>Scott was able to send the ARP request to Dave without knowing his MAC address by using the broadcast address </a:t>
            </a:r>
            <a:r>
              <a:rPr lang="en-GB" dirty="0" smtClean="0">
                <a:solidFill>
                  <a:schemeClr val="accent1"/>
                </a:solidFill>
              </a:rPr>
              <a:t>FF:FF:FF:FF:FF:FF</a:t>
            </a:r>
            <a:r>
              <a:rPr lang="en-GB" dirty="0" smtClean="0"/>
              <a:t>.</a:t>
            </a:r>
          </a:p>
          <a:p>
            <a:pPr algn="just"/>
            <a:endParaRPr lang="en-GB" dirty="0"/>
          </a:p>
          <a:p>
            <a:pPr algn="just"/>
            <a:r>
              <a:rPr lang="en-GB" dirty="0" smtClean="0"/>
              <a:t>A packet with the broadcast address as the destination is delivered to every client on the current LAN segment, ensuring Dave will receive it. Once we have Dave’s MAC address, we can send packets to him instead of everyone on the network.</a:t>
            </a:r>
            <a:endParaRPr lang="en-GB" dirty="0"/>
          </a:p>
        </p:txBody>
      </p:sp>
    </p:spTree>
    <p:extLst>
      <p:ext uri="{BB962C8B-B14F-4D97-AF65-F5344CB8AC3E}">
        <p14:creationId xmlns:p14="http://schemas.microsoft.com/office/powerpoint/2010/main" val="658683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36422" y="469141"/>
            <a:ext cx="2969110" cy="707886"/>
          </a:xfrm>
          <a:prstGeom prst="rect">
            <a:avLst/>
          </a:prstGeom>
          <a:noFill/>
        </p:spPr>
        <p:txBody>
          <a:bodyPr wrap="square" rtlCol="0">
            <a:spAutoFit/>
          </a:bodyPr>
          <a:lstStyle/>
          <a:p>
            <a:r>
              <a:rPr lang="en-GB" sz="4000" dirty="0" smtClean="0"/>
              <a:t>Example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70400" y="2689410"/>
            <a:ext cx="2501153" cy="2501153"/>
          </a:xfrm>
          <a:prstGeom prst="rect">
            <a:avLst/>
          </a:prstGeom>
        </p:spPr>
      </p:pic>
      <p:sp>
        <p:nvSpPr>
          <p:cNvPr id="9" name="TextBox 8"/>
          <p:cNvSpPr txBox="1"/>
          <p:nvPr/>
        </p:nvSpPr>
        <p:spPr>
          <a:xfrm>
            <a:off x="10171352" y="2320078"/>
            <a:ext cx="699247" cy="369332"/>
          </a:xfrm>
          <a:prstGeom prst="rect">
            <a:avLst/>
          </a:prstGeom>
          <a:noFill/>
        </p:spPr>
        <p:txBody>
          <a:bodyPr wrap="square" rtlCol="0">
            <a:spAutoFit/>
          </a:bodyPr>
          <a:lstStyle/>
          <a:p>
            <a:r>
              <a:rPr lang="en-GB" dirty="0" smtClean="0"/>
              <a:t>Dave</a:t>
            </a:r>
            <a:endParaRPr lang="en-GB" dirty="0"/>
          </a:p>
        </p:txBody>
      </p:sp>
      <p:sp>
        <p:nvSpPr>
          <p:cNvPr id="12" name="TextBox 11"/>
          <p:cNvSpPr txBox="1"/>
          <p:nvPr/>
        </p:nvSpPr>
        <p:spPr>
          <a:xfrm>
            <a:off x="9367665" y="5174424"/>
            <a:ext cx="2306620" cy="646331"/>
          </a:xfrm>
          <a:prstGeom prst="rect">
            <a:avLst/>
          </a:prstGeom>
          <a:noFill/>
        </p:spPr>
        <p:txBody>
          <a:bodyPr wrap="square" rtlCol="0">
            <a:spAutoFit/>
          </a:bodyPr>
          <a:lstStyle/>
          <a:p>
            <a:pPr algn="ctr"/>
            <a:r>
              <a:rPr lang="en-GB" dirty="0" smtClean="0"/>
              <a:t>192.168.0.6</a:t>
            </a:r>
          </a:p>
          <a:p>
            <a:pPr algn="ctr"/>
            <a:r>
              <a:rPr lang="en-GB" dirty="0" smtClean="0"/>
              <a:t>B7:C2:11:F2:BB:E6</a:t>
            </a:r>
            <a:endParaRPr lang="en-GB" dirty="0"/>
          </a:p>
        </p:txBody>
      </p:sp>
      <p:sp>
        <p:nvSpPr>
          <p:cNvPr id="13" name="TextBox 12"/>
          <p:cNvSpPr txBox="1"/>
          <p:nvPr/>
        </p:nvSpPr>
        <p:spPr>
          <a:xfrm>
            <a:off x="2504738" y="4343427"/>
            <a:ext cx="4421393" cy="1477328"/>
          </a:xfrm>
          <a:prstGeom prst="rect">
            <a:avLst/>
          </a:prstGeom>
          <a:noFill/>
        </p:spPr>
        <p:txBody>
          <a:bodyPr wrap="square" rtlCol="0">
            <a:spAutoFit/>
          </a:bodyPr>
          <a:lstStyle/>
          <a:p>
            <a:r>
              <a:rPr lang="en-GB" dirty="0" smtClean="0"/>
              <a:t>ARP Response</a:t>
            </a:r>
          </a:p>
          <a:p>
            <a:endParaRPr lang="en-GB" dirty="0"/>
          </a:p>
          <a:p>
            <a:r>
              <a:rPr lang="en-GB" dirty="0" smtClean="0"/>
              <a:t>Hi Scott, 192.168.0.5, A3:DD:B4:12:3A:4F.</a:t>
            </a:r>
          </a:p>
          <a:p>
            <a:r>
              <a:rPr lang="en-GB" dirty="0" smtClean="0"/>
              <a:t>I’m Dave, 192.168.0.6, B7:C2:11:F2:BB:E6.</a:t>
            </a:r>
          </a:p>
          <a:p>
            <a:endParaRPr lang="en-GB" dirty="0"/>
          </a:p>
        </p:txBody>
      </p:sp>
      <p:sp>
        <p:nvSpPr>
          <p:cNvPr id="15" name="Right Arrow 14"/>
          <p:cNvSpPr/>
          <p:nvPr/>
        </p:nvSpPr>
        <p:spPr>
          <a:xfrm rot="10800000">
            <a:off x="4022014" y="4343427"/>
            <a:ext cx="2861534" cy="493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1434352" y="2689410"/>
            <a:ext cx="6562164" cy="1200329"/>
          </a:xfrm>
          <a:prstGeom prst="rect">
            <a:avLst/>
          </a:prstGeom>
          <a:noFill/>
        </p:spPr>
        <p:txBody>
          <a:bodyPr wrap="square" rtlCol="0">
            <a:spAutoFit/>
          </a:bodyPr>
          <a:lstStyle/>
          <a:p>
            <a:pPr algn="just"/>
            <a:r>
              <a:rPr lang="en-GB" dirty="0" smtClean="0"/>
              <a:t>When Dave received the ARP request, he identified it was for him and responded to the request using the details in the initial request.</a:t>
            </a:r>
          </a:p>
          <a:p>
            <a:endParaRPr lang="en-GB" dirty="0"/>
          </a:p>
          <a:p>
            <a:endParaRPr lang="en-GB" dirty="0"/>
          </a:p>
        </p:txBody>
      </p:sp>
    </p:spTree>
    <p:extLst>
      <p:ext uri="{BB962C8B-B14F-4D97-AF65-F5344CB8AC3E}">
        <p14:creationId xmlns:p14="http://schemas.microsoft.com/office/powerpoint/2010/main" val="2517156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5175" y="2689411"/>
            <a:ext cx="2501153" cy="2501153"/>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70400" y="2689410"/>
            <a:ext cx="2501153" cy="2501153"/>
          </a:xfrm>
          <a:prstGeom prst="rect">
            <a:avLst/>
          </a:prstGeom>
        </p:spPr>
      </p:pic>
      <p:sp>
        <p:nvSpPr>
          <p:cNvPr id="7" name="TextBox 6"/>
          <p:cNvSpPr txBox="1"/>
          <p:nvPr/>
        </p:nvSpPr>
        <p:spPr>
          <a:xfrm>
            <a:off x="2379233" y="2320078"/>
            <a:ext cx="753036" cy="369332"/>
          </a:xfrm>
          <a:prstGeom prst="rect">
            <a:avLst/>
          </a:prstGeom>
          <a:noFill/>
        </p:spPr>
        <p:txBody>
          <a:bodyPr wrap="square" rtlCol="0">
            <a:spAutoFit/>
          </a:bodyPr>
          <a:lstStyle/>
          <a:p>
            <a:r>
              <a:rPr lang="en-GB" dirty="0" smtClean="0"/>
              <a:t>Scott</a:t>
            </a:r>
            <a:endParaRPr lang="en-GB" dirty="0"/>
          </a:p>
        </p:txBody>
      </p:sp>
      <p:sp>
        <p:nvSpPr>
          <p:cNvPr id="8" name="TextBox 7"/>
          <p:cNvSpPr txBox="1"/>
          <p:nvPr/>
        </p:nvSpPr>
        <p:spPr>
          <a:xfrm>
            <a:off x="10171352" y="2320078"/>
            <a:ext cx="699247" cy="369332"/>
          </a:xfrm>
          <a:prstGeom prst="rect">
            <a:avLst/>
          </a:prstGeom>
          <a:noFill/>
        </p:spPr>
        <p:txBody>
          <a:bodyPr wrap="square" rtlCol="0">
            <a:spAutoFit/>
          </a:bodyPr>
          <a:lstStyle/>
          <a:p>
            <a:r>
              <a:rPr lang="en-GB" dirty="0" smtClean="0"/>
              <a:t>Dave</a:t>
            </a:r>
            <a:endParaRPr lang="en-GB" dirty="0"/>
          </a:p>
        </p:txBody>
      </p:sp>
      <p:sp>
        <p:nvSpPr>
          <p:cNvPr id="10" name="TextBox 9"/>
          <p:cNvSpPr txBox="1"/>
          <p:nvPr/>
        </p:nvSpPr>
        <p:spPr>
          <a:xfrm>
            <a:off x="1602441" y="5190563"/>
            <a:ext cx="2306620" cy="646331"/>
          </a:xfrm>
          <a:prstGeom prst="rect">
            <a:avLst/>
          </a:prstGeom>
          <a:noFill/>
        </p:spPr>
        <p:txBody>
          <a:bodyPr wrap="square" rtlCol="0">
            <a:spAutoFit/>
          </a:bodyPr>
          <a:lstStyle/>
          <a:p>
            <a:pPr algn="ctr"/>
            <a:r>
              <a:rPr lang="en-GB" dirty="0" smtClean="0"/>
              <a:t>192.168.0.5</a:t>
            </a:r>
          </a:p>
          <a:p>
            <a:pPr algn="ctr"/>
            <a:r>
              <a:rPr lang="en-GB" dirty="0" smtClean="0"/>
              <a:t>A3:DD:B4:12:3A:4F</a:t>
            </a:r>
            <a:endParaRPr lang="en-GB" dirty="0"/>
          </a:p>
        </p:txBody>
      </p:sp>
      <p:sp>
        <p:nvSpPr>
          <p:cNvPr id="11" name="TextBox 10"/>
          <p:cNvSpPr txBox="1"/>
          <p:nvPr/>
        </p:nvSpPr>
        <p:spPr>
          <a:xfrm>
            <a:off x="9367665" y="5174424"/>
            <a:ext cx="2306620" cy="646331"/>
          </a:xfrm>
          <a:prstGeom prst="rect">
            <a:avLst/>
          </a:prstGeom>
          <a:noFill/>
        </p:spPr>
        <p:txBody>
          <a:bodyPr wrap="square" rtlCol="0">
            <a:spAutoFit/>
          </a:bodyPr>
          <a:lstStyle/>
          <a:p>
            <a:pPr algn="ctr"/>
            <a:r>
              <a:rPr lang="en-GB" dirty="0" smtClean="0"/>
              <a:t>192.168.0.6</a:t>
            </a:r>
          </a:p>
          <a:p>
            <a:pPr algn="ctr"/>
            <a:r>
              <a:rPr lang="en-GB" dirty="0" smtClean="0"/>
              <a:t>B7:C2:11:F2:BB:E6</a:t>
            </a:r>
            <a:endParaRPr lang="en-GB" dirty="0"/>
          </a:p>
        </p:txBody>
      </p:sp>
      <p:sp>
        <p:nvSpPr>
          <p:cNvPr id="13" name="Right Arrow 12"/>
          <p:cNvSpPr/>
          <p:nvPr/>
        </p:nvSpPr>
        <p:spPr>
          <a:xfrm>
            <a:off x="4033221" y="2489881"/>
            <a:ext cx="5003201" cy="493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Arrow 13"/>
          <p:cNvSpPr/>
          <p:nvPr/>
        </p:nvSpPr>
        <p:spPr>
          <a:xfrm rot="10800000">
            <a:off x="4006326" y="5020664"/>
            <a:ext cx="5030094" cy="493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9036422" y="469141"/>
            <a:ext cx="2969110" cy="707886"/>
          </a:xfrm>
          <a:prstGeom prst="rect">
            <a:avLst/>
          </a:prstGeom>
          <a:noFill/>
        </p:spPr>
        <p:txBody>
          <a:bodyPr wrap="square" rtlCol="0">
            <a:spAutoFit/>
          </a:bodyPr>
          <a:lstStyle/>
          <a:p>
            <a:r>
              <a:rPr lang="en-GB" sz="4000" dirty="0" smtClean="0"/>
              <a:t>Example</a:t>
            </a:r>
          </a:p>
        </p:txBody>
      </p:sp>
      <p:sp>
        <p:nvSpPr>
          <p:cNvPr id="16" name="TextBox 15"/>
          <p:cNvSpPr txBox="1"/>
          <p:nvPr/>
        </p:nvSpPr>
        <p:spPr>
          <a:xfrm>
            <a:off x="4120177" y="2986142"/>
            <a:ext cx="4916243" cy="2031325"/>
          </a:xfrm>
          <a:prstGeom prst="rect">
            <a:avLst/>
          </a:prstGeom>
          <a:noFill/>
        </p:spPr>
        <p:txBody>
          <a:bodyPr wrap="square" rtlCol="0">
            <a:spAutoFit/>
          </a:bodyPr>
          <a:lstStyle/>
          <a:p>
            <a:pPr algn="just"/>
            <a:r>
              <a:rPr lang="en-GB" dirty="0" smtClean="0"/>
              <a:t>Now Scott and Dave have exchanged details they can communicate with each other directly. They both store a record in their ARP Cache of the other clients IP and MAC address so they can perform a lookup later if needed. This prevents the need for subsequent ARP requests and reduces network traffic.</a:t>
            </a:r>
            <a:endParaRPr lang="en-GB" dirty="0"/>
          </a:p>
        </p:txBody>
      </p:sp>
    </p:spTree>
    <p:extLst>
      <p:ext uri="{BB962C8B-B14F-4D97-AF65-F5344CB8AC3E}">
        <p14:creationId xmlns:p14="http://schemas.microsoft.com/office/powerpoint/2010/main" val="2483456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75059" y="469141"/>
            <a:ext cx="3130473" cy="707886"/>
          </a:xfrm>
          <a:prstGeom prst="rect">
            <a:avLst/>
          </a:prstGeom>
          <a:noFill/>
        </p:spPr>
        <p:txBody>
          <a:bodyPr wrap="square" rtlCol="0">
            <a:spAutoFit/>
          </a:bodyPr>
          <a:lstStyle/>
          <a:p>
            <a:r>
              <a:rPr lang="en-GB" sz="4000" dirty="0" smtClean="0"/>
              <a:t>The Problem</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5175" y="2689411"/>
            <a:ext cx="2501153" cy="2501153"/>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70400" y="2689410"/>
            <a:ext cx="2501153" cy="2501153"/>
          </a:xfrm>
          <a:prstGeom prst="rect">
            <a:avLst/>
          </a:prstGeom>
        </p:spPr>
      </p:pic>
      <p:sp>
        <p:nvSpPr>
          <p:cNvPr id="7" name="TextBox 6"/>
          <p:cNvSpPr txBox="1"/>
          <p:nvPr/>
        </p:nvSpPr>
        <p:spPr>
          <a:xfrm>
            <a:off x="2379233" y="2320078"/>
            <a:ext cx="753036" cy="369332"/>
          </a:xfrm>
          <a:prstGeom prst="rect">
            <a:avLst/>
          </a:prstGeom>
          <a:noFill/>
        </p:spPr>
        <p:txBody>
          <a:bodyPr wrap="square" rtlCol="0">
            <a:spAutoFit/>
          </a:bodyPr>
          <a:lstStyle/>
          <a:p>
            <a:r>
              <a:rPr lang="en-GB" dirty="0" smtClean="0"/>
              <a:t>Scott</a:t>
            </a:r>
            <a:endParaRPr lang="en-GB" dirty="0"/>
          </a:p>
        </p:txBody>
      </p:sp>
      <p:sp>
        <p:nvSpPr>
          <p:cNvPr id="8" name="TextBox 7"/>
          <p:cNvSpPr txBox="1"/>
          <p:nvPr/>
        </p:nvSpPr>
        <p:spPr>
          <a:xfrm>
            <a:off x="10171352" y="2320078"/>
            <a:ext cx="699247" cy="369332"/>
          </a:xfrm>
          <a:prstGeom prst="rect">
            <a:avLst/>
          </a:prstGeom>
          <a:noFill/>
        </p:spPr>
        <p:txBody>
          <a:bodyPr wrap="square" rtlCol="0">
            <a:spAutoFit/>
          </a:bodyPr>
          <a:lstStyle/>
          <a:p>
            <a:r>
              <a:rPr lang="en-GB" dirty="0" smtClean="0"/>
              <a:t>Dave</a:t>
            </a:r>
            <a:endParaRPr lang="en-GB" dirty="0"/>
          </a:p>
        </p:txBody>
      </p:sp>
      <p:sp>
        <p:nvSpPr>
          <p:cNvPr id="9" name="TextBox 8"/>
          <p:cNvSpPr txBox="1"/>
          <p:nvPr/>
        </p:nvSpPr>
        <p:spPr>
          <a:xfrm>
            <a:off x="1602441" y="5190563"/>
            <a:ext cx="2306620" cy="646331"/>
          </a:xfrm>
          <a:prstGeom prst="rect">
            <a:avLst/>
          </a:prstGeom>
          <a:noFill/>
        </p:spPr>
        <p:txBody>
          <a:bodyPr wrap="square" rtlCol="0">
            <a:spAutoFit/>
          </a:bodyPr>
          <a:lstStyle/>
          <a:p>
            <a:pPr algn="ctr"/>
            <a:r>
              <a:rPr lang="en-GB" dirty="0" smtClean="0"/>
              <a:t>192.168.0.5</a:t>
            </a:r>
          </a:p>
          <a:p>
            <a:pPr algn="ctr"/>
            <a:r>
              <a:rPr lang="en-GB" dirty="0" smtClean="0"/>
              <a:t>A3:DD:B4:12:3A:4F</a:t>
            </a:r>
            <a:endParaRPr lang="en-GB" dirty="0"/>
          </a:p>
        </p:txBody>
      </p:sp>
      <p:sp>
        <p:nvSpPr>
          <p:cNvPr id="10" name="TextBox 9"/>
          <p:cNvSpPr txBox="1"/>
          <p:nvPr/>
        </p:nvSpPr>
        <p:spPr>
          <a:xfrm>
            <a:off x="9367665" y="5174424"/>
            <a:ext cx="2306620" cy="646331"/>
          </a:xfrm>
          <a:prstGeom prst="rect">
            <a:avLst/>
          </a:prstGeom>
          <a:noFill/>
        </p:spPr>
        <p:txBody>
          <a:bodyPr wrap="square" rtlCol="0">
            <a:spAutoFit/>
          </a:bodyPr>
          <a:lstStyle/>
          <a:p>
            <a:pPr algn="ctr"/>
            <a:r>
              <a:rPr lang="en-GB" dirty="0" smtClean="0"/>
              <a:t>192.168.0.6</a:t>
            </a:r>
          </a:p>
          <a:p>
            <a:pPr algn="ctr"/>
            <a:r>
              <a:rPr lang="en-GB" dirty="0" smtClean="0"/>
              <a:t>B7:C2:11:F2:BB:E6</a:t>
            </a:r>
            <a:endParaRPr lang="en-GB" dirty="0"/>
          </a:p>
        </p:txBody>
      </p:sp>
      <p:sp>
        <p:nvSpPr>
          <p:cNvPr id="11" name="Right Arrow 10"/>
          <p:cNvSpPr/>
          <p:nvPr/>
        </p:nvSpPr>
        <p:spPr>
          <a:xfrm>
            <a:off x="4033221" y="2489881"/>
            <a:ext cx="5003201" cy="493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ight Arrow 11"/>
          <p:cNvSpPr/>
          <p:nvPr/>
        </p:nvSpPr>
        <p:spPr>
          <a:xfrm rot="10800000">
            <a:off x="4006326" y="5020664"/>
            <a:ext cx="5030094" cy="493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4120177" y="3263140"/>
            <a:ext cx="4916243" cy="1477328"/>
          </a:xfrm>
          <a:prstGeom prst="rect">
            <a:avLst/>
          </a:prstGeom>
          <a:noFill/>
        </p:spPr>
        <p:txBody>
          <a:bodyPr wrap="square" rtlCol="0">
            <a:spAutoFit/>
          </a:bodyPr>
          <a:lstStyle/>
          <a:p>
            <a:pPr algn="just"/>
            <a:r>
              <a:rPr lang="en-GB" dirty="0" smtClean="0"/>
              <a:t>During the ARP request/response exchange neither client took any steps to verify the identity of the responding client, or the authenticity of the response sent. This presents an opportunity for a 3</a:t>
            </a:r>
            <a:r>
              <a:rPr lang="en-GB" baseline="30000" dirty="0" smtClean="0"/>
              <a:t>rd</a:t>
            </a:r>
            <a:r>
              <a:rPr lang="en-GB" dirty="0" smtClean="0"/>
              <a:t> party to impersonate clients on the network.</a:t>
            </a:r>
            <a:endParaRPr lang="en-GB" dirty="0"/>
          </a:p>
        </p:txBody>
      </p:sp>
    </p:spTree>
    <p:extLst>
      <p:ext uri="{BB962C8B-B14F-4D97-AF65-F5344CB8AC3E}">
        <p14:creationId xmlns:p14="http://schemas.microsoft.com/office/powerpoint/2010/main" val="468521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1694" y="4173966"/>
            <a:ext cx="1528481" cy="1528481"/>
          </a:xfrm>
          <a:prstGeom prst="rect">
            <a:avLst/>
          </a:prstGeom>
        </p:spPr>
      </p:pic>
      <p:sp>
        <p:nvSpPr>
          <p:cNvPr id="6" name="TextBox 5"/>
          <p:cNvSpPr txBox="1"/>
          <p:nvPr/>
        </p:nvSpPr>
        <p:spPr>
          <a:xfrm>
            <a:off x="2979416" y="3862392"/>
            <a:ext cx="753036" cy="369332"/>
          </a:xfrm>
          <a:prstGeom prst="rect">
            <a:avLst/>
          </a:prstGeom>
          <a:noFill/>
        </p:spPr>
        <p:txBody>
          <a:bodyPr wrap="square" rtlCol="0">
            <a:spAutoFit/>
          </a:bodyPr>
          <a:lstStyle/>
          <a:p>
            <a:r>
              <a:rPr lang="en-GB" dirty="0" smtClean="0"/>
              <a:t>Scott</a:t>
            </a:r>
            <a:endParaRPr lang="en-GB" dirty="0"/>
          </a:p>
        </p:txBody>
      </p:sp>
      <p:sp>
        <p:nvSpPr>
          <p:cNvPr id="7" name="TextBox 6"/>
          <p:cNvSpPr txBox="1"/>
          <p:nvPr/>
        </p:nvSpPr>
        <p:spPr>
          <a:xfrm>
            <a:off x="9407108" y="3862392"/>
            <a:ext cx="699247" cy="369332"/>
          </a:xfrm>
          <a:prstGeom prst="rect">
            <a:avLst/>
          </a:prstGeom>
          <a:noFill/>
        </p:spPr>
        <p:txBody>
          <a:bodyPr wrap="square" rtlCol="0">
            <a:spAutoFit/>
          </a:bodyPr>
          <a:lstStyle/>
          <a:p>
            <a:r>
              <a:rPr lang="en-GB" dirty="0" smtClean="0"/>
              <a:t>Dave</a:t>
            </a:r>
            <a:endParaRPr lang="en-GB" dirty="0"/>
          </a:p>
        </p:txBody>
      </p:sp>
      <p:sp>
        <p:nvSpPr>
          <p:cNvPr id="8" name="TextBox 7"/>
          <p:cNvSpPr txBox="1"/>
          <p:nvPr/>
        </p:nvSpPr>
        <p:spPr>
          <a:xfrm>
            <a:off x="2202624" y="5702447"/>
            <a:ext cx="2306620" cy="646331"/>
          </a:xfrm>
          <a:prstGeom prst="rect">
            <a:avLst/>
          </a:prstGeom>
          <a:noFill/>
        </p:spPr>
        <p:txBody>
          <a:bodyPr wrap="square" rtlCol="0">
            <a:spAutoFit/>
          </a:bodyPr>
          <a:lstStyle/>
          <a:p>
            <a:pPr algn="ctr"/>
            <a:r>
              <a:rPr lang="en-GB" dirty="0" smtClean="0"/>
              <a:t>192.168.0.5</a:t>
            </a:r>
          </a:p>
          <a:p>
            <a:pPr algn="ctr"/>
            <a:r>
              <a:rPr lang="en-GB" dirty="0" smtClean="0"/>
              <a:t>A3:DD:B4:12:3A:4F</a:t>
            </a:r>
            <a:endParaRPr lang="en-GB" dirty="0"/>
          </a:p>
        </p:txBody>
      </p:sp>
      <p:sp>
        <p:nvSpPr>
          <p:cNvPr id="9" name="TextBox 8"/>
          <p:cNvSpPr txBox="1"/>
          <p:nvPr/>
        </p:nvSpPr>
        <p:spPr>
          <a:xfrm>
            <a:off x="8603424" y="5756655"/>
            <a:ext cx="2306620" cy="646331"/>
          </a:xfrm>
          <a:prstGeom prst="rect">
            <a:avLst/>
          </a:prstGeom>
          <a:noFill/>
        </p:spPr>
        <p:txBody>
          <a:bodyPr wrap="square" rtlCol="0">
            <a:spAutoFit/>
          </a:bodyPr>
          <a:lstStyle/>
          <a:p>
            <a:pPr algn="ctr"/>
            <a:r>
              <a:rPr lang="en-GB" dirty="0" smtClean="0"/>
              <a:t>192.168.0.6</a:t>
            </a:r>
          </a:p>
          <a:p>
            <a:pPr algn="ctr"/>
            <a:r>
              <a:rPr lang="en-GB" dirty="0" smtClean="0"/>
              <a:t>B7:C2:11:F2:BB:E6</a:t>
            </a:r>
            <a:endParaRPr lang="en-GB" dirty="0"/>
          </a:p>
        </p:txBody>
      </p:sp>
      <p:sp>
        <p:nvSpPr>
          <p:cNvPr id="10" name="Right Arrow 9"/>
          <p:cNvSpPr/>
          <p:nvPr/>
        </p:nvSpPr>
        <p:spPr>
          <a:xfrm>
            <a:off x="4281544" y="4587324"/>
            <a:ext cx="4593515" cy="493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ight Arrow 10"/>
          <p:cNvSpPr/>
          <p:nvPr/>
        </p:nvSpPr>
        <p:spPr>
          <a:xfrm rot="19238241">
            <a:off x="3496009" y="2676046"/>
            <a:ext cx="2686996" cy="493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8875059" y="469141"/>
            <a:ext cx="3130473" cy="707886"/>
          </a:xfrm>
          <a:prstGeom prst="rect">
            <a:avLst/>
          </a:prstGeom>
          <a:noFill/>
        </p:spPr>
        <p:txBody>
          <a:bodyPr wrap="square" rtlCol="0">
            <a:spAutoFit/>
          </a:bodyPr>
          <a:lstStyle/>
          <a:p>
            <a:r>
              <a:rPr lang="en-GB" sz="4000" dirty="0" smtClean="0"/>
              <a:t>The Problem</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2492" y="4173966"/>
            <a:ext cx="1528481" cy="1528481"/>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2093" y="835929"/>
            <a:ext cx="1528481" cy="1528481"/>
          </a:xfrm>
          <a:prstGeom prst="rect">
            <a:avLst/>
          </a:prstGeom>
        </p:spPr>
      </p:pic>
      <p:sp>
        <p:nvSpPr>
          <p:cNvPr id="16" name="TextBox 15"/>
          <p:cNvSpPr txBox="1"/>
          <p:nvPr/>
        </p:nvSpPr>
        <p:spPr>
          <a:xfrm>
            <a:off x="6034586" y="466597"/>
            <a:ext cx="1043493" cy="369332"/>
          </a:xfrm>
          <a:prstGeom prst="rect">
            <a:avLst/>
          </a:prstGeom>
          <a:noFill/>
        </p:spPr>
        <p:txBody>
          <a:bodyPr wrap="square" rtlCol="0">
            <a:spAutoFit/>
          </a:bodyPr>
          <a:lstStyle/>
          <a:p>
            <a:r>
              <a:rPr lang="en-GB" dirty="0" smtClean="0">
                <a:solidFill>
                  <a:srgbClr val="FF0000"/>
                </a:solidFill>
              </a:rPr>
              <a:t>Attacker</a:t>
            </a:r>
            <a:endParaRPr lang="en-GB" dirty="0">
              <a:solidFill>
                <a:srgbClr val="FF0000"/>
              </a:solidFill>
            </a:endParaRPr>
          </a:p>
        </p:txBody>
      </p:sp>
      <p:sp>
        <p:nvSpPr>
          <p:cNvPr id="17" name="TextBox 16"/>
          <p:cNvSpPr txBox="1"/>
          <p:nvPr/>
        </p:nvSpPr>
        <p:spPr>
          <a:xfrm>
            <a:off x="8182251" y="1919545"/>
            <a:ext cx="3196816" cy="1200329"/>
          </a:xfrm>
          <a:prstGeom prst="rect">
            <a:avLst/>
          </a:prstGeom>
          <a:noFill/>
        </p:spPr>
        <p:txBody>
          <a:bodyPr wrap="square" rtlCol="0">
            <a:spAutoFit/>
          </a:bodyPr>
          <a:lstStyle/>
          <a:p>
            <a:pPr algn="just"/>
            <a:r>
              <a:rPr lang="en-GB" dirty="0" smtClean="0"/>
              <a:t>ARP Requests are sent to all clients on the network as they use the broadcast MAC address FF:FF:FF:FF:FF:FF. </a:t>
            </a:r>
            <a:endParaRPr lang="en-GB" dirty="0"/>
          </a:p>
        </p:txBody>
      </p:sp>
      <p:sp>
        <p:nvSpPr>
          <p:cNvPr id="18" name="TextBox 17"/>
          <p:cNvSpPr txBox="1"/>
          <p:nvPr/>
        </p:nvSpPr>
        <p:spPr>
          <a:xfrm>
            <a:off x="5378371" y="2275584"/>
            <a:ext cx="2306620" cy="646331"/>
          </a:xfrm>
          <a:prstGeom prst="rect">
            <a:avLst/>
          </a:prstGeom>
          <a:noFill/>
        </p:spPr>
        <p:txBody>
          <a:bodyPr wrap="square" rtlCol="0">
            <a:spAutoFit/>
          </a:bodyPr>
          <a:lstStyle/>
          <a:p>
            <a:pPr algn="ctr"/>
            <a:r>
              <a:rPr lang="en-GB" dirty="0" smtClean="0"/>
              <a:t>192.168.0.7</a:t>
            </a:r>
          </a:p>
          <a:p>
            <a:pPr algn="ctr"/>
            <a:r>
              <a:rPr lang="en-GB" dirty="0" smtClean="0"/>
              <a:t>C4:D3:46:B1:EE:BA</a:t>
            </a:r>
            <a:endParaRPr lang="en-GB" dirty="0"/>
          </a:p>
        </p:txBody>
      </p:sp>
    </p:spTree>
    <p:extLst>
      <p:ext uri="{BB962C8B-B14F-4D97-AF65-F5344CB8AC3E}">
        <p14:creationId xmlns:p14="http://schemas.microsoft.com/office/powerpoint/2010/main" val="2219299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1694" y="4173966"/>
            <a:ext cx="1528481" cy="1528481"/>
          </a:xfrm>
          <a:prstGeom prst="rect">
            <a:avLst/>
          </a:prstGeom>
        </p:spPr>
      </p:pic>
      <p:sp>
        <p:nvSpPr>
          <p:cNvPr id="5" name="TextBox 4"/>
          <p:cNvSpPr txBox="1"/>
          <p:nvPr/>
        </p:nvSpPr>
        <p:spPr>
          <a:xfrm>
            <a:off x="2979416" y="3862392"/>
            <a:ext cx="753036" cy="369332"/>
          </a:xfrm>
          <a:prstGeom prst="rect">
            <a:avLst/>
          </a:prstGeom>
          <a:noFill/>
        </p:spPr>
        <p:txBody>
          <a:bodyPr wrap="square" rtlCol="0">
            <a:spAutoFit/>
          </a:bodyPr>
          <a:lstStyle/>
          <a:p>
            <a:r>
              <a:rPr lang="en-GB" dirty="0" smtClean="0"/>
              <a:t>Scott</a:t>
            </a:r>
            <a:endParaRPr lang="en-GB" dirty="0"/>
          </a:p>
        </p:txBody>
      </p:sp>
      <p:sp>
        <p:nvSpPr>
          <p:cNvPr id="6" name="TextBox 5"/>
          <p:cNvSpPr txBox="1"/>
          <p:nvPr/>
        </p:nvSpPr>
        <p:spPr>
          <a:xfrm>
            <a:off x="9407108" y="3862392"/>
            <a:ext cx="699247" cy="369332"/>
          </a:xfrm>
          <a:prstGeom prst="rect">
            <a:avLst/>
          </a:prstGeom>
          <a:noFill/>
        </p:spPr>
        <p:txBody>
          <a:bodyPr wrap="square" rtlCol="0">
            <a:spAutoFit/>
          </a:bodyPr>
          <a:lstStyle/>
          <a:p>
            <a:r>
              <a:rPr lang="en-GB" dirty="0" smtClean="0"/>
              <a:t>Dave</a:t>
            </a:r>
            <a:endParaRPr lang="en-GB" dirty="0"/>
          </a:p>
        </p:txBody>
      </p:sp>
      <p:sp>
        <p:nvSpPr>
          <p:cNvPr id="7" name="TextBox 6"/>
          <p:cNvSpPr txBox="1"/>
          <p:nvPr/>
        </p:nvSpPr>
        <p:spPr>
          <a:xfrm>
            <a:off x="2202624" y="5702447"/>
            <a:ext cx="2306620" cy="646331"/>
          </a:xfrm>
          <a:prstGeom prst="rect">
            <a:avLst/>
          </a:prstGeom>
          <a:noFill/>
        </p:spPr>
        <p:txBody>
          <a:bodyPr wrap="square" rtlCol="0">
            <a:spAutoFit/>
          </a:bodyPr>
          <a:lstStyle/>
          <a:p>
            <a:pPr algn="ctr"/>
            <a:r>
              <a:rPr lang="en-GB" dirty="0" smtClean="0"/>
              <a:t>192.168.0.5</a:t>
            </a:r>
          </a:p>
          <a:p>
            <a:pPr algn="ctr"/>
            <a:r>
              <a:rPr lang="en-GB" dirty="0" smtClean="0"/>
              <a:t>A3:DD:B4:12:3A:4F</a:t>
            </a:r>
            <a:endParaRPr lang="en-GB" dirty="0"/>
          </a:p>
        </p:txBody>
      </p:sp>
      <p:sp>
        <p:nvSpPr>
          <p:cNvPr id="8" name="TextBox 7"/>
          <p:cNvSpPr txBox="1"/>
          <p:nvPr/>
        </p:nvSpPr>
        <p:spPr>
          <a:xfrm>
            <a:off x="8603424" y="5756655"/>
            <a:ext cx="2306620" cy="646331"/>
          </a:xfrm>
          <a:prstGeom prst="rect">
            <a:avLst/>
          </a:prstGeom>
          <a:noFill/>
        </p:spPr>
        <p:txBody>
          <a:bodyPr wrap="square" rtlCol="0">
            <a:spAutoFit/>
          </a:bodyPr>
          <a:lstStyle/>
          <a:p>
            <a:pPr algn="ctr"/>
            <a:r>
              <a:rPr lang="en-GB" dirty="0" smtClean="0"/>
              <a:t>192.168.0.6</a:t>
            </a:r>
          </a:p>
          <a:p>
            <a:pPr algn="ctr"/>
            <a:r>
              <a:rPr lang="en-GB" dirty="0" smtClean="0"/>
              <a:t>B7:C2:11:F2:BB:E6</a:t>
            </a:r>
            <a:endParaRPr lang="en-GB" dirty="0"/>
          </a:p>
        </p:txBody>
      </p:sp>
      <p:sp>
        <p:nvSpPr>
          <p:cNvPr id="9" name="Right Arrow 8"/>
          <p:cNvSpPr/>
          <p:nvPr/>
        </p:nvSpPr>
        <p:spPr>
          <a:xfrm rot="10800000">
            <a:off x="4281544" y="4587324"/>
            <a:ext cx="4593515" cy="493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ight Arrow 9"/>
          <p:cNvSpPr/>
          <p:nvPr/>
        </p:nvSpPr>
        <p:spPr>
          <a:xfrm rot="8036607">
            <a:off x="3496009" y="2676046"/>
            <a:ext cx="2686996" cy="493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2492" y="4173966"/>
            <a:ext cx="1528481" cy="1528481"/>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2093" y="835929"/>
            <a:ext cx="1528481" cy="1528481"/>
          </a:xfrm>
          <a:prstGeom prst="rect">
            <a:avLst/>
          </a:prstGeom>
        </p:spPr>
      </p:pic>
      <p:sp>
        <p:nvSpPr>
          <p:cNvPr id="13" name="TextBox 12"/>
          <p:cNvSpPr txBox="1"/>
          <p:nvPr/>
        </p:nvSpPr>
        <p:spPr>
          <a:xfrm>
            <a:off x="6034586" y="466597"/>
            <a:ext cx="1043493" cy="369332"/>
          </a:xfrm>
          <a:prstGeom prst="rect">
            <a:avLst/>
          </a:prstGeom>
          <a:noFill/>
        </p:spPr>
        <p:txBody>
          <a:bodyPr wrap="square" rtlCol="0">
            <a:spAutoFit/>
          </a:bodyPr>
          <a:lstStyle/>
          <a:p>
            <a:r>
              <a:rPr lang="en-GB" dirty="0" smtClean="0">
                <a:solidFill>
                  <a:srgbClr val="FF0000"/>
                </a:solidFill>
              </a:rPr>
              <a:t>Attacker</a:t>
            </a:r>
            <a:endParaRPr lang="en-GB" dirty="0">
              <a:solidFill>
                <a:srgbClr val="FF0000"/>
              </a:solidFill>
            </a:endParaRPr>
          </a:p>
        </p:txBody>
      </p:sp>
      <p:sp>
        <p:nvSpPr>
          <p:cNvPr id="14" name="TextBox 13"/>
          <p:cNvSpPr txBox="1"/>
          <p:nvPr/>
        </p:nvSpPr>
        <p:spPr>
          <a:xfrm>
            <a:off x="8158323" y="1642546"/>
            <a:ext cx="3196816" cy="1754326"/>
          </a:xfrm>
          <a:prstGeom prst="rect">
            <a:avLst/>
          </a:prstGeom>
          <a:noFill/>
        </p:spPr>
        <p:txBody>
          <a:bodyPr wrap="square" rtlCol="0">
            <a:spAutoFit/>
          </a:bodyPr>
          <a:lstStyle/>
          <a:p>
            <a:pPr algn="just"/>
            <a:r>
              <a:rPr lang="en-GB" dirty="0" smtClean="0"/>
              <a:t>ARP Responses are not verified and if </a:t>
            </a:r>
            <a:r>
              <a:rPr lang="en-GB" dirty="0" smtClean="0"/>
              <a:t>any </a:t>
            </a:r>
            <a:r>
              <a:rPr lang="en-GB" dirty="0" smtClean="0"/>
              <a:t>client receives a new response they will update their ARP cache assuming the </a:t>
            </a:r>
            <a:r>
              <a:rPr lang="en-GB" dirty="0" smtClean="0"/>
              <a:t>sender has </a:t>
            </a:r>
            <a:r>
              <a:rPr lang="en-GB" dirty="0" smtClean="0"/>
              <a:t>changed their MAC </a:t>
            </a:r>
            <a:r>
              <a:rPr lang="en-GB" dirty="0" smtClean="0"/>
              <a:t>or IP address</a:t>
            </a:r>
            <a:r>
              <a:rPr lang="en-GB" dirty="0" smtClean="0"/>
              <a:t>. </a:t>
            </a:r>
            <a:endParaRPr lang="en-GB" dirty="0"/>
          </a:p>
        </p:txBody>
      </p:sp>
      <p:sp>
        <p:nvSpPr>
          <p:cNvPr id="15" name="TextBox 14"/>
          <p:cNvSpPr txBox="1"/>
          <p:nvPr/>
        </p:nvSpPr>
        <p:spPr>
          <a:xfrm>
            <a:off x="5378371" y="2275584"/>
            <a:ext cx="2306620" cy="646331"/>
          </a:xfrm>
          <a:prstGeom prst="rect">
            <a:avLst/>
          </a:prstGeom>
          <a:noFill/>
        </p:spPr>
        <p:txBody>
          <a:bodyPr wrap="square" rtlCol="0">
            <a:spAutoFit/>
          </a:bodyPr>
          <a:lstStyle/>
          <a:p>
            <a:pPr algn="ctr"/>
            <a:r>
              <a:rPr lang="en-GB" dirty="0" smtClean="0"/>
              <a:t>192.168.0.7</a:t>
            </a:r>
          </a:p>
          <a:p>
            <a:pPr algn="ctr"/>
            <a:r>
              <a:rPr lang="en-GB" dirty="0" smtClean="0">
                <a:solidFill>
                  <a:srgbClr val="FF0000"/>
                </a:solidFill>
              </a:rPr>
              <a:t>C4:D3:46:B1:EE:BA</a:t>
            </a:r>
            <a:endParaRPr lang="en-GB" dirty="0">
              <a:solidFill>
                <a:srgbClr val="FF0000"/>
              </a:solidFill>
            </a:endParaRPr>
          </a:p>
        </p:txBody>
      </p:sp>
      <p:sp>
        <p:nvSpPr>
          <p:cNvPr id="16" name="TextBox 15"/>
          <p:cNvSpPr txBox="1"/>
          <p:nvPr/>
        </p:nvSpPr>
        <p:spPr>
          <a:xfrm>
            <a:off x="8875059" y="469141"/>
            <a:ext cx="3130473" cy="707886"/>
          </a:xfrm>
          <a:prstGeom prst="rect">
            <a:avLst/>
          </a:prstGeom>
          <a:noFill/>
        </p:spPr>
        <p:txBody>
          <a:bodyPr wrap="square" rtlCol="0">
            <a:spAutoFit/>
          </a:bodyPr>
          <a:lstStyle/>
          <a:p>
            <a:r>
              <a:rPr lang="en-GB" sz="4000" dirty="0" smtClean="0"/>
              <a:t>The Problem</a:t>
            </a:r>
          </a:p>
        </p:txBody>
      </p:sp>
      <p:sp>
        <p:nvSpPr>
          <p:cNvPr id="17" name="Rectangle 16"/>
          <p:cNvSpPr/>
          <p:nvPr/>
        </p:nvSpPr>
        <p:spPr>
          <a:xfrm>
            <a:off x="1430767" y="1276152"/>
            <a:ext cx="4238568" cy="646331"/>
          </a:xfrm>
          <a:prstGeom prst="rect">
            <a:avLst/>
          </a:prstGeom>
        </p:spPr>
        <p:txBody>
          <a:bodyPr wrap="square">
            <a:spAutoFit/>
          </a:bodyPr>
          <a:lstStyle/>
          <a:p>
            <a:r>
              <a:rPr lang="en-GB" dirty="0" smtClean="0"/>
              <a:t>Hi Scott, 192.168.0.5, A3:DD:B4:12:3A:4F.</a:t>
            </a:r>
          </a:p>
          <a:p>
            <a:r>
              <a:rPr lang="en-GB" dirty="0" smtClean="0"/>
              <a:t>I’m Dave, 192.168.0.6, </a:t>
            </a:r>
            <a:r>
              <a:rPr lang="en-GB" dirty="0" smtClean="0">
                <a:solidFill>
                  <a:srgbClr val="FF0000"/>
                </a:solidFill>
              </a:rPr>
              <a:t>C4:D3:46:B1:EE:BA</a:t>
            </a:r>
            <a:r>
              <a:rPr lang="en-GB" dirty="0" smtClean="0"/>
              <a:t>.</a:t>
            </a:r>
          </a:p>
        </p:txBody>
      </p:sp>
    </p:spTree>
    <p:extLst>
      <p:ext uri="{BB962C8B-B14F-4D97-AF65-F5344CB8AC3E}">
        <p14:creationId xmlns:p14="http://schemas.microsoft.com/office/powerpoint/2010/main" val="8592229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211</TotalTime>
  <Words>1285</Words>
  <Application>Microsoft Office PowerPoint</Application>
  <PresentationFormat>Widescreen</PresentationFormat>
  <Paragraphs>180</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Corbel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2013-08-07T10:05:38Z</dcterms:created>
  <dcterms:modified xsi:type="dcterms:W3CDTF">2013-08-07T15:53:24Z</dcterms:modified>
</cp:coreProperties>
</file>