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40000"/>
    <a:srgbClr val="C3260C"/>
    <a:srgbClr val="FFFFFF"/>
    <a:srgbClr val="618197"/>
    <a:srgbClr val="969696"/>
    <a:srgbClr val="000000"/>
    <a:srgbClr val="A6A6A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3911" autoAdjust="0"/>
  </p:normalViewPr>
  <p:slideViewPr>
    <p:cSldViewPr>
      <p:cViewPr>
        <p:scale>
          <a:sx n="25" d="100"/>
          <a:sy n="25" d="100"/>
        </p:scale>
        <p:origin x="-1176" y="2340"/>
      </p:cViewPr>
      <p:guideLst>
        <p:guide orient="horz" pos="13479"/>
        <p:guide pos="953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2" name="Text Placeholder 61"/>
          <p:cNvSpPr>
            <a:spLocks noGrp="1"/>
          </p:cNvSpPr>
          <p:nvPr userDrawn="1">
            <p:ph type="body" sz="quarter" idx="10" hasCustomPrompt="1"/>
          </p:nvPr>
        </p:nvSpPr>
        <p:spPr>
          <a:xfrm>
            <a:off x="34422" y="-343299"/>
            <a:ext cx="19718371" cy="4473212"/>
          </a:xfrm>
        </p:spPr>
        <p:txBody>
          <a:bodyPr/>
          <a:lstStyle>
            <a:lvl1pPr marL="0" indent="0" algn="l">
              <a:buNone/>
              <a:defRPr sz="11700"/>
            </a:lvl1pPr>
            <a:lvl5pPr>
              <a:defRPr/>
            </a:lvl5pPr>
          </a:lstStyle>
          <a:p>
            <a:pPr algn="r"/>
            <a:r>
              <a:rPr lang="en-US" sz="8000" b="1" i="1" dirty="0">
                <a:solidFill>
                  <a:schemeClr val="bg2">
                    <a:lumMod val="25000"/>
                  </a:schemeClr>
                </a:solidFill>
                <a:cs typeface="Arial" pitchFamily="34" charset="0"/>
              </a:rPr>
              <a:t>This is a Scientific Poster Template created by </a:t>
            </a:r>
            <a:r>
              <a:rPr lang="en-US" sz="8000" b="1" i="1" dirty="0" err="1">
                <a:solidFill>
                  <a:schemeClr val="bg2">
                    <a:lumMod val="25000"/>
                  </a:schemeClr>
                </a:solidFill>
                <a:cs typeface="Arial" pitchFamily="34" charset="0"/>
              </a:rPr>
              <a:t>Graphicsland</a:t>
            </a:r>
            <a:r>
              <a:rPr lang="en-US" sz="8000" b="1" i="1" dirty="0">
                <a:solidFill>
                  <a:schemeClr val="bg2">
                    <a:lumMod val="25000"/>
                  </a:schemeClr>
                </a:solidFill>
                <a:cs typeface="Arial" pitchFamily="34" charset="0"/>
              </a:rPr>
              <a:t> &amp; </a:t>
            </a:r>
            <a:br>
              <a:rPr lang="en-US" sz="8000" b="1" i="1" dirty="0">
                <a:solidFill>
                  <a:schemeClr val="bg2">
                    <a:lumMod val="25000"/>
                  </a:schemeClr>
                </a:solidFill>
                <a:cs typeface="Arial" pitchFamily="34" charset="0"/>
              </a:rPr>
            </a:br>
            <a:r>
              <a:rPr lang="en-US" sz="8000" b="1" i="1" dirty="0">
                <a:solidFill>
                  <a:schemeClr val="bg2">
                    <a:lumMod val="25000"/>
                  </a:schemeClr>
                </a:solidFill>
                <a:cs typeface="Arial" pitchFamily="34" charset="0"/>
              </a:rPr>
              <a:t>MakeSigns.com  - Your poster title would go on these lines</a:t>
            </a:r>
          </a:p>
          <a:p>
            <a:pPr lvl="0"/>
            <a:endParaRPr lang="en-US" dirty="0"/>
          </a:p>
        </p:txBody>
      </p:sp>
      <p:sp>
        <p:nvSpPr>
          <p:cNvPr id="64" name="Text Placeholder 63"/>
          <p:cNvSpPr>
            <a:spLocks noGrp="1"/>
          </p:cNvSpPr>
          <p:nvPr userDrawn="1">
            <p:ph type="body" sz="quarter" idx="11" hasCustomPrompt="1"/>
          </p:nvPr>
        </p:nvSpPr>
        <p:spPr>
          <a:xfrm>
            <a:off x="76356" y="3714778"/>
            <a:ext cx="21623676" cy="3559995"/>
          </a:xfrm>
        </p:spPr>
        <p:txBody>
          <a:bodyPr/>
          <a:lstStyle>
            <a:lvl1pPr marL="0" indent="0" algn="l">
              <a:buNone/>
              <a:defRPr sz="11700"/>
            </a:lvl1pPr>
          </a:lstStyle>
          <a:p>
            <a:pPr algn="r"/>
            <a:r>
              <a:rPr lang="en-US" sz="4300" dirty="0">
                <a:solidFill>
                  <a:schemeClr val="bg2">
                    <a:lumMod val="25000"/>
                  </a:schemeClr>
                </a:solidFill>
                <a:cs typeface="Arial" pitchFamily="34" charset="0"/>
              </a:rPr>
              <a:t>Author Name, RN</a:t>
            </a: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 Author Name, RN</a:t>
            </a:r>
            <a:r>
              <a:rPr lang="en-US" sz="4300" baseline="30000" dirty="0">
                <a:solidFill>
                  <a:schemeClr val="bg2">
                    <a:lumMod val="25000"/>
                  </a:schemeClr>
                </a:solidFill>
                <a:cs typeface="Arial" pitchFamily="34" charset="0"/>
              </a:rPr>
              <a:t>2,3</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1,4</a:t>
            </a:r>
            <a:r>
              <a:rPr lang="en-US" sz="4300" dirty="0">
                <a:solidFill>
                  <a:schemeClr val="bg2">
                    <a:lumMod val="25000"/>
                  </a:schemeClr>
                </a:solidFill>
                <a:cs typeface="Arial" pitchFamily="34" charset="0"/>
              </a:rPr>
              <a:t> </a:t>
            </a:r>
            <a:br>
              <a:rPr lang="en-US" sz="4300" dirty="0">
                <a:solidFill>
                  <a:schemeClr val="bg2">
                    <a:lumMod val="25000"/>
                  </a:schemeClr>
                </a:solidFill>
                <a:cs typeface="Arial" pitchFamily="34" charset="0"/>
              </a:rPr>
            </a:b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3</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4</a:t>
            </a:r>
            <a:r>
              <a:rPr lang="en-US" sz="4300" dirty="0">
                <a:solidFill>
                  <a:schemeClr val="bg2">
                    <a:lumMod val="25000"/>
                  </a:schemeClr>
                </a:solidFill>
                <a:cs typeface="Arial" pitchFamily="34" charset="0"/>
              </a:rPr>
              <a:t>Name of University, City, State; </a:t>
            </a:r>
          </a:p>
          <a:p>
            <a:pPr lvl="0"/>
            <a:endParaRPr lang="en-US" dirty="0"/>
          </a:p>
        </p:txBody>
      </p:sp>
    </p:spTree>
    <p:extLst>
      <p:ext uri="{BB962C8B-B14F-4D97-AF65-F5344CB8AC3E}">
        <p14:creationId xmlns="" xmlns:p14="http://schemas.microsoft.com/office/powerpoint/2010/main" val="32755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19223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68215" y="5487968"/>
            <a:ext cx="16342227" cy="1168421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1023" y="5487968"/>
            <a:ext cx="48532735" cy="116842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38970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7427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25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1026" y="31956997"/>
            <a:ext cx="32437480"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72959" y="31956997"/>
            <a:ext cx="32437483"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41018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7"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6" y="9579177"/>
            <a:ext cx="13378556"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5375356" y="13571322"/>
            <a:ext cx="13378556"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12171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370629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405150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1833663" y="1703847"/>
            <a:ext cx="16920248" cy="36523697"/>
          </a:xfrm>
        </p:spPr>
        <p:txBody>
          <a:bodyPr/>
          <a:lstStyle>
            <a:lvl1pPr>
              <a:defRPr sz="11700"/>
            </a:lvl1pPr>
            <a:lvl2pPr>
              <a:defRPr sz="103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306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8"/>
            <a:ext cx="18160365" cy="3536473"/>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5932599" y="3823745"/>
            <a:ext cx="18160365" cy="25676543"/>
          </a:xfrm>
        </p:spPr>
        <p:txBody>
          <a:bodyPr/>
          <a:lstStyle>
            <a:lvl1pPr marL="0" indent="0">
              <a:buNone/>
              <a:defRPr sz="11700"/>
            </a:lvl1pPr>
            <a:lvl2pPr marL="1669937" indent="0">
              <a:buNone/>
              <a:defRPr sz="10300"/>
            </a:lvl2pPr>
            <a:lvl3pPr marL="3339874" indent="0">
              <a:buNone/>
              <a:defRPr sz="8800"/>
            </a:lvl3pPr>
            <a:lvl4pPr marL="5009813" indent="0">
              <a:buNone/>
              <a:defRPr sz="7300"/>
            </a:lvl4pPr>
            <a:lvl5pPr marL="6679751" indent="0">
              <a:buNone/>
              <a:defRPr sz="7300"/>
            </a:lvl5pPr>
            <a:lvl6pPr marL="8349688" indent="0">
              <a:buNone/>
              <a:defRPr sz="7300"/>
            </a:lvl6pPr>
            <a:lvl7pPr marL="10019626" indent="0">
              <a:buNone/>
              <a:defRPr sz="7300"/>
            </a:lvl7pPr>
            <a:lvl8pPr marL="11689563" indent="0">
              <a:buNone/>
              <a:defRPr sz="7300"/>
            </a:lvl8pPr>
            <a:lvl9pPr marL="13359500" indent="0">
              <a:buNone/>
              <a:defRPr sz="7300"/>
            </a:lvl9pPr>
          </a:lstStyle>
          <a:p>
            <a:endParaRPr lang="en-US"/>
          </a:p>
        </p:txBody>
      </p:sp>
      <p:sp>
        <p:nvSpPr>
          <p:cNvPr id="4" name="Text Placeholder 3"/>
          <p:cNvSpPr>
            <a:spLocks noGrp="1"/>
          </p:cNvSpPr>
          <p:nvPr>
            <p:ph type="body" sz="half" idx="2"/>
          </p:nvPr>
        </p:nvSpPr>
        <p:spPr>
          <a:xfrm>
            <a:off x="5932599" y="33492440"/>
            <a:ext cx="18160365" cy="5022375"/>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11596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7" cy="7132373"/>
          </a:xfrm>
          <a:prstGeom prst="rect">
            <a:avLst/>
          </a:prstGeom>
        </p:spPr>
        <p:txBody>
          <a:bodyPr vert="horz" lIns="333988" tIns="166994" rIns="333988" bIns="166994" rtlCol="0" anchor="ctr">
            <a:normAutofit/>
          </a:bodyPr>
          <a:lstStyle/>
          <a:p>
            <a:r>
              <a:rPr lang="en-US"/>
              <a:t>Click to edit Master title style</a:t>
            </a:r>
          </a:p>
        </p:txBody>
      </p:sp>
      <p:sp>
        <p:nvSpPr>
          <p:cNvPr id="3" name="Text Placeholder 2"/>
          <p:cNvSpPr>
            <a:spLocks noGrp="1"/>
          </p:cNvSpPr>
          <p:nvPr>
            <p:ph type="body" idx="1"/>
          </p:nvPr>
        </p:nvSpPr>
        <p:spPr>
          <a:xfrm>
            <a:off x="1513364" y="9985325"/>
            <a:ext cx="27240547" cy="28242220"/>
          </a:xfrm>
          <a:prstGeom prst="rect">
            <a:avLst/>
          </a:prstGeom>
        </p:spPr>
        <p:txBody>
          <a:bodyPr vert="horz" lIns="333988" tIns="166994" rIns="333988" bIns="1669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333988" tIns="166994" rIns="333988" bIns="166994" rtlCol="0" anchor="ctr"/>
          <a:lstStyle>
            <a:lvl1pPr algn="l">
              <a:defRPr sz="4400">
                <a:solidFill>
                  <a:schemeClr val="tx1">
                    <a:tint val="75000"/>
                  </a:schemeClr>
                </a:solidFill>
              </a:defRPr>
            </a:lvl1pPr>
          </a:lstStyle>
          <a:p>
            <a:fld id="{0700D83B-9652-4AB2-B7A6-4274F2D3DEE9}" type="datetimeFigureOut">
              <a:rPr lang="en-US" smtClean="0"/>
              <a:pPr/>
              <a:t>10/26/2018</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333988" tIns="166994" rIns="333988" bIns="16699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333988" tIns="166994" rIns="333988" bIns="166994" rtlCol="0" anchor="ctr"/>
          <a:lstStyle>
            <a:lvl1pPr algn="r">
              <a:defRPr sz="4400">
                <a:solidFill>
                  <a:schemeClr val="tx1">
                    <a:tint val="75000"/>
                  </a:schemeClr>
                </a:solidFill>
              </a:defRPr>
            </a:lvl1pPr>
          </a:lstStyle>
          <a:p>
            <a:fld id="{E93B67EC-ED21-461C-A77E-FEA5E489A58D}" type="slidenum">
              <a:rPr lang="en-US" smtClean="0"/>
              <a:pPr/>
              <a:t>‹#›</a:t>
            </a:fld>
            <a:endParaRPr lang="en-US"/>
          </a:p>
        </p:txBody>
      </p:sp>
    </p:spTree>
    <p:extLst>
      <p:ext uri="{BB962C8B-B14F-4D97-AF65-F5344CB8AC3E}">
        <p14:creationId xmlns="" xmlns:p14="http://schemas.microsoft.com/office/powerpoint/2010/main" val="30533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39874" rtl="0" eaLnBrk="1" latinLnBrk="0" hangingPunct="1">
        <a:spcBef>
          <a:spcPct val="0"/>
        </a:spcBef>
        <a:buNone/>
        <a:defRPr sz="16100" kern="1200">
          <a:solidFill>
            <a:schemeClr val="tx1"/>
          </a:solidFill>
          <a:latin typeface="+mj-lt"/>
          <a:ea typeface="+mj-ea"/>
          <a:cs typeface="+mj-cs"/>
        </a:defRPr>
      </a:lvl1pPr>
    </p:titleStyle>
    <p:bodyStyle>
      <a:lvl1pPr marL="1252453" indent="-1252453" algn="l" defTabSz="3339874" rtl="0" eaLnBrk="1" latinLnBrk="0" hangingPunct="1">
        <a:spcBef>
          <a:spcPct val="20000"/>
        </a:spcBef>
        <a:buFont typeface="Arial" pitchFamily="34" charset="0"/>
        <a:buChar char="•"/>
        <a:defRPr sz="11700" kern="1200">
          <a:solidFill>
            <a:schemeClr val="tx1"/>
          </a:solidFill>
          <a:latin typeface="+mn-lt"/>
          <a:ea typeface="+mn-ea"/>
          <a:cs typeface="+mn-cs"/>
        </a:defRPr>
      </a:lvl1pPr>
      <a:lvl2pPr marL="2713648" indent="-1043711" algn="l" defTabSz="3339874"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74843" indent="-834969" algn="l" defTabSz="3339874"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44783"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4pPr>
      <a:lvl5pPr marL="7514720"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5pPr>
      <a:lvl6pPr marL="9184657"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54594"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24531"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194469"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flipH="1">
            <a:off x="0" y="0"/>
            <a:ext cx="30338052" cy="42794238"/>
          </a:xfrm>
          <a:prstGeom prst="rect">
            <a:avLst/>
          </a:prstGeom>
          <a:gradFill flip="none" rotWithShape="1">
            <a:gsLst>
              <a:gs pos="100000">
                <a:schemeClr val="accent1">
                  <a:lumMod val="40000"/>
                  <a:lumOff val="60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47" name="Rectangle 46"/>
          <p:cNvSpPr/>
          <p:nvPr/>
        </p:nvSpPr>
        <p:spPr>
          <a:xfrm flipH="1">
            <a:off x="0" y="-70332"/>
            <a:ext cx="30338052" cy="42864570"/>
          </a:xfrm>
          <a:prstGeom prst="rect">
            <a:avLst/>
          </a:prstGeom>
          <a:gradFill flip="none" rotWithShape="1">
            <a:gsLst>
              <a:gs pos="100000">
                <a:schemeClr val="accent6">
                  <a:lumMod val="60000"/>
                  <a:lumOff val="40000"/>
                  <a:alpha val="50000"/>
                </a:schemeClr>
              </a:gs>
              <a:gs pos="0">
                <a:schemeClr val="bg2">
                  <a:lumMod val="50000"/>
                  <a:alpha val="2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grpSp>
        <p:nvGrpSpPr>
          <p:cNvPr id="4" name="Group 3"/>
          <p:cNvGrpSpPr/>
          <p:nvPr/>
        </p:nvGrpSpPr>
        <p:grpSpPr>
          <a:xfrm>
            <a:off x="4249214" y="-70333"/>
            <a:ext cx="26048858" cy="42864571"/>
            <a:chOff x="4249214" y="-70333"/>
            <a:chExt cx="26048858" cy="42864571"/>
          </a:xfrm>
        </p:grpSpPr>
        <p:pic>
          <p:nvPicPr>
            <p:cNvPr id="49" name="Picture 48"/>
            <p:cNvPicPr>
              <a:picLocks noChangeAspect="1"/>
            </p:cNvPicPr>
            <p:nvPr/>
          </p:nvPicPr>
          <p:blipFill rotWithShape="1">
            <a:blip r:embed="rId2">
              <a:extLst>
                <a:ext uri="{28A0092B-C50C-407E-A947-70E740481C1C}">
                  <a14:useLocalDpi xmlns="" xmlns:a14="http://schemas.microsoft.com/office/drawing/2010/main" val="0"/>
                </a:ext>
              </a:extLst>
            </a:blip>
            <a:srcRect b="46013"/>
            <a:stretch/>
          </p:blipFill>
          <p:spPr>
            <a:xfrm>
              <a:off x="18525932" y="39633665"/>
              <a:ext cx="5291119" cy="3160573"/>
            </a:xfrm>
            <a:prstGeom prst="rect">
              <a:avLst/>
            </a:prstGeom>
          </p:spPr>
        </p:pic>
        <p:sp>
          <p:nvSpPr>
            <p:cNvPr id="50" name="Hexagon 49"/>
            <p:cNvSpPr/>
            <p:nvPr/>
          </p:nvSpPr>
          <p:spPr>
            <a:xfrm rot="20254465" flipH="1">
              <a:off x="14055696" y="13934565"/>
              <a:ext cx="7818900" cy="7461056"/>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1" name="Hexagon 70"/>
            <p:cNvSpPr/>
            <p:nvPr/>
          </p:nvSpPr>
          <p:spPr>
            <a:xfrm rot="20976016" flipH="1">
              <a:off x="18010495" y="21149176"/>
              <a:ext cx="6734641" cy="642642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2" name="Hexagon 71"/>
            <p:cNvSpPr/>
            <p:nvPr/>
          </p:nvSpPr>
          <p:spPr>
            <a:xfrm rot="502753" flipH="1">
              <a:off x="19817355" y="28287886"/>
              <a:ext cx="6474052" cy="587884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3" name="Hexagon 72"/>
            <p:cNvSpPr/>
            <p:nvPr/>
          </p:nvSpPr>
          <p:spPr>
            <a:xfrm rot="1212970" flipH="1">
              <a:off x="19984013" y="34668726"/>
              <a:ext cx="5962477" cy="5414297"/>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98" name="Hexagon 97"/>
            <p:cNvSpPr/>
            <p:nvPr/>
          </p:nvSpPr>
          <p:spPr>
            <a:xfrm rot="1531950" flipH="1">
              <a:off x="6829703" y="35629768"/>
              <a:ext cx="1237640" cy="1123854"/>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99" name="Hexagon 98"/>
            <p:cNvSpPr/>
            <p:nvPr/>
          </p:nvSpPr>
          <p:spPr>
            <a:xfrm rot="2729638" flipH="1">
              <a:off x="5756116" y="36231018"/>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0" name="Hexagon 99"/>
            <p:cNvSpPr/>
            <p:nvPr/>
          </p:nvSpPr>
          <p:spPr>
            <a:xfrm rot="2729638" flipH="1">
              <a:off x="4931950" y="37272126"/>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1" name="Hexagon 100"/>
            <p:cNvSpPr/>
            <p:nvPr/>
          </p:nvSpPr>
          <p:spPr>
            <a:xfrm rot="2729638" flipH="1">
              <a:off x="4149161" y="38180010"/>
              <a:ext cx="1446596" cy="124648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pic>
          <p:nvPicPr>
            <p:cNvPr id="102" name="Picture 101"/>
            <p:cNvPicPr>
              <a:picLocks noChangeAspect="1"/>
            </p:cNvPicPr>
            <p:nvPr/>
          </p:nvPicPr>
          <p:blipFill rotWithShape="1">
            <a:blip r:embed="rId3">
              <a:duotone>
                <a:schemeClr val="accent6">
                  <a:shade val="45000"/>
                  <a:satMod val="135000"/>
                </a:schemeClr>
                <a:prstClr val="white"/>
              </a:duotone>
              <a:extLst>
                <a:ext uri="{28A0092B-C50C-407E-A947-70E740481C1C}">
                  <a14:useLocalDpi xmlns="" xmlns:a14="http://schemas.microsoft.com/office/drawing/2010/main" val="0"/>
                </a:ext>
              </a:extLst>
            </a:blip>
            <a:srcRect t="26568"/>
            <a:stretch/>
          </p:blipFill>
          <p:spPr>
            <a:xfrm>
              <a:off x="16891907" y="-70333"/>
              <a:ext cx="5085485" cy="4378624"/>
            </a:xfrm>
            <a:prstGeom prst="rect">
              <a:avLst/>
            </a:prstGeom>
          </p:spPr>
        </p:pic>
        <p:sp>
          <p:nvSpPr>
            <p:cNvPr id="103" name="Hexagon 102"/>
            <p:cNvSpPr/>
            <p:nvPr/>
          </p:nvSpPr>
          <p:spPr>
            <a:xfrm rot="20254465" flipH="1">
              <a:off x="15300517" y="5570542"/>
              <a:ext cx="7569536" cy="6880694"/>
            </a:xfrm>
            <a:prstGeom prst="hexagon">
              <a:avLst/>
            </a:prstGeom>
            <a:solidFill>
              <a:schemeClr val="accent4">
                <a:lumMod val="75000"/>
                <a:alpha val="7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4" name="Hexagon 103"/>
            <p:cNvSpPr/>
            <p:nvPr/>
          </p:nvSpPr>
          <p:spPr>
            <a:xfrm rot="20254465" flipH="1">
              <a:off x="8045576" y="12108615"/>
              <a:ext cx="6900653" cy="6272681"/>
            </a:xfrm>
            <a:prstGeom prst="hexagon">
              <a:avLst/>
            </a:prstGeom>
            <a:solidFill>
              <a:schemeClr val="tx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5" name="Hexagon 104"/>
            <p:cNvSpPr/>
            <p:nvPr/>
          </p:nvSpPr>
          <p:spPr>
            <a:xfrm rot="20254465" flipH="1">
              <a:off x="14838310" y="28072639"/>
              <a:ext cx="4234600" cy="3796375"/>
            </a:xfrm>
            <a:prstGeom prst="hexagon">
              <a:avLst/>
            </a:prstGeom>
            <a:solidFill>
              <a:schemeClr val="accent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6" name="Hexagon 105"/>
            <p:cNvSpPr/>
            <p:nvPr/>
          </p:nvSpPr>
          <p:spPr>
            <a:xfrm rot="20254465" flipH="1">
              <a:off x="13243633" y="16629715"/>
              <a:ext cx="6738745" cy="6376187"/>
            </a:xfrm>
            <a:prstGeom prst="hexagon">
              <a:avLst/>
            </a:prstGeom>
            <a:solidFill>
              <a:schemeClr val="accent3">
                <a:lumMod val="7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7" name="Hexagon 106"/>
            <p:cNvSpPr/>
            <p:nvPr/>
          </p:nvSpPr>
          <p:spPr>
            <a:xfrm rot="20254465" flipH="1">
              <a:off x="22181187" y="25368361"/>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8" name="Hexagon 107"/>
            <p:cNvSpPr/>
            <p:nvPr/>
          </p:nvSpPr>
          <p:spPr>
            <a:xfrm rot="20254465" flipH="1">
              <a:off x="10807759" y="25034535"/>
              <a:ext cx="5456895" cy="4960307"/>
            </a:xfrm>
            <a:prstGeom prst="hexagon">
              <a:avLst/>
            </a:prstGeom>
            <a:solidFill>
              <a:schemeClr val="accent2">
                <a:lumMod val="75000"/>
                <a:alpha val="67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9" name="Hexagon 108"/>
            <p:cNvSpPr/>
            <p:nvPr/>
          </p:nvSpPr>
          <p:spPr>
            <a:xfrm rot="20254465" flipH="1">
              <a:off x="23148786" y="7558267"/>
              <a:ext cx="7149286" cy="6779247"/>
            </a:xfrm>
            <a:prstGeom prst="hexagon">
              <a:avLst/>
            </a:prstGeom>
            <a:solidFill>
              <a:schemeClr val="tx2">
                <a:lumMod val="40000"/>
                <a:lumOff val="60000"/>
                <a:alpha val="6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35" name="Hexagon 134"/>
            <p:cNvSpPr/>
            <p:nvPr/>
          </p:nvSpPr>
          <p:spPr>
            <a:xfrm rot="20254465" flipH="1">
              <a:off x="21155881" y="3971748"/>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grpSp>
      <p:sp>
        <p:nvSpPr>
          <p:cNvPr id="131" name="Rectangle 130"/>
          <p:cNvSpPr/>
          <p:nvPr/>
        </p:nvSpPr>
        <p:spPr>
          <a:xfrm>
            <a:off x="-1" y="126094"/>
            <a:ext cx="30267275" cy="3629065"/>
          </a:xfrm>
          <a:prstGeom prst="rect">
            <a:avLst/>
          </a:prstGeom>
          <a:solidFill>
            <a:schemeClr val="bg2">
              <a:lumMod val="25000"/>
              <a:alpha val="80000"/>
            </a:schemeClr>
          </a:solidFill>
          <a:ln w="1270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32" name="Text Placeholder 1"/>
          <p:cNvSpPr>
            <a:spLocks noGrp="1"/>
          </p:cNvSpPr>
          <p:nvPr>
            <p:ph type="body" sz="quarter" idx="10"/>
          </p:nvPr>
        </p:nvSpPr>
        <p:spPr>
          <a:xfrm>
            <a:off x="197853" y="61119"/>
            <a:ext cx="29871568" cy="2057860"/>
          </a:xfrm>
        </p:spPr>
        <p:txBody>
          <a:bodyPr>
            <a:normAutofit/>
          </a:bodyPr>
          <a:lstStyle/>
          <a:p>
            <a:r>
              <a:rPr lang="en-US" sz="6800" b="1" i="1" dirty="0">
                <a:solidFill>
                  <a:schemeClr val="bg1"/>
                </a:solidFill>
              </a:rPr>
              <a:t>Student Evaluation</a:t>
            </a:r>
          </a:p>
        </p:txBody>
      </p:sp>
      <p:sp>
        <p:nvSpPr>
          <p:cNvPr id="133" name="Text Placeholder 2"/>
          <p:cNvSpPr>
            <a:spLocks noGrp="1"/>
          </p:cNvSpPr>
          <p:nvPr>
            <p:ph type="body" sz="quarter" idx="11"/>
          </p:nvPr>
        </p:nvSpPr>
        <p:spPr>
          <a:xfrm>
            <a:off x="231819" y="1810943"/>
            <a:ext cx="29874413" cy="1800200"/>
          </a:xfrm>
        </p:spPr>
        <p:txBody>
          <a:bodyPr>
            <a:normAutofit/>
          </a:bodyPr>
          <a:lstStyle/>
          <a:p>
            <a:r>
              <a:rPr lang="en-US" sz="3800" dirty="0" smtClean="0">
                <a:solidFill>
                  <a:schemeClr val="bg1"/>
                </a:solidFill>
              </a:rPr>
              <a:t>Raj Kumar </a:t>
            </a:r>
            <a:r>
              <a:rPr lang="en-US" sz="3800" dirty="0" err="1" smtClean="0">
                <a:solidFill>
                  <a:schemeClr val="bg1"/>
                </a:solidFill>
              </a:rPr>
              <a:t>Rai</a:t>
            </a:r>
            <a:endParaRPr lang="en-US" sz="3800" dirty="0">
              <a:solidFill>
                <a:schemeClr val="bg1"/>
              </a:solidFill>
            </a:endParaRPr>
          </a:p>
          <a:p>
            <a:r>
              <a:rPr lang="en-US" sz="3800" dirty="0">
                <a:solidFill>
                  <a:schemeClr val="bg1"/>
                </a:solidFill>
              </a:rPr>
              <a:t>BSc (Hons) in Information Technology– NP3F1801IT</a:t>
            </a:r>
          </a:p>
        </p:txBody>
      </p:sp>
      <p:sp>
        <p:nvSpPr>
          <p:cNvPr id="110" name="Rectangle 109"/>
          <p:cNvSpPr/>
          <p:nvPr/>
        </p:nvSpPr>
        <p:spPr>
          <a:xfrm>
            <a:off x="1191853" y="4673039"/>
            <a:ext cx="27883569"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2" name="Rectangle 111"/>
          <p:cNvSpPr/>
          <p:nvPr/>
        </p:nvSpPr>
        <p:spPr>
          <a:xfrm>
            <a:off x="2291877" y="17199203"/>
            <a:ext cx="13858374" cy="605603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3" name="Rectangle 112"/>
          <p:cNvSpPr/>
          <p:nvPr/>
        </p:nvSpPr>
        <p:spPr>
          <a:xfrm>
            <a:off x="9787189" y="24809575"/>
            <a:ext cx="8738743" cy="8550944"/>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4" name="Rectangle 113"/>
          <p:cNvSpPr/>
          <p:nvPr/>
        </p:nvSpPr>
        <p:spPr>
          <a:xfrm>
            <a:off x="482321" y="24809575"/>
            <a:ext cx="8738743" cy="8550944"/>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5" name="Rectangle 114"/>
          <p:cNvSpPr/>
          <p:nvPr/>
        </p:nvSpPr>
        <p:spPr>
          <a:xfrm>
            <a:off x="19078313" y="17199204"/>
            <a:ext cx="10838124" cy="14411346"/>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1" name="Rectangle 110"/>
          <p:cNvSpPr/>
          <p:nvPr/>
        </p:nvSpPr>
        <p:spPr>
          <a:xfrm>
            <a:off x="10841682" y="10848710"/>
            <a:ext cx="18843428"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6" name="Rectangle 115"/>
          <p:cNvSpPr/>
          <p:nvPr/>
        </p:nvSpPr>
        <p:spPr>
          <a:xfrm>
            <a:off x="582165" y="10848710"/>
            <a:ext cx="9733729"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pic>
        <p:nvPicPr>
          <p:cNvPr id="117" name="Picture 116"/>
          <p:cNvPicPr>
            <a:picLocks noChangeAspect="1"/>
          </p:cNvPicPr>
          <p:nvPr/>
        </p:nvPicPr>
        <p:blipFill rotWithShape="1">
          <a:blip r:embed="rId4">
            <a:extLst>
              <a:ext uri="{28A0092B-C50C-407E-A947-70E740481C1C}">
                <a14:useLocalDpi xmlns="" xmlns:a14="http://schemas.microsoft.com/office/drawing/2010/main" val="0"/>
              </a:ext>
            </a:extLst>
          </a:blip>
          <a:srcRect r="22694"/>
          <a:stretch/>
        </p:blipFill>
        <p:spPr>
          <a:xfrm>
            <a:off x="23327737" y="32259996"/>
            <a:ext cx="6939538" cy="9445507"/>
          </a:xfrm>
          <a:prstGeom prst="rect">
            <a:avLst/>
          </a:prstGeom>
        </p:spPr>
      </p:pic>
      <p:sp>
        <p:nvSpPr>
          <p:cNvPr id="118" name="TextBox 117"/>
          <p:cNvSpPr txBox="1"/>
          <p:nvPr/>
        </p:nvSpPr>
        <p:spPr>
          <a:xfrm>
            <a:off x="1644303" y="5474868"/>
            <a:ext cx="27283239" cy="4519810"/>
          </a:xfrm>
          <a:prstGeom prst="rect">
            <a:avLst/>
          </a:prstGeom>
          <a:noFill/>
        </p:spPr>
        <p:txBody>
          <a:bodyPr wrap="square" lIns="86978" tIns="43489" rIns="86978" bIns="43489" rtlCol="0">
            <a:spAutoFit/>
          </a:bodyPr>
          <a:lstStyle/>
          <a:p>
            <a:r>
              <a:rPr lang="en-US" sz="3200" dirty="0" smtClean="0"/>
              <a:t>Music plays an important role in the socialization of children, adolescents, and adult. Popular music is present almost everywhere, and it is easily available through the radio, various recordings, the Internet, and new technologies, allowing adolescents to hear it in diverse settings and situations, alone or shared with friends. </a:t>
            </a:r>
            <a:endParaRPr lang="en-GB" sz="3200" dirty="0" smtClean="0"/>
          </a:p>
          <a:p>
            <a:r>
              <a:rPr lang="en-US" sz="3200" dirty="0" smtClean="0"/>
              <a:t>And this project is about to get Lyrics of songs “LYRICS GRABBER”. It is the application which helps to generate the lyrics of a song. The project title refers the whole meaning of the entire project. (Lyrics grabber) it is a kind of app which grabs the lyrics of the song and provides to user. This app is best for the music lover and artists who are enrolled in the music field its main target is to reduce effort for the people who are fond of music.  </a:t>
            </a:r>
            <a:endParaRPr lang="en-GB" sz="3200" dirty="0" smtClean="0"/>
          </a:p>
          <a:p>
            <a:r>
              <a:rPr lang="en-US" sz="3200" dirty="0" smtClean="0"/>
              <a:t>Nepal is an underdeveloped landlocked country from south Asia. Unstable political situation is the major problem of the backwardness of the country. Recently in Nepal there has not been any progress in music industry. Nepal is full of different culture and religion and the society, culture has their own musical influence some famous music instrument of country were </a:t>
            </a:r>
            <a:r>
              <a:rPr lang="en-US" sz="3200" dirty="0" err="1" smtClean="0"/>
              <a:t>Sarangi</a:t>
            </a:r>
            <a:r>
              <a:rPr lang="en-US" sz="3200" dirty="0" smtClean="0"/>
              <a:t>, </a:t>
            </a:r>
            <a:r>
              <a:rPr lang="en-US" sz="3200" dirty="0" err="1" smtClean="0"/>
              <a:t>Madal</a:t>
            </a:r>
            <a:r>
              <a:rPr lang="en-US" sz="3200" dirty="0" smtClean="0"/>
              <a:t>.</a:t>
            </a:r>
            <a:endParaRPr lang="en-GB" sz="3200" dirty="0" smtClean="0"/>
          </a:p>
          <a:p>
            <a:endParaRPr lang="en-US" sz="3200" dirty="0"/>
          </a:p>
        </p:txBody>
      </p:sp>
      <p:sp>
        <p:nvSpPr>
          <p:cNvPr id="120" name="TextBox 119"/>
          <p:cNvSpPr txBox="1"/>
          <p:nvPr/>
        </p:nvSpPr>
        <p:spPr>
          <a:xfrm>
            <a:off x="2968859" y="18456665"/>
            <a:ext cx="12788754" cy="2626984"/>
          </a:xfrm>
          <a:prstGeom prst="rect">
            <a:avLst/>
          </a:prstGeom>
          <a:noFill/>
        </p:spPr>
        <p:txBody>
          <a:bodyPr wrap="square" lIns="86978" tIns="43489" rIns="86978" bIns="43489" rtlCol="0">
            <a:spAutoFit/>
          </a:bodyPr>
          <a:lstStyle/>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To get lyrics of the song</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To make easy to get lyrics of the song</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Easy to use</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Can be taken anywhere</a:t>
            </a:r>
            <a:endParaRPr lang="en-US" sz="3000" dirty="0">
              <a:solidFill>
                <a:schemeClr val="bg2">
                  <a:lumMod val="25000"/>
                </a:schemeClr>
              </a:solidFill>
              <a:cs typeface="Arial" pitchFamily="34" charset="0"/>
            </a:endParaRPr>
          </a:p>
        </p:txBody>
      </p:sp>
      <p:sp>
        <p:nvSpPr>
          <p:cNvPr id="121" name="TextBox 120"/>
          <p:cNvSpPr txBox="1"/>
          <p:nvPr/>
        </p:nvSpPr>
        <p:spPr>
          <a:xfrm>
            <a:off x="996343" y="25014442"/>
            <a:ext cx="7710698" cy="503326"/>
          </a:xfrm>
          <a:prstGeom prst="rect">
            <a:avLst/>
          </a:prstGeom>
          <a:noFill/>
        </p:spPr>
        <p:txBody>
          <a:bodyPr wrap="square" lIns="86978" tIns="43489" rIns="86978" bIns="43489" rtlCol="0">
            <a:spAutoFit/>
          </a:bodyPr>
          <a:lstStyle/>
          <a:p>
            <a:pPr>
              <a:spcBef>
                <a:spcPts val="1800"/>
              </a:spcBef>
            </a:pPr>
            <a:r>
              <a:rPr lang="en-US" sz="2700" dirty="0">
                <a:solidFill>
                  <a:schemeClr val="bg2">
                    <a:lumMod val="25000"/>
                  </a:schemeClr>
                </a:solidFill>
                <a:cs typeface="Arial" pitchFamily="34" charset="0"/>
              </a:rPr>
              <a:t>Screenshot of Student Evaluation Home Page</a:t>
            </a:r>
          </a:p>
        </p:txBody>
      </p:sp>
      <p:sp>
        <p:nvSpPr>
          <p:cNvPr id="122" name="TextBox 121"/>
          <p:cNvSpPr txBox="1"/>
          <p:nvPr/>
        </p:nvSpPr>
        <p:spPr>
          <a:xfrm>
            <a:off x="10301211" y="25014442"/>
            <a:ext cx="7710698" cy="503326"/>
          </a:xfrm>
          <a:prstGeom prst="rect">
            <a:avLst/>
          </a:prstGeom>
          <a:noFill/>
        </p:spPr>
        <p:txBody>
          <a:bodyPr wrap="square" lIns="86978" tIns="43489" rIns="86978" bIns="43489" rtlCol="0">
            <a:spAutoFit/>
          </a:bodyPr>
          <a:lstStyle/>
          <a:p>
            <a:pPr>
              <a:spcBef>
                <a:spcPts val="1800"/>
              </a:spcBef>
            </a:pPr>
            <a:r>
              <a:rPr lang="en-US" sz="2700" dirty="0">
                <a:solidFill>
                  <a:schemeClr val="bg2">
                    <a:lumMod val="25000"/>
                  </a:schemeClr>
                </a:solidFill>
                <a:cs typeface="Arial" pitchFamily="34" charset="0"/>
              </a:rPr>
              <a:t>Screenshot of Timetable Page</a:t>
            </a:r>
          </a:p>
        </p:txBody>
      </p:sp>
      <p:sp>
        <p:nvSpPr>
          <p:cNvPr id="123" name="TextBox 122"/>
          <p:cNvSpPr txBox="1"/>
          <p:nvPr/>
        </p:nvSpPr>
        <p:spPr>
          <a:xfrm>
            <a:off x="19576599" y="18047886"/>
            <a:ext cx="10108511" cy="13060610"/>
          </a:xfrm>
          <a:prstGeom prst="rect">
            <a:avLst/>
          </a:prstGeom>
          <a:noFill/>
        </p:spPr>
        <p:txBody>
          <a:bodyPr wrap="square" lIns="86978" tIns="43489" rIns="86978" bIns="43489" rtlCol="0">
            <a:spAutoFit/>
          </a:bodyPr>
          <a:lstStyle/>
          <a:p>
            <a:pPr>
              <a:spcBef>
                <a:spcPts val="1800"/>
              </a:spcBef>
            </a:pPr>
            <a:r>
              <a:rPr lang="en-US" sz="3200" dirty="0" smtClean="0"/>
              <a:t>The research generates various ideas to implement for the future enhancements to tackle and overcome the conflicts occurred previously. However, it was managed to gain the sufficient technical comparisons that emitted that comprehensive understanding to support idea with its development phase. The awareness of the developer regarding the proposed system consciously increased, hence it is a benefit due to this and impact will be positively rendered to the system</a:t>
            </a:r>
            <a:r>
              <a:rPr lang="en-US" sz="3200" dirty="0" smtClean="0"/>
              <a:t>.</a:t>
            </a:r>
          </a:p>
          <a:p>
            <a:pPr>
              <a:spcBef>
                <a:spcPts val="1800"/>
              </a:spcBef>
            </a:pPr>
            <a:r>
              <a:rPr lang="en-US" sz="3200" dirty="0" smtClean="0"/>
              <a:t>To finished the report the developer have to write huge proposed system required huge extensible notes with an appropriate different study about cases however it know that the search of the study will helped the developer in building the future informative plans. The research generates various ideas to implement for the future enhancements to tackle and overcome the conflicts occurred previously. However, it was managed to gain the sufficient technical comparisons that emitted that comprehensive understanding to support idea with its development phase. The awareness of the developer regarding the proposed system consciously increased, hence it is a benefit due to this and impact will be positively rendered to the system.</a:t>
            </a:r>
            <a:endParaRPr lang="en-GB" sz="3200" dirty="0" smtClean="0"/>
          </a:p>
          <a:p>
            <a:pPr>
              <a:spcBef>
                <a:spcPts val="1800"/>
              </a:spcBef>
            </a:pPr>
            <a:endParaRPr lang="en-GB" sz="3200" dirty="0" smtClean="0"/>
          </a:p>
          <a:p>
            <a:pPr>
              <a:spcBef>
                <a:spcPts val="1800"/>
              </a:spcBef>
            </a:pPr>
            <a:endParaRPr lang="en-US" sz="3000" dirty="0">
              <a:solidFill>
                <a:schemeClr val="bg2">
                  <a:lumMod val="25000"/>
                </a:schemeClr>
              </a:solidFill>
              <a:cs typeface="Arial" pitchFamily="34" charset="0"/>
            </a:endParaRPr>
          </a:p>
        </p:txBody>
      </p:sp>
      <p:sp>
        <p:nvSpPr>
          <p:cNvPr id="124" name="TextBox 123"/>
          <p:cNvSpPr txBox="1"/>
          <p:nvPr/>
        </p:nvSpPr>
        <p:spPr>
          <a:xfrm>
            <a:off x="1492222" y="4820546"/>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Introduction</a:t>
            </a:r>
          </a:p>
        </p:txBody>
      </p:sp>
      <p:sp>
        <p:nvSpPr>
          <p:cNvPr id="125" name="TextBox 124"/>
          <p:cNvSpPr txBox="1"/>
          <p:nvPr/>
        </p:nvSpPr>
        <p:spPr>
          <a:xfrm>
            <a:off x="10971678" y="10999384"/>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System Feature</a:t>
            </a:r>
          </a:p>
        </p:txBody>
      </p:sp>
      <p:sp>
        <p:nvSpPr>
          <p:cNvPr id="126" name="TextBox 125"/>
          <p:cNvSpPr txBox="1"/>
          <p:nvPr/>
        </p:nvSpPr>
        <p:spPr>
          <a:xfrm>
            <a:off x="2787513" y="17330604"/>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Objective</a:t>
            </a:r>
          </a:p>
        </p:txBody>
      </p:sp>
      <p:sp>
        <p:nvSpPr>
          <p:cNvPr id="127" name="TextBox 126"/>
          <p:cNvSpPr txBox="1"/>
          <p:nvPr/>
        </p:nvSpPr>
        <p:spPr>
          <a:xfrm>
            <a:off x="19208921" y="17358519"/>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Conclusion</a:t>
            </a:r>
          </a:p>
        </p:txBody>
      </p:sp>
      <p:sp>
        <p:nvSpPr>
          <p:cNvPr id="128" name="TextBox 127"/>
          <p:cNvSpPr txBox="1"/>
          <p:nvPr/>
        </p:nvSpPr>
        <p:spPr>
          <a:xfrm>
            <a:off x="24500815" y="33900641"/>
            <a:ext cx="5610100" cy="4473643"/>
          </a:xfrm>
          <a:prstGeom prst="rect">
            <a:avLst/>
          </a:prstGeom>
          <a:noFill/>
        </p:spPr>
        <p:txBody>
          <a:bodyPr wrap="square" lIns="86978" tIns="43489" rIns="86978" bIns="43489" rtlCol="0">
            <a:spAutoFit/>
          </a:bodyPr>
          <a:lstStyle/>
          <a:p>
            <a:pPr>
              <a:spcBef>
                <a:spcPts val="1800"/>
              </a:spcBef>
            </a:pPr>
            <a:r>
              <a:rPr lang="en-US" sz="3000" dirty="0">
                <a:solidFill>
                  <a:schemeClr val="bg2">
                    <a:lumMod val="25000"/>
                  </a:schemeClr>
                </a:solidFill>
                <a:cs typeface="Arial" pitchFamily="34" charset="0"/>
              </a:rPr>
              <a:t>Student Evaluation System</a:t>
            </a:r>
          </a:p>
          <a:p>
            <a:pPr>
              <a:spcBef>
                <a:spcPts val="1800"/>
              </a:spcBef>
            </a:pPr>
            <a:r>
              <a:rPr lang="en-US" sz="3000" dirty="0">
                <a:solidFill>
                  <a:schemeClr val="bg2">
                    <a:lumMod val="25000"/>
                  </a:schemeClr>
                </a:solidFill>
                <a:cs typeface="Arial" pitchFamily="34" charset="0"/>
              </a:rPr>
              <a:t>Developed by: Laxman Ghalan</a:t>
            </a:r>
          </a:p>
          <a:p>
            <a:pPr>
              <a:spcBef>
                <a:spcPts val="1800"/>
              </a:spcBef>
            </a:pPr>
            <a:r>
              <a:rPr lang="en-US" sz="3000" dirty="0">
                <a:solidFill>
                  <a:schemeClr val="bg2">
                    <a:lumMod val="25000"/>
                  </a:schemeClr>
                </a:solidFill>
                <a:cs typeface="Arial" pitchFamily="34" charset="0"/>
              </a:rPr>
              <a:t>NP000036</a:t>
            </a:r>
          </a:p>
          <a:p>
            <a:pPr>
              <a:spcBef>
                <a:spcPts val="1800"/>
              </a:spcBef>
            </a:pPr>
            <a:r>
              <a:rPr lang="en-US" sz="3000" dirty="0">
                <a:solidFill>
                  <a:schemeClr val="bg2">
                    <a:lumMod val="25000"/>
                  </a:schemeClr>
                </a:solidFill>
                <a:cs typeface="Arial" pitchFamily="34" charset="0"/>
              </a:rPr>
              <a:t>BSc (Hons) in Information Technology</a:t>
            </a:r>
          </a:p>
          <a:p>
            <a:pPr>
              <a:spcBef>
                <a:spcPts val="1800"/>
              </a:spcBef>
            </a:pPr>
            <a:r>
              <a:rPr lang="en-US" sz="3000" dirty="0">
                <a:solidFill>
                  <a:schemeClr val="bg2">
                    <a:lumMod val="25000"/>
                  </a:schemeClr>
                </a:solidFill>
                <a:cs typeface="Arial" pitchFamily="34" charset="0"/>
              </a:rPr>
              <a:t>Intake Code: NP3F1801IT</a:t>
            </a:r>
          </a:p>
          <a:p>
            <a:pPr>
              <a:spcBef>
                <a:spcPts val="1800"/>
              </a:spcBef>
            </a:pPr>
            <a:r>
              <a:rPr lang="en-US" sz="3000" dirty="0">
                <a:solidFill>
                  <a:schemeClr val="bg2">
                    <a:lumMod val="25000"/>
                  </a:schemeClr>
                </a:solidFill>
                <a:cs typeface="Arial" pitchFamily="34" charset="0"/>
              </a:rPr>
              <a:t>Supervised by: Sagun </a:t>
            </a:r>
            <a:r>
              <a:rPr lang="en-US" sz="3000" dirty="0" err="1">
                <a:solidFill>
                  <a:schemeClr val="bg2">
                    <a:lumMod val="25000"/>
                  </a:schemeClr>
                </a:solidFill>
                <a:cs typeface="Arial" pitchFamily="34" charset="0"/>
              </a:rPr>
              <a:t>Dhungana</a:t>
            </a:r>
            <a:endParaRPr lang="en-US" sz="3000" dirty="0">
              <a:solidFill>
                <a:schemeClr val="bg2">
                  <a:lumMod val="25000"/>
                </a:schemeClr>
              </a:solidFill>
              <a:cs typeface="Arial" pitchFamily="34" charset="0"/>
            </a:endParaRPr>
          </a:p>
        </p:txBody>
      </p:sp>
      <p:sp>
        <p:nvSpPr>
          <p:cNvPr id="129" name="TextBox 128"/>
          <p:cNvSpPr txBox="1"/>
          <p:nvPr/>
        </p:nvSpPr>
        <p:spPr>
          <a:xfrm>
            <a:off x="712161" y="10981616"/>
            <a:ext cx="5997565" cy="2211486"/>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Technology Used to implement Student Evaluation</a:t>
            </a:r>
          </a:p>
        </p:txBody>
      </p:sp>
      <p:sp>
        <p:nvSpPr>
          <p:cNvPr id="130" name="TextBox 129"/>
          <p:cNvSpPr txBox="1"/>
          <p:nvPr/>
        </p:nvSpPr>
        <p:spPr>
          <a:xfrm>
            <a:off x="789291" y="13127684"/>
            <a:ext cx="9138880" cy="1011157"/>
          </a:xfrm>
          <a:prstGeom prst="rect">
            <a:avLst/>
          </a:prstGeom>
          <a:noFill/>
        </p:spPr>
        <p:txBody>
          <a:bodyPr wrap="square" lIns="86978" tIns="43489" rIns="86978" bIns="43489" rtlCol="0">
            <a:spAutoFit/>
          </a:bodyPr>
          <a:lstStyle/>
          <a:p>
            <a:pPr>
              <a:spcBef>
                <a:spcPts val="1800"/>
              </a:spcBef>
            </a:pPr>
            <a:r>
              <a:rPr lang="en-US" sz="3000" dirty="0" smtClean="0">
                <a:solidFill>
                  <a:schemeClr val="bg2">
                    <a:lumMod val="25000"/>
                  </a:schemeClr>
                </a:solidFill>
                <a:cs typeface="Arial" pitchFamily="34" charset="0"/>
              </a:rPr>
              <a:t>Lyrics Grabber is develop by using android studio and java.</a:t>
            </a:r>
            <a:endParaRPr lang="en-US" sz="3000" dirty="0">
              <a:solidFill>
                <a:schemeClr val="bg2">
                  <a:lumMod val="25000"/>
                </a:schemeClr>
              </a:solidFill>
              <a:cs typeface="Arial" pitchFamily="34" charset="0"/>
            </a:endParaRPr>
          </a:p>
        </p:txBody>
      </p:sp>
      <p:sp>
        <p:nvSpPr>
          <p:cNvPr id="136" name="Rectangle 135"/>
          <p:cNvSpPr/>
          <p:nvPr/>
        </p:nvSpPr>
        <p:spPr>
          <a:xfrm>
            <a:off x="1664940" y="34417169"/>
            <a:ext cx="20009119" cy="689279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37" name="TextBox 136"/>
          <p:cNvSpPr txBox="1"/>
          <p:nvPr/>
        </p:nvSpPr>
        <p:spPr>
          <a:xfrm>
            <a:off x="1987440" y="35648170"/>
            <a:ext cx="19494888" cy="4011979"/>
          </a:xfrm>
          <a:prstGeom prst="rect">
            <a:avLst/>
          </a:prstGeom>
          <a:noFill/>
        </p:spPr>
        <p:txBody>
          <a:bodyPr wrap="square" lIns="86978" tIns="43489" rIns="86978" bIns="43489" rtlCol="0">
            <a:spAutoFit/>
          </a:bodyPr>
          <a:lstStyle/>
          <a:p>
            <a:pPr>
              <a:spcBef>
                <a:spcPts val="1800"/>
              </a:spcBef>
            </a:pPr>
            <a:r>
              <a:rPr lang="en-US" sz="3000" dirty="0">
                <a:solidFill>
                  <a:schemeClr val="bg2">
                    <a:lumMod val="25000"/>
                  </a:schemeClr>
                </a:solidFill>
                <a:cs typeface="Arial" pitchFamily="34" charset="0"/>
              </a:rPr>
              <a:t>Student Evaluation system is only support for the devices and software version as shown below.</a:t>
            </a:r>
          </a:p>
          <a:p>
            <a:pPr marL="457200" indent="-457200">
              <a:spcBef>
                <a:spcPts val="1800"/>
              </a:spcBef>
              <a:buFont typeface="Arial" panose="020B0604020202020204" pitchFamily="34" charset="0"/>
              <a:buChar char="•"/>
            </a:pPr>
            <a:r>
              <a:rPr lang="en-US" sz="3000" dirty="0">
                <a:solidFill>
                  <a:schemeClr val="bg2">
                    <a:lumMod val="25000"/>
                  </a:schemeClr>
                </a:solidFill>
                <a:cs typeface="Arial" pitchFamily="34" charset="0"/>
              </a:rPr>
              <a:t>Above Windows 10</a:t>
            </a:r>
          </a:p>
          <a:p>
            <a:pPr marL="457200" indent="-457200">
              <a:spcBef>
                <a:spcPts val="1800"/>
              </a:spcBef>
              <a:buFont typeface="Arial" panose="020B0604020202020204" pitchFamily="34" charset="0"/>
              <a:buChar char="•"/>
            </a:pPr>
            <a:r>
              <a:rPr lang="en-US" sz="3000" dirty="0">
                <a:solidFill>
                  <a:schemeClr val="bg2">
                    <a:lumMod val="25000"/>
                  </a:schemeClr>
                </a:solidFill>
                <a:cs typeface="Arial" pitchFamily="34" charset="0"/>
              </a:rPr>
              <a:t>Above SQL Server 2014</a:t>
            </a:r>
          </a:p>
          <a:p>
            <a:pPr marL="457200" indent="-457200">
              <a:spcBef>
                <a:spcPts val="1800"/>
              </a:spcBef>
              <a:buFont typeface="Arial" panose="020B0604020202020204" pitchFamily="34" charset="0"/>
              <a:buChar char="•"/>
            </a:pPr>
            <a:r>
              <a:rPr lang="en-US" sz="3000" dirty="0">
                <a:solidFill>
                  <a:schemeClr val="bg2">
                    <a:lumMod val="25000"/>
                  </a:schemeClr>
                </a:solidFill>
                <a:cs typeface="Arial" pitchFamily="34" charset="0"/>
              </a:rPr>
              <a:t>Above Visual Studio 2013</a:t>
            </a:r>
          </a:p>
          <a:p>
            <a:pPr marL="457200" indent="-457200">
              <a:spcBef>
                <a:spcPts val="1800"/>
              </a:spcBef>
              <a:buFont typeface="Arial" panose="020B0604020202020204" pitchFamily="34" charset="0"/>
              <a:buChar char="•"/>
            </a:pPr>
            <a:r>
              <a:rPr lang="en-US" sz="3000" dirty="0">
                <a:solidFill>
                  <a:schemeClr val="bg2">
                    <a:lumMod val="25000"/>
                  </a:schemeClr>
                </a:solidFill>
                <a:cs typeface="Arial" pitchFamily="34" charset="0"/>
              </a:rPr>
              <a:t>RAM 4 GB</a:t>
            </a:r>
          </a:p>
          <a:p>
            <a:pPr marL="457200" indent="-457200">
              <a:spcBef>
                <a:spcPts val="1800"/>
              </a:spcBef>
              <a:buFont typeface="Arial" panose="020B0604020202020204" pitchFamily="34" charset="0"/>
              <a:buChar char="•"/>
            </a:pPr>
            <a:r>
              <a:rPr lang="en-US" sz="3000" dirty="0">
                <a:solidFill>
                  <a:schemeClr val="bg2">
                    <a:lumMod val="25000"/>
                  </a:schemeClr>
                </a:solidFill>
                <a:cs typeface="Arial" pitchFamily="34" charset="0"/>
              </a:rPr>
              <a:t>HDD 320 GB</a:t>
            </a:r>
          </a:p>
        </p:txBody>
      </p:sp>
      <p:sp>
        <p:nvSpPr>
          <p:cNvPr id="138" name="TextBox 137"/>
          <p:cNvSpPr txBox="1"/>
          <p:nvPr/>
        </p:nvSpPr>
        <p:spPr>
          <a:xfrm>
            <a:off x="1873676" y="34552528"/>
            <a:ext cx="12899921"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Hardware and Software Requirement Specification</a:t>
            </a:r>
          </a:p>
        </p:txBody>
      </p:sp>
      <p:pic>
        <p:nvPicPr>
          <p:cNvPr id="51" name="Picture 50"/>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8836889" y="435676"/>
            <a:ext cx="10835642" cy="3009900"/>
          </a:xfrm>
          <a:prstGeom prst="rect">
            <a:avLst/>
          </a:prstGeom>
        </p:spPr>
      </p:pic>
      <p:sp>
        <p:nvSpPr>
          <p:cNvPr id="53" name="TextBox 52"/>
          <p:cNvSpPr txBox="1"/>
          <p:nvPr/>
        </p:nvSpPr>
        <p:spPr>
          <a:xfrm>
            <a:off x="11101189" y="11918635"/>
            <a:ext cx="17047310" cy="3242537"/>
          </a:xfrm>
          <a:prstGeom prst="rect">
            <a:avLst/>
          </a:prstGeom>
          <a:noFill/>
        </p:spPr>
        <p:txBody>
          <a:bodyPr wrap="square" lIns="86978" tIns="43489" rIns="86978" bIns="43489" rtlCol="0">
            <a:spAutoFit/>
          </a:bodyPr>
          <a:lstStyle/>
          <a:p>
            <a:pPr lvl="0">
              <a:buFont typeface="Arial" pitchFamily="34" charset="0"/>
              <a:buChar char="•"/>
            </a:pPr>
            <a:r>
              <a:rPr lang="en-US" sz="3200" dirty="0" smtClean="0"/>
              <a:t>Grab songs in play list</a:t>
            </a:r>
            <a:endParaRPr lang="en-GB" sz="3200" dirty="0" smtClean="0"/>
          </a:p>
          <a:p>
            <a:pPr lvl="0">
              <a:buFont typeface="Arial" pitchFamily="34" charset="0"/>
              <a:buChar char="•"/>
            </a:pPr>
            <a:r>
              <a:rPr lang="en-US" sz="3200" dirty="0" smtClean="0"/>
              <a:t>Shows the lyrics of the song while playing  </a:t>
            </a:r>
            <a:endParaRPr lang="en-GB" sz="3200" dirty="0" smtClean="0"/>
          </a:p>
          <a:p>
            <a:pPr lvl="0">
              <a:buFont typeface="Arial" pitchFamily="34" charset="0"/>
              <a:buChar char="•"/>
            </a:pPr>
            <a:r>
              <a:rPr lang="en-US" sz="3200" dirty="0" smtClean="0"/>
              <a:t>Can be used from notification bar</a:t>
            </a:r>
            <a:endParaRPr lang="en-GB" sz="3200" dirty="0" smtClean="0"/>
          </a:p>
          <a:p>
            <a:pPr lvl="0">
              <a:buFont typeface="Arial" pitchFamily="34" charset="0"/>
              <a:buChar char="•"/>
            </a:pPr>
            <a:r>
              <a:rPr lang="en-US" sz="3200" dirty="0" smtClean="0"/>
              <a:t>Can download lyrics of the song</a:t>
            </a:r>
            <a:endParaRPr lang="en-GB" sz="3200" dirty="0" smtClean="0"/>
          </a:p>
          <a:p>
            <a:pPr lvl="0">
              <a:buFont typeface="Arial" pitchFamily="34" charset="0"/>
              <a:buChar char="•"/>
            </a:pPr>
            <a:r>
              <a:rPr lang="en-US" sz="3200" dirty="0" smtClean="0"/>
              <a:t>Can be used over another app </a:t>
            </a:r>
            <a:endParaRPr lang="en-GB" sz="3200" dirty="0" smtClean="0"/>
          </a:p>
          <a:p>
            <a:pPr marL="457200" indent="-457200">
              <a:spcBef>
                <a:spcPts val="1800"/>
              </a:spcBef>
              <a:buFont typeface="Arial" panose="020B0604020202020204" pitchFamily="34" charset="0"/>
              <a:buChar char="•"/>
            </a:pPr>
            <a:endParaRPr lang="en-US" sz="3000" dirty="0">
              <a:solidFill>
                <a:schemeClr val="bg2">
                  <a:lumMod val="25000"/>
                </a:schemeClr>
              </a:solidFill>
              <a:cs typeface="Arial" pitchFamily="34" charset="0"/>
            </a:endParaRPr>
          </a:p>
        </p:txBody>
      </p:sp>
      <p:pic>
        <p:nvPicPr>
          <p:cNvPr id="56" name="Picture 55" descr="start up.PNG"/>
          <p:cNvPicPr>
            <a:picLocks noChangeAspect="1"/>
          </p:cNvPicPr>
          <p:nvPr/>
        </p:nvPicPr>
        <p:blipFill>
          <a:blip r:embed="rId6"/>
          <a:stretch>
            <a:fillRect/>
          </a:stretch>
        </p:blipFill>
        <p:spPr>
          <a:xfrm>
            <a:off x="10490167" y="25897713"/>
            <a:ext cx="6929486" cy="7072362"/>
          </a:xfrm>
          <a:prstGeom prst="rect">
            <a:avLst/>
          </a:prstGeom>
        </p:spPr>
      </p:pic>
      <p:pic>
        <p:nvPicPr>
          <p:cNvPr id="57" name="Picture 56" descr="lyrics.png"/>
          <p:cNvPicPr>
            <a:picLocks noChangeAspect="1"/>
          </p:cNvPicPr>
          <p:nvPr/>
        </p:nvPicPr>
        <p:blipFill>
          <a:blip r:embed="rId7"/>
          <a:stretch>
            <a:fillRect/>
          </a:stretch>
        </p:blipFill>
        <p:spPr>
          <a:xfrm>
            <a:off x="1488979" y="26040589"/>
            <a:ext cx="6643734" cy="6715172"/>
          </a:xfrm>
          <a:prstGeom prst="rect">
            <a:avLst/>
          </a:prstGeom>
        </p:spPr>
      </p:pic>
    </p:spTree>
    <p:extLst>
      <p:ext uri="{BB962C8B-B14F-4D97-AF65-F5344CB8AC3E}">
        <p14:creationId xmlns="" xmlns:p14="http://schemas.microsoft.com/office/powerpoint/2010/main" val="316969786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573</Words>
  <Application>Microsoft Office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hp</cp:lastModifiedBy>
  <cp:revision>40</cp:revision>
  <dcterms:created xsi:type="dcterms:W3CDTF">2012-08-06T20:12:21Z</dcterms:created>
  <dcterms:modified xsi:type="dcterms:W3CDTF">2018-10-26T08:49:09Z</dcterms:modified>
  <cp:category>templates for scientific poster</cp:category>
</cp:coreProperties>
</file>