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58" r:id="rId5"/>
    <p:sldId id="259" r:id="rId6"/>
    <p:sldId id="262" r:id="rId7"/>
    <p:sldId id="264"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D6DEFE-8979-41AB-9E88-61EF635049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363750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6DEFE-8979-41AB-9E88-61EF635049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185577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6DEFE-8979-41AB-9E88-61EF635049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34179-B156-491A-9F58-DC26137480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8401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6DEFE-8979-41AB-9E88-61EF635049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549416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6DEFE-8979-41AB-9E88-61EF635049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34179-B156-491A-9F58-DC26137480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0518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6DEFE-8979-41AB-9E88-61EF635049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3540946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6DEFE-8979-41AB-9E88-61EF635049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244104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6DEFE-8979-41AB-9E88-61EF635049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349515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6DEFE-8979-41AB-9E88-61EF635049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341218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6DEFE-8979-41AB-9E88-61EF63504945}"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387161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D6DEFE-8979-41AB-9E88-61EF63504945}"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257407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D6DEFE-8979-41AB-9E88-61EF63504945}"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223124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D6DEFE-8979-41AB-9E88-61EF63504945}"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204955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6DEFE-8979-41AB-9E88-61EF63504945}"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357644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D6DEFE-8979-41AB-9E88-61EF63504945}"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361407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D6DEFE-8979-41AB-9E88-61EF63504945}"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34179-B156-491A-9F58-DC2613748003}" type="slidenum">
              <a:rPr lang="en-IN" smtClean="0"/>
              <a:t>‹#›</a:t>
            </a:fld>
            <a:endParaRPr lang="en-IN"/>
          </a:p>
        </p:txBody>
      </p:sp>
    </p:spTree>
    <p:extLst>
      <p:ext uri="{BB962C8B-B14F-4D97-AF65-F5344CB8AC3E}">
        <p14:creationId xmlns:p14="http://schemas.microsoft.com/office/powerpoint/2010/main" val="293155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D6DEFE-8979-41AB-9E88-61EF63504945}" type="datetimeFigureOut">
              <a:rPr lang="en-IN" smtClean="0"/>
              <a:t>30-09-2023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134179-B156-491A-9F58-DC2613748003}" type="slidenum">
              <a:rPr lang="en-IN" smtClean="0"/>
              <a:t>‹#›</a:t>
            </a:fld>
            <a:endParaRPr lang="en-IN"/>
          </a:p>
        </p:txBody>
      </p:sp>
    </p:spTree>
    <p:extLst>
      <p:ext uri="{BB962C8B-B14F-4D97-AF65-F5344CB8AC3E}">
        <p14:creationId xmlns:p14="http://schemas.microsoft.com/office/powerpoint/2010/main" val="131624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C90B-6B10-C702-6AA3-CC193B2BEE6C}"/>
              </a:ext>
            </a:extLst>
          </p:cNvPr>
          <p:cNvSpPr>
            <a:spLocks noGrp="1"/>
          </p:cNvSpPr>
          <p:nvPr>
            <p:ph type="ctrTitle"/>
          </p:nvPr>
        </p:nvSpPr>
        <p:spPr>
          <a:xfrm>
            <a:off x="-278295" y="1559685"/>
            <a:ext cx="9144000" cy="2387600"/>
          </a:xfrm>
        </p:spPr>
        <p:txBody>
          <a:bodyPr>
            <a:noAutofit/>
          </a:bodyPr>
          <a:lstStyle/>
          <a:p>
            <a:r>
              <a:rPr lang="en-US" sz="4800" b="1" dirty="0">
                <a:solidFill>
                  <a:srgbClr val="FF0000"/>
                </a:solidFill>
                <a:latin typeface="Times New Roman" panose="02020603050405020304" pitchFamily="18" charset="0"/>
                <a:cs typeface="Times New Roman" panose="02020603050405020304" pitchFamily="18" charset="0"/>
              </a:rPr>
              <a:t>AI-Driven Exploration And Prediction Of Company Registration Trends With The Register Of Companies</a:t>
            </a:r>
            <a:br>
              <a:rPr lang="en-US" sz="4800" b="1" dirty="0">
                <a:solidFill>
                  <a:srgbClr val="FF0000"/>
                </a:solidFill>
                <a:latin typeface="Times New Roman" panose="02020603050405020304" pitchFamily="18" charset="0"/>
                <a:cs typeface="Times New Roman" panose="02020603050405020304" pitchFamily="18" charset="0"/>
              </a:rPr>
            </a:br>
            <a:r>
              <a:rPr lang="en-US" sz="4800" b="1" dirty="0">
                <a:solidFill>
                  <a:srgbClr val="FF0000"/>
                </a:solidFill>
                <a:latin typeface="Times New Roman" panose="02020603050405020304" pitchFamily="18" charset="0"/>
                <a:cs typeface="Times New Roman" panose="02020603050405020304" pitchFamily="18" charset="0"/>
              </a:rPr>
              <a:t>(</a:t>
            </a:r>
            <a:r>
              <a:rPr lang="en-US" sz="4800" b="1" dirty="0" err="1">
                <a:solidFill>
                  <a:srgbClr val="FF0000"/>
                </a:solidFill>
                <a:latin typeface="Times New Roman" panose="02020603050405020304" pitchFamily="18" charset="0"/>
                <a:cs typeface="Times New Roman" panose="02020603050405020304" pitchFamily="18" charset="0"/>
              </a:rPr>
              <a:t>RoC</a:t>
            </a:r>
            <a:r>
              <a:rPr lang="en-US" sz="4800" b="1" dirty="0">
                <a:solidFill>
                  <a:srgbClr val="FF0000"/>
                </a:solidFill>
                <a:latin typeface="Times New Roman" panose="02020603050405020304" pitchFamily="18" charset="0"/>
                <a:cs typeface="Times New Roman" panose="02020603050405020304" pitchFamily="18" charset="0"/>
              </a:rPr>
              <a:t>)</a:t>
            </a: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63DD1CD-A8ED-C56B-E050-1A955E642FD6}"/>
              </a:ext>
            </a:extLst>
          </p:cNvPr>
          <p:cNvSpPr>
            <a:spLocks noGrp="1"/>
          </p:cNvSpPr>
          <p:nvPr>
            <p:ph type="subTitle" idx="1"/>
          </p:nvPr>
        </p:nvSpPr>
        <p:spPr>
          <a:xfrm>
            <a:off x="1948070" y="4397928"/>
            <a:ext cx="9144000" cy="1655762"/>
          </a:xfrm>
        </p:spPr>
        <p:txBody>
          <a:bodyPr>
            <a:normAutofit fontScale="62500" lnSpcReduction="20000"/>
          </a:bodyPr>
          <a:lstStyle/>
          <a:p>
            <a:pPr algn="l"/>
            <a:r>
              <a:rPr lang="en-US" sz="3600" b="1" dirty="0">
                <a:solidFill>
                  <a:srgbClr val="0070C0"/>
                </a:solidFill>
                <a:latin typeface="Cambria" panose="02040503050406030204" pitchFamily="18" charset="0"/>
                <a:ea typeface="Cambria" panose="02040503050406030204" pitchFamily="18" charset="0"/>
              </a:rPr>
              <a:t>NAME						: </a:t>
            </a:r>
            <a:r>
              <a:rPr lang="en-US" sz="3600" b="1" dirty="0">
                <a:solidFill>
                  <a:schemeClr val="tx1"/>
                </a:solidFill>
                <a:latin typeface="Cambria" panose="02040503050406030204" pitchFamily="18" charset="0"/>
                <a:ea typeface="Cambria" panose="02040503050406030204" pitchFamily="18" charset="0"/>
              </a:rPr>
              <a:t>BHUVANESWAR B</a:t>
            </a:r>
          </a:p>
          <a:p>
            <a:pPr algn="l"/>
            <a:r>
              <a:rPr lang="en-US" sz="3700" b="1" dirty="0">
                <a:solidFill>
                  <a:srgbClr val="0070C0"/>
                </a:solidFill>
                <a:latin typeface="Cambria" panose="02040503050406030204" pitchFamily="18" charset="0"/>
                <a:ea typeface="Cambria" panose="02040503050406030204" pitchFamily="18" charset="0"/>
              </a:rPr>
              <a:t>DEPT/SEM				:</a:t>
            </a:r>
            <a:r>
              <a:rPr lang="en-US" sz="3600" b="1" dirty="0">
                <a:solidFill>
                  <a:schemeClr val="accent1"/>
                </a:solidFill>
                <a:latin typeface="Cambria" panose="02040503050406030204" pitchFamily="18" charset="0"/>
                <a:ea typeface="Cambria" panose="02040503050406030204" pitchFamily="18" charset="0"/>
              </a:rPr>
              <a:t> </a:t>
            </a:r>
            <a:r>
              <a:rPr lang="en-US" sz="3600" b="1" dirty="0">
                <a:solidFill>
                  <a:schemeClr val="tx1"/>
                </a:solidFill>
                <a:latin typeface="Cambria" panose="02040503050406030204" pitchFamily="18" charset="0"/>
                <a:ea typeface="Cambria" panose="02040503050406030204" pitchFamily="18" charset="0"/>
              </a:rPr>
              <a:t>CSE / V</a:t>
            </a:r>
            <a:endParaRPr lang="en-IN" sz="3600" b="1" dirty="0">
              <a:solidFill>
                <a:schemeClr val="tx1"/>
              </a:solidFill>
              <a:latin typeface="Cambria" panose="02040503050406030204" pitchFamily="18" charset="0"/>
              <a:ea typeface="Cambria" panose="02040503050406030204" pitchFamily="18" charset="0"/>
            </a:endParaRPr>
          </a:p>
          <a:p>
            <a:pPr algn="l"/>
            <a:r>
              <a:rPr lang="en-US" sz="3600" b="1" dirty="0">
                <a:solidFill>
                  <a:srgbClr val="0070C0"/>
                </a:solidFill>
                <a:latin typeface="Cambria" panose="02040503050406030204" pitchFamily="18" charset="0"/>
                <a:ea typeface="Cambria" panose="02040503050406030204" pitchFamily="18" charset="0"/>
              </a:rPr>
              <a:t>REG NO					</a:t>
            </a:r>
            <a:r>
              <a:rPr lang="en-US" sz="3600" b="1">
                <a:solidFill>
                  <a:srgbClr val="0070C0"/>
                </a:solidFill>
                <a:latin typeface="Cambria" panose="02040503050406030204" pitchFamily="18" charset="0"/>
                <a:ea typeface="Cambria" panose="02040503050406030204" pitchFamily="18" charset="0"/>
              </a:rPr>
              <a:t>: </a:t>
            </a:r>
            <a:r>
              <a:rPr lang="en-US" sz="3600" b="1">
                <a:solidFill>
                  <a:schemeClr val="tx1"/>
                </a:solidFill>
                <a:latin typeface="Cambria" panose="02040503050406030204" pitchFamily="18" charset="0"/>
                <a:ea typeface="Cambria" panose="02040503050406030204" pitchFamily="18" charset="0"/>
              </a:rPr>
              <a:t>212921104011</a:t>
            </a:r>
            <a:endParaRPr lang="en-US" sz="3600" b="1" dirty="0">
              <a:solidFill>
                <a:schemeClr val="tx1"/>
              </a:solidFill>
              <a:latin typeface="Cambria" panose="02040503050406030204" pitchFamily="18" charset="0"/>
              <a:ea typeface="Cambria" panose="02040503050406030204" pitchFamily="18" charset="0"/>
            </a:endParaRPr>
          </a:p>
          <a:p>
            <a:pPr algn="l"/>
            <a:r>
              <a:rPr lang="en-US" sz="3600" b="1" dirty="0">
                <a:solidFill>
                  <a:srgbClr val="0070C0"/>
                </a:solidFill>
                <a:latin typeface="Cambria" panose="02040503050406030204" pitchFamily="18" charset="0"/>
                <a:ea typeface="Cambria" panose="02040503050406030204" pitchFamily="18" charset="0"/>
              </a:rPr>
              <a:t>COLLEGE CODE/NAME	: </a:t>
            </a:r>
            <a:r>
              <a:rPr lang="en-US" sz="3600" b="1" dirty="0">
                <a:solidFill>
                  <a:schemeClr val="tx1"/>
                </a:solidFill>
                <a:latin typeface="Cambria" panose="02040503050406030204" pitchFamily="18" charset="0"/>
                <a:ea typeface="Cambria" panose="02040503050406030204" pitchFamily="18" charset="0"/>
              </a:rPr>
              <a:t>2129/SJCE</a:t>
            </a:r>
          </a:p>
        </p:txBody>
      </p:sp>
    </p:spTree>
    <p:extLst>
      <p:ext uri="{BB962C8B-B14F-4D97-AF65-F5344CB8AC3E}">
        <p14:creationId xmlns:p14="http://schemas.microsoft.com/office/powerpoint/2010/main" val="61417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13D1-4FFE-4E7C-7F86-ED42BFD63F2D}"/>
              </a:ext>
            </a:extLst>
          </p:cNvPr>
          <p:cNvSpPr>
            <a:spLocks noGrp="1"/>
          </p:cNvSpPr>
          <p:nvPr>
            <p:ph type="title"/>
          </p:nvPr>
        </p:nvSpPr>
        <p:spPr>
          <a:xfrm>
            <a:off x="251791" y="182356"/>
            <a:ext cx="3048000" cy="702365"/>
          </a:xfrm>
        </p:spPr>
        <p:txBody>
          <a:bodyPr/>
          <a:lstStyle/>
          <a:p>
            <a:r>
              <a:rPr lang="en-US" b="1" dirty="0">
                <a:solidFill>
                  <a:srgbClr val="002060"/>
                </a:solidFill>
                <a:latin typeface="Times New Roman" panose="02020603050405020304" pitchFamily="18" charset="0"/>
                <a:cs typeface="Times New Roman" panose="02020603050405020304" pitchFamily="18" charset="0"/>
              </a:rPr>
              <a:t>Introduction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7F7D92-A052-0855-2047-5A094C6655C9}"/>
              </a:ext>
            </a:extLst>
          </p:cNvPr>
          <p:cNvSpPr>
            <a:spLocks noGrp="1"/>
          </p:cNvSpPr>
          <p:nvPr>
            <p:ph idx="1"/>
          </p:nvPr>
        </p:nvSpPr>
        <p:spPr>
          <a:xfrm>
            <a:off x="251791" y="884721"/>
            <a:ext cx="9250018" cy="5569088"/>
          </a:xfrm>
        </p:spPr>
        <p:txBody>
          <a:bodyPr>
            <a:noAutofit/>
          </a:bodyPr>
          <a:lstStyle/>
          <a:p>
            <a:pPr algn="just">
              <a:lnSpc>
                <a:spcPct val="170000"/>
              </a:lnSpc>
            </a:pPr>
            <a:r>
              <a:rPr lang="en-US" sz="2200" dirty="0">
                <a:latin typeface="Times New Roman" panose="02020603050405020304" pitchFamily="18" charset="0"/>
                <a:cs typeface="Times New Roman" panose="02020603050405020304" pitchFamily="18" charset="0"/>
              </a:rPr>
              <a:t>AI driven exploration and prediction of company registration trends with the register of companies (</a:t>
            </a:r>
            <a:r>
              <a:rPr lang="en-US" sz="2200" dirty="0" err="1">
                <a:latin typeface="Times New Roman" panose="02020603050405020304" pitchFamily="18" charset="0"/>
                <a:cs typeface="Times New Roman" panose="02020603050405020304" pitchFamily="18" charset="0"/>
              </a:rPr>
              <a:t>RoC</a:t>
            </a:r>
            <a:r>
              <a:rPr lang="en-US" sz="2200" dirty="0">
                <a:latin typeface="Times New Roman" panose="02020603050405020304" pitchFamily="18" charset="0"/>
                <a:cs typeface="Times New Roman" panose="02020603050405020304" pitchFamily="18" charset="0"/>
              </a:rPr>
              <a:t>). Involves using artificial intelligence and data analytics techniques to analyze and forecast pattern in company registration. This can be a valuable tool for business, investers,policy makers and researchers to gain insights to economic trends ,market dynamics and regulatory changes. Data Collection</a:t>
            </a:r>
          </a:p>
          <a:p>
            <a:pPr>
              <a:lnSpc>
                <a:spcPct val="170000"/>
              </a:lnSpc>
            </a:pPr>
            <a:r>
              <a:rPr lang="en-US" sz="2200" dirty="0">
                <a:latin typeface="Times New Roman" panose="02020603050405020304" pitchFamily="18" charset="0"/>
                <a:cs typeface="Times New Roman" panose="02020603050405020304" pitchFamily="18" charset="0"/>
              </a:rPr>
              <a:t>Data Collection</a:t>
            </a:r>
          </a:p>
          <a:p>
            <a:pPr>
              <a:lnSpc>
                <a:spcPct val="170000"/>
              </a:lnSpc>
            </a:pPr>
            <a:r>
              <a:rPr lang="en-US" sz="2200" dirty="0">
                <a:latin typeface="Times New Roman" panose="02020603050405020304" pitchFamily="18" charset="0"/>
                <a:cs typeface="Times New Roman" panose="02020603050405020304" pitchFamily="18" charset="0"/>
              </a:rPr>
              <a:t>Data Preprocessing</a:t>
            </a:r>
          </a:p>
          <a:p>
            <a:pPr>
              <a:lnSpc>
                <a:spcPct val="170000"/>
              </a:lnSpc>
            </a:pPr>
            <a:r>
              <a:rPr lang="en-US" sz="2200" dirty="0">
                <a:latin typeface="Times New Roman" panose="02020603050405020304" pitchFamily="18" charset="0"/>
                <a:cs typeface="Times New Roman" panose="02020603050405020304" pitchFamily="18" charset="0"/>
              </a:rPr>
              <a:t>Feature Engineering</a:t>
            </a:r>
          </a:p>
        </p:txBody>
      </p:sp>
    </p:spTree>
    <p:extLst>
      <p:ext uri="{BB962C8B-B14F-4D97-AF65-F5344CB8AC3E}">
        <p14:creationId xmlns:p14="http://schemas.microsoft.com/office/powerpoint/2010/main" val="261276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911C4-5B49-F138-4684-5AB5D2A49E4F}"/>
              </a:ext>
            </a:extLst>
          </p:cNvPr>
          <p:cNvSpPr>
            <a:spLocks noGrp="1"/>
          </p:cNvSpPr>
          <p:nvPr>
            <p:ph idx="1"/>
          </p:nvPr>
        </p:nvSpPr>
        <p:spPr>
          <a:xfrm>
            <a:off x="652669" y="646331"/>
            <a:ext cx="10515600" cy="5747992"/>
          </a:xfrm>
        </p:spPr>
        <p:txBody>
          <a:bodyPr>
            <a:normAutofit fontScale="92500" lnSpcReduction="20000"/>
          </a:bodyPr>
          <a:lstStyle/>
          <a:p>
            <a:pPr>
              <a:lnSpc>
                <a:spcPct val="150000"/>
              </a:lnSpc>
            </a:pPr>
            <a:r>
              <a:rPr lang="en-US" sz="2800" dirty="0">
                <a:latin typeface="Times New Roman" panose="02020603050405020304" pitchFamily="18" charset="0"/>
                <a:cs typeface="Times New Roman" panose="02020603050405020304" pitchFamily="18" charset="0"/>
              </a:rPr>
              <a:t>Exploratory Data Analysis(EDA)</a:t>
            </a:r>
          </a:p>
          <a:p>
            <a:pPr>
              <a:lnSpc>
                <a:spcPct val="150000"/>
              </a:lnSpc>
            </a:pPr>
            <a:r>
              <a:rPr lang="en-US" sz="2800" dirty="0">
                <a:latin typeface="Times New Roman" panose="02020603050405020304" pitchFamily="18" charset="0"/>
                <a:cs typeface="Times New Roman" panose="02020603050405020304" pitchFamily="18" charset="0"/>
              </a:rPr>
              <a:t>Machine Learning Model Selection</a:t>
            </a:r>
          </a:p>
          <a:p>
            <a:pPr>
              <a:lnSpc>
                <a:spcPct val="150000"/>
              </a:lnSpc>
            </a:pPr>
            <a:r>
              <a:rPr lang="en-US" sz="2800" dirty="0">
                <a:latin typeface="Times New Roman" panose="02020603050405020304" pitchFamily="18" charset="0"/>
                <a:cs typeface="Times New Roman" panose="02020603050405020304" pitchFamily="18" charset="0"/>
              </a:rPr>
              <a:t>Training And Testing</a:t>
            </a:r>
          </a:p>
          <a:p>
            <a:pPr>
              <a:lnSpc>
                <a:spcPct val="150000"/>
              </a:lnSpc>
            </a:pPr>
            <a:r>
              <a:rPr lang="en-US" sz="2800" dirty="0">
                <a:latin typeface="Times New Roman" panose="02020603050405020304" pitchFamily="18" charset="0"/>
                <a:cs typeface="Times New Roman" panose="02020603050405020304" pitchFamily="18" charset="0"/>
              </a:rPr>
              <a:t>Model Training</a:t>
            </a:r>
          </a:p>
          <a:p>
            <a:pPr>
              <a:lnSpc>
                <a:spcPct val="150000"/>
              </a:lnSpc>
            </a:pPr>
            <a:r>
              <a:rPr lang="en-US" sz="2800" dirty="0">
                <a:latin typeface="Times New Roman" panose="02020603050405020304" pitchFamily="18" charset="0"/>
                <a:cs typeface="Times New Roman" panose="02020603050405020304" pitchFamily="18" charset="0"/>
              </a:rPr>
              <a:t>Evaluation </a:t>
            </a:r>
          </a:p>
          <a:p>
            <a:pPr>
              <a:lnSpc>
                <a:spcPct val="150000"/>
              </a:lnSpc>
            </a:pPr>
            <a:r>
              <a:rPr lang="en-US" sz="2800" dirty="0">
                <a:latin typeface="Times New Roman" panose="02020603050405020304" pitchFamily="18" charset="0"/>
                <a:cs typeface="Times New Roman" panose="02020603050405020304" pitchFamily="18" charset="0"/>
              </a:rPr>
              <a:t>Prediction And Forecasting</a:t>
            </a:r>
          </a:p>
          <a:p>
            <a:pPr>
              <a:lnSpc>
                <a:spcPct val="150000"/>
              </a:lnSpc>
            </a:pPr>
            <a:r>
              <a:rPr lang="en-US" sz="2800" dirty="0">
                <a:latin typeface="Times New Roman" panose="02020603050405020304" pitchFamily="18" charset="0"/>
                <a:cs typeface="Times New Roman" panose="02020603050405020304" pitchFamily="18" charset="0"/>
              </a:rPr>
              <a:t>Visualization And Reporting</a:t>
            </a:r>
          </a:p>
          <a:p>
            <a:pPr>
              <a:lnSpc>
                <a:spcPct val="150000"/>
              </a:lnSpc>
            </a:pPr>
            <a:r>
              <a:rPr lang="en-US" sz="2800" dirty="0">
                <a:latin typeface="Times New Roman" panose="02020603050405020304" pitchFamily="18" charset="0"/>
                <a:cs typeface="Times New Roman" panose="02020603050405020304" pitchFamily="18" charset="0"/>
              </a:rPr>
              <a:t>Continuous Monitoring</a:t>
            </a:r>
          </a:p>
          <a:p>
            <a:pPr>
              <a:lnSpc>
                <a:spcPct val="150000"/>
              </a:lnSpc>
            </a:pPr>
            <a:r>
              <a:rPr lang="en-US" sz="2800" dirty="0">
                <a:latin typeface="Times New Roman" panose="02020603050405020304" pitchFamily="18" charset="0"/>
                <a:cs typeface="Times New Roman" panose="02020603050405020304" pitchFamily="18" charset="0"/>
              </a:rPr>
              <a:t>Decision Making And Strategy</a:t>
            </a:r>
          </a:p>
          <a:p>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6545354-0218-6710-2F94-133752776537}"/>
              </a:ext>
            </a:extLst>
          </p:cNvPr>
          <p:cNvSpPr txBox="1"/>
          <p:nvPr/>
        </p:nvSpPr>
        <p:spPr>
          <a:xfrm>
            <a:off x="215347" y="0"/>
            <a:ext cx="6102626" cy="646331"/>
          </a:xfrm>
          <a:prstGeom prst="rect">
            <a:avLst/>
          </a:prstGeom>
          <a:noFill/>
        </p:spPr>
        <p:txBody>
          <a:bodyPr wrap="square">
            <a:spAutoFit/>
          </a:bodyPr>
          <a:lstStyle/>
          <a:p>
            <a:r>
              <a:rPr lang="en-IN" sz="3600" b="1" dirty="0">
                <a:solidFill>
                  <a:srgbClr val="002060"/>
                </a:solidFill>
                <a:latin typeface="Times New Roman" panose="02020603050405020304" pitchFamily="18" charset="0"/>
                <a:ea typeface="+mj-ea"/>
                <a:cs typeface="Times New Roman" panose="02020603050405020304" pitchFamily="18" charset="0"/>
              </a:rPr>
              <a:t>T</a:t>
            </a:r>
            <a:r>
              <a:rPr lang="en-US" sz="3600" b="1" dirty="0">
                <a:solidFill>
                  <a:srgbClr val="002060"/>
                </a:solidFill>
                <a:latin typeface="Times New Roman" panose="02020603050405020304" pitchFamily="18" charset="0"/>
                <a:ea typeface="+mj-ea"/>
                <a:cs typeface="Times New Roman" panose="02020603050405020304" pitchFamily="18" charset="0"/>
              </a:rPr>
              <a:t>o be continued..,</a:t>
            </a:r>
          </a:p>
        </p:txBody>
      </p:sp>
    </p:spTree>
    <p:extLst>
      <p:ext uri="{BB962C8B-B14F-4D97-AF65-F5344CB8AC3E}">
        <p14:creationId xmlns:p14="http://schemas.microsoft.com/office/powerpoint/2010/main" val="128759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0A19-42CF-0D02-A5CF-DB23099979A7}"/>
              </a:ext>
            </a:extLst>
          </p:cNvPr>
          <p:cNvSpPr>
            <a:spLocks noGrp="1"/>
          </p:cNvSpPr>
          <p:nvPr>
            <p:ph type="title"/>
          </p:nvPr>
        </p:nvSpPr>
        <p:spPr>
          <a:xfrm>
            <a:off x="253264" y="225287"/>
            <a:ext cx="3497101" cy="702365"/>
          </a:xfrm>
        </p:spPr>
        <p:txBody>
          <a:bodyPr/>
          <a:lstStyle/>
          <a:p>
            <a:r>
              <a:rPr lang="en-US" b="1" dirty="0">
                <a:solidFill>
                  <a:srgbClr val="002060"/>
                </a:solidFill>
                <a:latin typeface="Times New Roman" panose="02020603050405020304" pitchFamily="18" charset="0"/>
                <a:cs typeface="Times New Roman" panose="02020603050405020304" pitchFamily="18" charset="0"/>
              </a:rPr>
              <a:t>Data Collection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0C524B-8C2A-82AF-F909-89943EDB679D}"/>
              </a:ext>
            </a:extLst>
          </p:cNvPr>
          <p:cNvSpPr>
            <a:spLocks noGrp="1"/>
          </p:cNvSpPr>
          <p:nvPr>
            <p:ph idx="1"/>
          </p:nvPr>
        </p:nvSpPr>
        <p:spPr>
          <a:xfrm>
            <a:off x="412290" y="927653"/>
            <a:ext cx="8596668" cy="4186058"/>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Gather historical and real time data from the register of companies or relevant Government authorities. This data should include information about company registrations ,such as company names ,registration dates ,location, industry classifications and ownership details .</a:t>
            </a:r>
          </a:p>
          <a:p>
            <a:endParaRPr lang="en-IN" dirty="0"/>
          </a:p>
        </p:txBody>
      </p:sp>
      <p:sp>
        <p:nvSpPr>
          <p:cNvPr id="4" name="Title 1">
            <a:extLst>
              <a:ext uri="{FF2B5EF4-FFF2-40B4-BE49-F238E27FC236}">
                <a16:creationId xmlns:a16="http://schemas.microsoft.com/office/drawing/2014/main" id="{BA35E858-62B0-D360-49F4-2DA890BC9737}"/>
              </a:ext>
            </a:extLst>
          </p:cNvPr>
          <p:cNvSpPr txBox="1">
            <a:spLocks/>
          </p:cNvSpPr>
          <p:nvPr/>
        </p:nvSpPr>
        <p:spPr>
          <a:xfrm>
            <a:off x="253264" y="3114261"/>
            <a:ext cx="6902910" cy="1017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2060"/>
                </a:solidFill>
                <a:latin typeface="Times New Roman" panose="02020603050405020304" pitchFamily="18" charset="0"/>
                <a:cs typeface="Times New Roman" panose="02020603050405020304" pitchFamily="18" charset="0"/>
              </a:rPr>
              <a:t>Exploratory Data Analysis(EDA)</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B02ACAC0-8789-756E-6255-B67B2B832942}"/>
              </a:ext>
            </a:extLst>
          </p:cNvPr>
          <p:cNvSpPr txBox="1">
            <a:spLocks/>
          </p:cNvSpPr>
          <p:nvPr/>
        </p:nvSpPr>
        <p:spPr>
          <a:xfrm>
            <a:off x="412290" y="3909391"/>
            <a:ext cx="8596668" cy="41027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Used statistical and visualization techniques to explore the data. EDA helps identify trends ,anomalies and pattern in historical company registrations. IT can involve generating summary statistics creating visualization and performing time series analysis.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837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C31DA-D3A5-C4FF-F5D0-5F8974DF114B}"/>
              </a:ext>
            </a:extLst>
          </p:cNvPr>
          <p:cNvSpPr>
            <a:spLocks noGrp="1"/>
          </p:cNvSpPr>
          <p:nvPr>
            <p:ph type="title"/>
          </p:nvPr>
        </p:nvSpPr>
        <p:spPr>
          <a:xfrm>
            <a:off x="306273" y="212035"/>
            <a:ext cx="4186214" cy="821635"/>
          </a:xfrm>
        </p:spPr>
        <p:txBody>
          <a:bodyPr/>
          <a:lstStyle/>
          <a:p>
            <a:r>
              <a:rPr lang="en-US" b="1" dirty="0">
                <a:solidFill>
                  <a:srgbClr val="002060"/>
                </a:solidFill>
                <a:latin typeface="Times New Roman" panose="02020603050405020304" pitchFamily="18" charset="0"/>
                <a:cs typeface="Times New Roman" panose="02020603050405020304" pitchFamily="18" charset="0"/>
              </a:rPr>
              <a:t>Data Preprocessing</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14C828-C2CB-57F8-02D0-991250FF7E9D}"/>
              </a:ext>
            </a:extLst>
          </p:cNvPr>
          <p:cNvSpPr>
            <a:spLocks noGrp="1"/>
          </p:cNvSpPr>
          <p:nvPr>
            <p:ph idx="1"/>
          </p:nvPr>
        </p:nvSpPr>
        <p:spPr>
          <a:xfrm>
            <a:off x="465299" y="1033671"/>
            <a:ext cx="8596668" cy="1855304"/>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Clean and preprocess the collected data to handle missing values ,duplicates and inconsistencies .Convert data into a structured format suitable for analysis . </a:t>
            </a:r>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055618-C355-54FE-243F-CABBADDB800C}"/>
              </a:ext>
            </a:extLst>
          </p:cNvPr>
          <p:cNvSpPr txBox="1"/>
          <p:nvPr/>
        </p:nvSpPr>
        <p:spPr>
          <a:xfrm>
            <a:off x="160499" y="3059668"/>
            <a:ext cx="6102626" cy="646331"/>
          </a:xfrm>
          <a:prstGeom prst="rect">
            <a:avLst/>
          </a:prstGeom>
          <a:noFill/>
        </p:spPr>
        <p:txBody>
          <a:bodyPr wrap="square">
            <a:spAutoFit/>
          </a:bodyPr>
          <a:lstStyle/>
          <a:p>
            <a:r>
              <a:rPr lang="en-US" sz="3600" b="1" dirty="0">
                <a:solidFill>
                  <a:srgbClr val="002060"/>
                </a:solidFill>
                <a:latin typeface="Times New Roman" panose="02020603050405020304" pitchFamily="18" charset="0"/>
                <a:cs typeface="Times New Roman" panose="02020603050405020304" pitchFamily="18" charset="0"/>
              </a:rPr>
              <a:t>Feature Engineering</a:t>
            </a:r>
            <a:endParaRPr lang="en-US" sz="3600" b="1"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2A071BE4-8F51-CA87-8387-F5418344EB04}"/>
              </a:ext>
            </a:extLst>
          </p:cNvPr>
          <p:cNvSpPr txBox="1">
            <a:spLocks/>
          </p:cNvSpPr>
          <p:nvPr/>
        </p:nvSpPr>
        <p:spPr>
          <a:xfrm>
            <a:off x="465299" y="3660048"/>
            <a:ext cx="8596668" cy="185530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Create relevant feature from the raw data that can be used for analysis this may involve generating time series data, calculating growth rate ,or extracting additional information from the registration records.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61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53F2-B3C0-DA4F-5C87-011739DBA915}"/>
              </a:ext>
            </a:extLst>
          </p:cNvPr>
          <p:cNvSpPr>
            <a:spLocks noGrp="1"/>
          </p:cNvSpPr>
          <p:nvPr>
            <p:ph type="title"/>
          </p:nvPr>
        </p:nvSpPr>
        <p:spPr>
          <a:xfrm>
            <a:off x="0" y="0"/>
            <a:ext cx="7167953" cy="848139"/>
          </a:xfrm>
        </p:spPr>
        <p:txBody>
          <a:bodyPr/>
          <a:lstStyle/>
          <a:p>
            <a:r>
              <a:rPr lang="en-US" b="1" dirty="0">
                <a:solidFill>
                  <a:srgbClr val="002060"/>
                </a:solidFill>
                <a:latin typeface="Times New Roman" panose="02020603050405020304" pitchFamily="18" charset="0"/>
                <a:cs typeface="Times New Roman" panose="02020603050405020304" pitchFamily="18" charset="0"/>
              </a:rPr>
              <a:t>Machine Learning Model Selection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AD0798-92FF-B12E-6C30-8617AEDEE47C}"/>
              </a:ext>
            </a:extLst>
          </p:cNvPr>
          <p:cNvSpPr>
            <a:spLocks noGrp="1"/>
          </p:cNvSpPr>
          <p:nvPr>
            <p:ph idx="1"/>
          </p:nvPr>
        </p:nvSpPr>
        <p:spPr>
          <a:xfrm>
            <a:off x="293021" y="729355"/>
            <a:ext cx="8596668" cy="2186124"/>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Choose appropriate machine learning algorithms for </a:t>
            </a:r>
            <a:r>
              <a:rPr lang="en-US" sz="2200" dirty="0" err="1">
                <a:latin typeface="Times New Roman" panose="02020603050405020304" pitchFamily="18" charset="0"/>
                <a:cs typeface="Times New Roman" panose="02020603050405020304" pitchFamily="18" charset="0"/>
              </a:rPr>
              <a:t>prediction.Common</a:t>
            </a:r>
            <a:r>
              <a:rPr lang="en-US" sz="2200" dirty="0">
                <a:latin typeface="Times New Roman" panose="02020603050405020304" pitchFamily="18" charset="0"/>
                <a:cs typeface="Times New Roman" panose="02020603050405020304" pitchFamily="18" charset="0"/>
              </a:rPr>
              <a:t> choices include time series forecasting methods (</a:t>
            </a:r>
            <a:r>
              <a:rPr lang="en-US" sz="2200" dirty="0" err="1">
                <a:latin typeface="Times New Roman" panose="02020603050405020304" pitchFamily="18" charset="0"/>
                <a:cs typeface="Times New Roman" panose="02020603050405020304" pitchFamily="18" charset="0"/>
              </a:rPr>
              <a:t>eg,ARIMA,prophet</a:t>
            </a:r>
            <a:r>
              <a:rPr lang="en-US" sz="2200" dirty="0">
                <a:latin typeface="Times New Roman" panose="02020603050405020304" pitchFamily="18" charset="0"/>
                <a:cs typeface="Times New Roman" panose="02020603050405020304" pitchFamily="18" charset="0"/>
              </a:rPr>
              <a:t>),regression models or more advanced techniques like Deep learning for complex patterns .</a:t>
            </a:r>
            <a:endParaRPr lang="en-IN" sz="22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BB7CC791-4114-214C-C036-A53E2B6BE7C5}"/>
              </a:ext>
            </a:extLst>
          </p:cNvPr>
          <p:cNvSpPr txBox="1">
            <a:spLocks/>
          </p:cNvSpPr>
          <p:nvPr/>
        </p:nvSpPr>
        <p:spPr>
          <a:xfrm>
            <a:off x="293021" y="3916018"/>
            <a:ext cx="8596668" cy="21861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Split the data into training and testing sets to evaluate the model performance .Ensure that the model can effectively capture historical trends and patterns .</a:t>
            </a:r>
            <a:endParaRPr lang="en-IN"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61067DE3-DBF4-D68A-4E2B-AA56C869AE01}"/>
              </a:ext>
            </a:extLst>
          </p:cNvPr>
          <p:cNvSpPr txBox="1">
            <a:spLocks/>
          </p:cNvSpPr>
          <p:nvPr/>
        </p:nvSpPr>
        <p:spPr>
          <a:xfrm>
            <a:off x="0" y="2991679"/>
            <a:ext cx="7167953" cy="8481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2060"/>
                </a:solidFill>
                <a:latin typeface="Times New Roman" panose="02020603050405020304" pitchFamily="18" charset="0"/>
                <a:cs typeface="Times New Roman" panose="02020603050405020304" pitchFamily="18" charset="0"/>
              </a:rPr>
              <a:t>Training &amp; Testing</a:t>
            </a:r>
            <a:endParaRPr lang="en-I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26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E997-50FF-E0AE-5C82-1B9334D81F81}"/>
              </a:ext>
            </a:extLst>
          </p:cNvPr>
          <p:cNvSpPr>
            <a:spLocks noGrp="1"/>
          </p:cNvSpPr>
          <p:nvPr>
            <p:ph type="title"/>
          </p:nvPr>
        </p:nvSpPr>
        <p:spPr>
          <a:xfrm>
            <a:off x="187003" y="87768"/>
            <a:ext cx="3483849" cy="728870"/>
          </a:xfrm>
        </p:spPr>
        <p:txBody>
          <a:bodyPr/>
          <a:lstStyle/>
          <a:p>
            <a:r>
              <a:rPr lang="en-US" b="1" dirty="0">
                <a:solidFill>
                  <a:srgbClr val="002060"/>
                </a:solidFill>
                <a:latin typeface="Times New Roman" panose="02020603050405020304" pitchFamily="18" charset="0"/>
                <a:cs typeface="Times New Roman" panose="02020603050405020304" pitchFamily="18" charset="0"/>
              </a:rPr>
              <a:t>Model Training</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B5FAC2-5CDA-0ED9-D09B-8044BE3684D7}"/>
              </a:ext>
            </a:extLst>
          </p:cNvPr>
          <p:cNvSpPr>
            <a:spLocks noGrp="1"/>
          </p:cNvSpPr>
          <p:nvPr>
            <p:ph idx="1"/>
          </p:nvPr>
        </p:nvSpPr>
        <p:spPr>
          <a:xfrm>
            <a:off x="385786" y="954641"/>
            <a:ext cx="8596668" cy="1268411"/>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Train the selected machine learning model using the training data. The model learns from historical registration data to make predictions .</a:t>
            </a:r>
            <a:endParaRPr lang="en-IN" sz="22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A3116AFD-EF7E-4D3E-E2C0-91077A9D33E7}"/>
              </a:ext>
            </a:extLst>
          </p:cNvPr>
          <p:cNvSpPr txBox="1">
            <a:spLocks/>
          </p:cNvSpPr>
          <p:nvPr/>
        </p:nvSpPr>
        <p:spPr>
          <a:xfrm>
            <a:off x="385786" y="3755969"/>
            <a:ext cx="8596668" cy="126841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70000"/>
              </a:lnSpc>
            </a:pPr>
            <a:r>
              <a:rPr lang="en-US" sz="2200" dirty="0">
                <a:latin typeface="Times New Roman" panose="02020603050405020304" pitchFamily="18" charset="0"/>
                <a:cs typeface="Times New Roman" panose="02020603050405020304" pitchFamily="18" charset="0"/>
              </a:rPr>
              <a:t>Assess the model accuracy and performance using the testing data set. Common evaluation metrics include Mean Absolute Error (MAE),Mean Squared Error (MSE) or Root Mean Squared Error(RMSE). </a:t>
            </a:r>
            <a:endParaRPr lang="en-IN" sz="2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7BF98EFE-745D-0F6A-2818-6772D7077263}"/>
              </a:ext>
            </a:extLst>
          </p:cNvPr>
          <p:cNvSpPr txBox="1">
            <a:spLocks/>
          </p:cNvSpPr>
          <p:nvPr/>
        </p:nvSpPr>
        <p:spPr>
          <a:xfrm>
            <a:off x="187003" y="2700130"/>
            <a:ext cx="3483849" cy="72887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2060"/>
                </a:solidFill>
                <a:latin typeface="Times New Roman" panose="02020603050405020304" pitchFamily="18" charset="0"/>
                <a:cs typeface="Times New Roman" panose="02020603050405020304" pitchFamily="18" charset="0"/>
              </a:rPr>
              <a:t>Evaluation</a:t>
            </a:r>
            <a:endParaRPr lang="en-I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30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FCF1-65A2-FB41-E7C2-82A46AF90A57}"/>
              </a:ext>
            </a:extLst>
          </p:cNvPr>
          <p:cNvSpPr>
            <a:spLocks noGrp="1"/>
          </p:cNvSpPr>
          <p:nvPr>
            <p:ph type="title"/>
          </p:nvPr>
        </p:nvSpPr>
        <p:spPr>
          <a:xfrm>
            <a:off x="0" y="57743"/>
            <a:ext cx="5615609" cy="758895"/>
          </a:xfrm>
        </p:spPr>
        <p:txBody>
          <a:bodyPr/>
          <a:lstStyle/>
          <a:p>
            <a:r>
              <a:rPr lang="en-US" b="1" dirty="0">
                <a:solidFill>
                  <a:srgbClr val="002060"/>
                </a:solidFill>
                <a:latin typeface="Times New Roman" panose="02020603050405020304" pitchFamily="18" charset="0"/>
                <a:cs typeface="Times New Roman" panose="02020603050405020304" pitchFamily="18" charset="0"/>
              </a:rPr>
              <a:t>Prediction And Forecasting</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68FFBA-1FA6-C6D3-0D5C-64BC104AAFEC}"/>
              </a:ext>
            </a:extLst>
          </p:cNvPr>
          <p:cNvSpPr>
            <a:spLocks noGrp="1"/>
          </p:cNvSpPr>
          <p:nvPr>
            <p:ph idx="1"/>
          </p:nvPr>
        </p:nvSpPr>
        <p:spPr>
          <a:xfrm>
            <a:off x="147247" y="816638"/>
            <a:ext cx="8596668" cy="189457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Use the trained model to make predictions for future company registration trends . This can include forecasting the number of new registration in specific time period or identifying potential shifts in industry preferences .</a:t>
            </a:r>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85AC941-931A-38CD-1117-6EFC25887388}"/>
              </a:ext>
            </a:extLst>
          </p:cNvPr>
          <p:cNvSpPr txBox="1">
            <a:spLocks/>
          </p:cNvSpPr>
          <p:nvPr/>
        </p:nvSpPr>
        <p:spPr>
          <a:xfrm>
            <a:off x="147247" y="3261587"/>
            <a:ext cx="6094527" cy="7588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2060"/>
                </a:solidFill>
                <a:latin typeface="Times New Roman" panose="02020603050405020304" pitchFamily="18" charset="0"/>
                <a:cs typeface="Times New Roman" panose="02020603050405020304" pitchFamily="18" charset="0"/>
              </a:rPr>
              <a:t>Visualization And Reporting</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559E8D8-35C8-8AD7-A29B-F84FBB504796}"/>
              </a:ext>
            </a:extLst>
          </p:cNvPr>
          <p:cNvSpPr txBox="1">
            <a:spLocks/>
          </p:cNvSpPr>
          <p:nvPr/>
        </p:nvSpPr>
        <p:spPr>
          <a:xfrm>
            <a:off x="339403" y="4146786"/>
            <a:ext cx="8596668" cy="18945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Present the results of the analysis and predictions through interactive dashboards ,reports and the visualization .Clear and intuitive visualization tools can help stakeholders and act upon the insights.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43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80B5-C948-811A-71EB-D0F7B19AECC2}"/>
              </a:ext>
            </a:extLst>
          </p:cNvPr>
          <p:cNvSpPr>
            <a:spLocks noGrp="1"/>
          </p:cNvSpPr>
          <p:nvPr>
            <p:ph type="title"/>
          </p:nvPr>
        </p:nvSpPr>
        <p:spPr>
          <a:xfrm>
            <a:off x="120743" y="156238"/>
            <a:ext cx="5087361" cy="660400"/>
          </a:xfrm>
        </p:spPr>
        <p:txBody>
          <a:bodyPr>
            <a:noAutofit/>
          </a:bodyPr>
          <a:lstStyle/>
          <a:p>
            <a:r>
              <a:rPr lang="en-US" b="1" dirty="0">
                <a:solidFill>
                  <a:srgbClr val="002060"/>
                </a:solidFill>
                <a:latin typeface="Times New Roman" panose="02020603050405020304" pitchFamily="18" charset="0"/>
                <a:cs typeface="Times New Roman" panose="02020603050405020304" pitchFamily="18" charset="0"/>
              </a:rPr>
              <a:t>Continuous Monitoring</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550EB4-F0BB-A078-A71F-C58EC5BA4A2C}"/>
              </a:ext>
            </a:extLst>
          </p:cNvPr>
          <p:cNvSpPr>
            <a:spLocks noGrp="1"/>
          </p:cNvSpPr>
          <p:nvPr>
            <p:ph idx="1"/>
          </p:nvPr>
        </p:nvSpPr>
        <p:spPr>
          <a:xfrm>
            <a:off x="365384" y="994399"/>
            <a:ext cx="9202685" cy="1444002"/>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Implement a system for ongoing monitoring and updating of the model. As new registration data becomes available , the model can retrained to provide up – to – date predictions . </a:t>
            </a:r>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77587A6-63BD-C77A-DC82-A52407A7684C}"/>
              </a:ext>
            </a:extLst>
          </p:cNvPr>
          <p:cNvSpPr txBox="1">
            <a:spLocks/>
          </p:cNvSpPr>
          <p:nvPr/>
        </p:nvSpPr>
        <p:spPr>
          <a:xfrm>
            <a:off x="120743" y="3098800"/>
            <a:ext cx="6810144" cy="6604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2060"/>
                </a:solidFill>
                <a:latin typeface="Times New Roman" panose="02020603050405020304" pitchFamily="18" charset="0"/>
                <a:cs typeface="Times New Roman" panose="02020603050405020304" pitchFamily="18" charset="0"/>
              </a:rPr>
              <a:t>Decision Making And Strategy</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16DBD8C0-B087-A1CB-CBBA-7C9E4F7C2754}"/>
              </a:ext>
            </a:extLst>
          </p:cNvPr>
          <p:cNvSpPr txBox="1">
            <a:spLocks/>
          </p:cNvSpPr>
          <p:nvPr/>
        </p:nvSpPr>
        <p:spPr>
          <a:xfrm>
            <a:off x="365383" y="4128538"/>
            <a:ext cx="9202685" cy="144400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sz="2200" dirty="0">
                <a:latin typeface="Times New Roman" panose="02020603050405020304" pitchFamily="18" charset="0"/>
                <a:cs typeface="Times New Roman" panose="02020603050405020304" pitchFamily="18" charset="0"/>
              </a:rPr>
              <a:t>Use the insights and prediction to inform business strategies ,investment decisions and policy formulation based on anticipated changes in companies registration trends.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823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TotalTime>
  <Words>571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Times New Roman</vt:lpstr>
      <vt:lpstr>Trebuchet MS</vt:lpstr>
      <vt:lpstr>Wingdings 3</vt:lpstr>
      <vt:lpstr>Facet</vt:lpstr>
      <vt:lpstr>AI-Driven Exploration And Prediction Of Company Registration Trends With The Register Of Companies (RoC)</vt:lpstr>
      <vt:lpstr>Introduction</vt:lpstr>
      <vt:lpstr>PowerPoint Presentation</vt:lpstr>
      <vt:lpstr>Data Collection</vt:lpstr>
      <vt:lpstr>Data Preprocessing</vt:lpstr>
      <vt:lpstr>Machine Learning Model Selection</vt:lpstr>
      <vt:lpstr>Model Training</vt:lpstr>
      <vt:lpstr>Prediction And Forecasting</vt:lpstr>
      <vt:lpstr>Continuous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Of Company Registration Trends With The Register Of Companies</dc:title>
  <dc:creator>Dinakar Vel</dc:creator>
  <cp:lastModifiedBy>ELCOT</cp:lastModifiedBy>
  <cp:revision>25</cp:revision>
  <dcterms:created xsi:type="dcterms:W3CDTF">2023-09-28T13:43:12Z</dcterms:created>
  <dcterms:modified xsi:type="dcterms:W3CDTF">2023-09-29T20:07:08Z</dcterms:modified>
</cp:coreProperties>
</file>