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5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CACB8-464C-4A51-871D-3207A0C54B5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1D1B6A-DABA-4A8F-8A0F-6A80185DF37C}">
      <dgm:prSet/>
      <dgm:spPr/>
      <dgm:t>
        <a:bodyPr/>
        <a:lstStyle/>
        <a:p>
          <a:r>
            <a:rPr lang="en-US"/>
            <a:t>Compare model performance using cross-validation to determine which algorithm offers the best predictions</a:t>
          </a:r>
        </a:p>
      </dgm:t>
    </dgm:pt>
    <dgm:pt modelId="{78D7A86C-2B5C-4555-88D4-773239A2E274}" type="parTrans" cxnId="{D69542A3-24B6-437A-8A46-6F7A317BE7FC}">
      <dgm:prSet/>
      <dgm:spPr/>
      <dgm:t>
        <a:bodyPr/>
        <a:lstStyle/>
        <a:p>
          <a:endParaRPr lang="en-US"/>
        </a:p>
      </dgm:t>
    </dgm:pt>
    <dgm:pt modelId="{421EF912-8603-4183-9EFA-37E859716E3B}" type="sibTrans" cxnId="{D69542A3-24B6-437A-8A46-6F7A317BE7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B0E93B3-B41A-444E-B053-1A68049CC11C}">
      <dgm:prSet/>
      <dgm:spPr/>
      <dgm:t>
        <a:bodyPr/>
        <a:lstStyle/>
        <a:p>
          <a:r>
            <a:rPr lang="en-US"/>
            <a:t>Use the performance metric to evaludate</a:t>
          </a:r>
        </a:p>
      </dgm:t>
    </dgm:pt>
    <dgm:pt modelId="{69F80DEC-C176-48A1-9620-2A534CD3EBC5}" type="parTrans" cxnId="{181B28F2-1015-4504-BA8A-30FEDADBA123}">
      <dgm:prSet/>
      <dgm:spPr/>
      <dgm:t>
        <a:bodyPr/>
        <a:lstStyle/>
        <a:p>
          <a:endParaRPr lang="en-US"/>
        </a:p>
      </dgm:t>
    </dgm:pt>
    <dgm:pt modelId="{99FDC807-A436-4236-910D-DFE72330ACAC}" type="sibTrans" cxnId="{181B28F2-1015-4504-BA8A-30FEDADBA12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BDB904A-5F7D-4FE1-958C-B16F147AF07E}">
      <dgm:prSet/>
      <dgm:spPr/>
      <dgm:t>
        <a:bodyPr/>
        <a:lstStyle/>
        <a:p>
          <a:r>
            <a:rPr lang="en-US"/>
            <a:t>Accuracy Score, Precision Score, Recall Score, F1 Score, Area Under ROC Curve, Log Loss</a:t>
          </a:r>
        </a:p>
      </dgm:t>
    </dgm:pt>
    <dgm:pt modelId="{DA7B12BA-7558-4DB3-A200-3BC87C310E55}" type="parTrans" cxnId="{FEBB5974-9CB0-4286-AF5C-CBAE0A3307B5}">
      <dgm:prSet/>
      <dgm:spPr/>
      <dgm:t>
        <a:bodyPr/>
        <a:lstStyle/>
        <a:p>
          <a:endParaRPr lang="en-US"/>
        </a:p>
      </dgm:t>
    </dgm:pt>
    <dgm:pt modelId="{3B7FC1D2-4FBA-40A7-A152-DD5E0EA3F173}" type="sibTrans" cxnId="{FEBB5974-9CB0-4286-AF5C-CBAE0A3307B5}">
      <dgm:prSet/>
      <dgm:spPr/>
      <dgm:t>
        <a:bodyPr/>
        <a:lstStyle/>
        <a:p>
          <a:endParaRPr lang="en-US"/>
        </a:p>
      </dgm:t>
    </dgm:pt>
    <dgm:pt modelId="{0AF36B3D-773B-4434-A843-98082FCE30B3}">
      <dgm:prSet/>
      <dgm:spPr/>
      <dgm:t>
        <a:bodyPr/>
        <a:lstStyle/>
        <a:p>
          <a:r>
            <a:rPr lang="en-US"/>
            <a:t>Use Grid Search to optimize model parameters for best recall and accuracy </a:t>
          </a:r>
        </a:p>
      </dgm:t>
    </dgm:pt>
    <dgm:pt modelId="{5012CAC6-955C-40E1-B5BF-D6D633D27A26}" type="parTrans" cxnId="{A39CF3AF-6520-4C6D-8578-C1B4C42CB5A7}">
      <dgm:prSet/>
      <dgm:spPr/>
      <dgm:t>
        <a:bodyPr/>
        <a:lstStyle/>
        <a:p>
          <a:endParaRPr lang="en-US"/>
        </a:p>
      </dgm:t>
    </dgm:pt>
    <dgm:pt modelId="{85C00AE0-7D12-4980-90B5-8770AA7B6CFD}" type="sibTrans" cxnId="{A39CF3AF-6520-4C6D-8578-C1B4C42CB5A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14EAD1-DF86-4785-BE67-C32208799BC2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4FE7AF25-4309-413A-A69D-B6C796347CAD}" type="parTrans" cxnId="{B9436E6E-03FA-4FF2-A816-2A8F32A20B49}">
      <dgm:prSet/>
      <dgm:spPr/>
      <dgm:t>
        <a:bodyPr/>
        <a:lstStyle/>
        <a:p>
          <a:endParaRPr lang="en-US"/>
        </a:p>
      </dgm:t>
    </dgm:pt>
    <dgm:pt modelId="{87142ED0-A98B-428A-8E11-223BD17FB9D0}" type="sibTrans" cxnId="{B9436E6E-03FA-4FF2-A816-2A8F32A20B49}">
      <dgm:prSet/>
      <dgm:spPr/>
      <dgm:t>
        <a:bodyPr/>
        <a:lstStyle/>
        <a:p>
          <a:endParaRPr lang="en-US"/>
        </a:p>
      </dgm:t>
    </dgm:pt>
    <dgm:pt modelId="{B34EEE80-0954-403E-89C0-7D71FB39DFDC}">
      <dgm:prSet/>
      <dgm:spPr/>
      <dgm:t>
        <a:bodyPr/>
        <a:lstStyle/>
        <a:p>
          <a:r>
            <a:rPr lang="en-US"/>
            <a:t>Gaussian Naïve Bayes</a:t>
          </a:r>
        </a:p>
      </dgm:t>
    </dgm:pt>
    <dgm:pt modelId="{2BDC53BE-1C05-4727-AAF5-8E853887CF7F}" type="parTrans" cxnId="{EBC8CF85-DF16-492A-A358-58EE791301F4}">
      <dgm:prSet/>
      <dgm:spPr/>
      <dgm:t>
        <a:bodyPr/>
        <a:lstStyle/>
        <a:p>
          <a:endParaRPr lang="en-US"/>
        </a:p>
      </dgm:t>
    </dgm:pt>
    <dgm:pt modelId="{84070EB3-BE10-4425-A8CE-69089DB7EE29}" type="sibTrans" cxnId="{EBC8CF85-DF16-492A-A358-58EE791301F4}">
      <dgm:prSet/>
      <dgm:spPr/>
      <dgm:t>
        <a:bodyPr/>
        <a:lstStyle/>
        <a:p>
          <a:endParaRPr lang="en-US"/>
        </a:p>
      </dgm:t>
    </dgm:pt>
    <dgm:pt modelId="{6A63603E-25D0-40D7-9213-7FD576F309CE}">
      <dgm:prSet/>
      <dgm:spPr/>
      <dgm:t>
        <a:bodyPr/>
        <a:lstStyle/>
        <a:p>
          <a:r>
            <a:rPr lang="en-US"/>
            <a:t>K – Nearest Neighbors</a:t>
          </a:r>
        </a:p>
      </dgm:t>
    </dgm:pt>
    <dgm:pt modelId="{539E986E-22BD-494F-81E2-CE2F41BF2528}" type="parTrans" cxnId="{8AFCF44F-8FEF-4068-B0B2-59E0EDEC1CEC}">
      <dgm:prSet/>
      <dgm:spPr/>
      <dgm:t>
        <a:bodyPr/>
        <a:lstStyle/>
        <a:p>
          <a:endParaRPr lang="en-US"/>
        </a:p>
      </dgm:t>
    </dgm:pt>
    <dgm:pt modelId="{EBCC68FA-0430-4634-B12B-2E650233800A}" type="sibTrans" cxnId="{8AFCF44F-8FEF-4068-B0B2-59E0EDEC1CEC}">
      <dgm:prSet/>
      <dgm:spPr/>
      <dgm:t>
        <a:bodyPr/>
        <a:lstStyle/>
        <a:p>
          <a:endParaRPr lang="en-US"/>
        </a:p>
      </dgm:t>
    </dgm:pt>
    <dgm:pt modelId="{6FBCC60C-AE42-4C7B-A1D8-77789CE4ADD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C9A55A1-5E5F-47B2-AEBE-2C5A5BD26415}" type="parTrans" cxnId="{33C1859B-6C36-4FAE-A630-58FBC61480E4}">
      <dgm:prSet/>
      <dgm:spPr/>
      <dgm:t>
        <a:bodyPr/>
        <a:lstStyle/>
        <a:p>
          <a:endParaRPr lang="en-US"/>
        </a:p>
      </dgm:t>
    </dgm:pt>
    <dgm:pt modelId="{DC89EB6A-ED85-4333-86F9-0537DA304AF2}" type="sibTrans" cxnId="{33C1859B-6C36-4FAE-A630-58FBC61480E4}">
      <dgm:prSet/>
      <dgm:spPr/>
      <dgm:t>
        <a:bodyPr/>
        <a:lstStyle/>
        <a:p>
          <a:endParaRPr lang="en-US"/>
        </a:p>
      </dgm:t>
    </dgm:pt>
    <dgm:pt modelId="{D81F8AF3-7199-F743-97E2-D8F839468979}" type="pres">
      <dgm:prSet presAssocID="{D76CACB8-464C-4A51-871D-3207A0C54B5A}" presName="Name0" presStyleCnt="0">
        <dgm:presLayoutVars>
          <dgm:animLvl val="lvl"/>
          <dgm:resizeHandles val="exact"/>
        </dgm:presLayoutVars>
      </dgm:prSet>
      <dgm:spPr/>
    </dgm:pt>
    <dgm:pt modelId="{17033CED-C40E-2241-9F01-B3739814CB39}" type="pres">
      <dgm:prSet presAssocID="{231D1B6A-DABA-4A8F-8A0F-6A80185DF37C}" presName="compositeNode" presStyleCnt="0">
        <dgm:presLayoutVars>
          <dgm:bulletEnabled val="1"/>
        </dgm:presLayoutVars>
      </dgm:prSet>
      <dgm:spPr/>
    </dgm:pt>
    <dgm:pt modelId="{D2BD4A7B-B08A-9047-B6A4-1C6760DFB1FF}" type="pres">
      <dgm:prSet presAssocID="{231D1B6A-DABA-4A8F-8A0F-6A80185DF37C}" presName="bgRect" presStyleLbl="bgAccFollowNode1" presStyleIdx="0" presStyleCnt="3"/>
      <dgm:spPr/>
    </dgm:pt>
    <dgm:pt modelId="{38DBB1F1-CF5F-D94C-84A8-2C01F84EC090}" type="pres">
      <dgm:prSet presAssocID="{421EF912-8603-4183-9EFA-37E859716E3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1237E1C-3AD0-E449-B417-E103D2CE5DCF}" type="pres">
      <dgm:prSet presAssocID="{231D1B6A-DABA-4A8F-8A0F-6A80185DF37C}" presName="bottomLine" presStyleLbl="alignNode1" presStyleIdx="1" presStyleCnt="6">
        <dgm:presLayoutVars/>
      </dgm:prSet>
      <dgm:spPr/>
    </dgm:pt>
    <dgm:pt modelId="{95B42288-1E05-1347-BBAC-3BB091DFDDA7}" type="pres">
      <dgm:prSet presAssocID="{231D1B6A-DABA-4A8F-8A0F-6A80185DF37C}" presName="nodeText" presStyleLbl="bgAccFollowNode1" presStyleIdx="0" presStyleCnt="3">
        <dgm:presLayoutVars>
          <dgm:bulletEnabled val="1"/>
        </dgm:presLayoutVars>
      </dgm:prSet>
      <dgm:spPr/>
    </dgm:pt>
    <dgm:pt modelId="{6DF9AB2D-E978-8D40-80AA-2A50437E9F68}" type="pres">
      <dgm:prSet presAssocID="{421EF912-8603-4183-9EFA-37E859716E3B}" presName="sibTrans" presStyleCnt="0"/>
      <dgm:spPr/>
    </dgm:pt>
    <dgm:pt modelId="{3146DD05-7718-D943-9F16-C3628336A340}" type="pres">
      <dgm:prSet presAssocID="{2B0E93B3-B41A-444E-B053-1A68049CC11C}" presName="compositeNode" presStyleCnt="0">
        <dgm:presLayoutVars>
          <dgm:bulletEnabled val="1"/>
        </dgm:presLayoutVars>
      </dgm:prSet>
      <dgm:spPr/>
    </dgm:pt>
    <dgm:pt modelId="{5B6A2DA3-3B82-CD49-B2BA-20E0ED1D97EB}" type="pres">
      <dgm:prSet presAssocID="{2B0E93B3-B41A-444E-B053-1A68049CC11C}" presName="bgRect" presStyleLbl="bgAccFollowNode1" presStyleIdx="1" presStyleCnt="3"/>
      <dgm:spPr/>
    </dgm:pt>
    <dgm:pt modelId="{B68C62D6-AB9B-9241-BB3B-C5FB51CD49D6}" type="pres">
      <dgm:prSet presAssocID="{99FDC807-A436-4236-910D-DFE72330ACA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D5D6317-8EB7-974A-B1F3-A962AC3C00A4}" type="pres">
      <dgm:prSet presAssocID="{2B0E93B3-B41A-444E-B053-1A68049CC11C}" presName="bottomLine" presStyleLbl="alignNode1" presStyleIdx="3" presStyleCnt="6">
        <dgm:presLayoutVars/>
      </dgm:prSet>
      <dgm:spPr/>
    </dgm:pt>
    <dgm:pt modelId="{C09E87E7-617C-8F43-A86D-58A15D7C48BF}" type="pres">
      <dgm:prSet presAssocID="{2B0E93B3-B41A-444E-B053-1A68049CC11C}" presName="nodeText" presStyleLbl="bgAccFollowNode1" presStyleIdx="1" presStyleCnt="3">
        <dgm:presLayoutVars>
          <dgm:bulletEnabled val="1"/>
        </dgm:presLayoutVars>
      </dgm:prSet>
      <dgm:spPr/>
    </dgm:pt>
    <dgm:pt modelId="{552EB92C-B280-B143-9E76-2C00FA439075}" type="pres">
      <dgm:prSet presAssocID="{99FDC807-A436-4236-910D-DFE72330ACAC}" presName="sibTrans" presStyleCnt="0"/>
      <dgm:spPr/>
    </dgm:pt>
    <dgm:pt modelId="{20EE9C52-9104-F849-8161-B27C7FE83241}" type="pres">
      <dgm:prSet presAssocID="{0AF36B3D-773B-4434-A843-98082FCE30B3}" presName="compositeNode" presStyleCnt="0">
        <dgm:presLayoutVars>
          <dgm:bulletEnabled val="1"/>
        </dgm:presLayoutVars>
      </dgm:prSet>
      <dgm:spPr/>
    </dgm:pt>
    <dgm:pt modelId="{EDFB3F82-90FD-0B4D-A118-6FF6EFA57196}" type="pres">
      <dgm:prSet presAssocID="{0AF36B3D-773B-4434-A843-98082FCE30B3}" presName="bgRect" presStyleLbl="bgAccFollowNode1" presStyleIdx="2" presStyleCnt="3"/>
      <dgm:spPr/>
    </dgm:pt>
    <dgm:pt modelId="{4E587574-39B7-C54C-8014-1B83D0EAE914}" type="pres">
      <dgm:prSet presAssocID="{85C00AE0-7D12-4980-90B5-8770AA7B6CF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B120814-FCDA-8D42-9ACD-332A4916EB53}" type="pres">
      <dgm:prSet presAssocID="{0AF36B3D-773B-4434-A843-98082FCE30B3}" presName="bottomLine" presStyleLbl="alignNode1" presStyleIdx="5" presStyleCnt="6">
        <dgm:presLayoutVars/>
      </dgm:prSet>
      <dgm:spPr/>
    </dgm:pt>
    <dgm:pt modelId="{1843B38D-8858-3948-9549-E2F0314D1AC7}" type="pres">
      <dgm:prSet presAssocID="{0AF36B3D-773B-4434-A843-98082FCE30B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89AB200-BB8C-594C-887A-D03B2DA54A57}" type="presOf" srcId="{D76CACB8-464C-4A51-871D-3207A0C54B5A}" destId="{D81F8AF3-7199-F743-97E2-D8F839468979}" srcOrd="0" destOrd="0" presId="urn:microsoft.com/office/officeart/2016/7/layout/BasicLinearProcessNumbered"/>
    <dgm:cxn modelId="{67B3DB10-854C-6547-AD04-3A50221B3B14}" type="presOf" srcId="{0AF36B3D-773B-4434-A843-98082FCE30B3}" destId="{EDFB3F82-90FD-0B4D-A118-6FF6EFA57196}" srcOrd="0" destOrd="0" presId="urn:microsoft.com/office/officeart/2016/7/layout/BasicLinearProcessNumbered"/>
    <dgm:cxn modelId="{A0A27B1F-663C-D242-8008-A62E88E25BF4}" type="presOf" srcId="{BBDB904A-5F7D-4FE1-958C-B16F147AF07E}" destId="{C09E87E7-617C-8F43-A86D-58A15D7C48BF}" srcOrd="0" destOrd="1" presId="urn:microsoft.com/office/officeart/2016/7/layout/BasicLinearProcessNumbered"/>
    <dgm:cxn modelId="{8AFCF44F-8FEF-4068-B0B2-59E0EDEC1CEC}" srcId="{0AF36B3D-773B-4434-A843-98082FCE30B3}" destId="{6A63603E-25D0-40D7-9213-7FD576F309CE}" srcOrd="2" destOrd="0" parTransId="{539E986E-22BD-494F-81E2-CE2F41BF2528}" sibTransId="{EBCC68FA-0430-4634-B12B-2E650233800A}"/>
    <dgm:cxn modelId="{36648452-0955-AE4D-9DEF-13F3209D01EF}" type="presOf" srcId="{6A63603E-25D0-40D7-9213-7FD576F309CE}" destId="{1843B38D-8858-3948-9549-E2F0314D1AC7}" srcOrd="0" destOrd="3" presId="urn:microsoft.com/office/officeart/2016/7/layout/BasicLinearProcessNumbered"/>
    <dgm:cxn modelId="{B9436E6E-03FA-4FF2-A816-2A8F32A20B49}" srcId="{0AF36B3D-773B-4434-A843-98082FCE30B3}" destId="{0C14EAD1-DF86-4785-BE67-C32208799BC2}" srcOrd="0" destOrd="0" parTransId="{4FE7AF25-4309-413A-A69D-B6C796347CAD}" sibTransId="{87142ED0-A98B-428A-8E11-223BD17FB9D0}"/>
    <dgm:cxn modelId="{FEBB5974-9CB0-4286-AF5C-CBAE0A3307B5}" srcId="{2B0E93B3-B41A-444E-B053-1A68049CC11C}" destId="{BBDB904A-5F7D-4FE1-958C-B16F147AF07E}" srcOrd="0" destOrd="0" parTransId="{DA7B12BA-7558-4DB3-A200-3BC87C310E55}" sibTransId="{3B7FC1D2-4FBA-40A7-A152-DD5E0EA3F173}"/>
    <dgm:cxn modelId="{EFE20D75-F4FD-CD4A-B29D-8F255601639B}" type="presOf" srcId="{421EF912-8603-4183-9EFA-37E859716E3B}" destId="{38DBB1F1-CF5F-D94C-84A8-2C01F84EC090}" srcOrd="0" destOrd="0" presId="urn:microsoft.com/office/officeart/2016/7/layout/BasicLinearProcessNumbered"/>
    <dgm:cxn modelId="{0B8C0C7D-DD71-E447-A03C-A0977942450D}" type="presOf" srcId="{231D1B6A-DABA-4A8F-8A0F-6A80185DF37C}" destId="{D2BD4A7B-B08A-9047-B6A4-1C6760DFB1FF}" srcOrd="0" destOrd="0" presId="urn:microsoft.com/office/officeart/2016/7/layout/BasicLinearProcessNumbered"/>
    <dgm:cxn modelId="{EBC8CF85-DF16-492A-A358-58EE791301F4}" srcId="{0AF36B3D-773B-4434-A843-98082FCE30B3}" destId="{B34EEE80-0954-403E-89C0-7D71FB39DFDC}" srcOrd="1" destOrd="0" parTransId="{2BDC53BE-1C05-4727-AAF5-8E853887CF7F}" sibTransId="{84070EB3-BE10-4425-A8CE-69089DB7EE29}"/>
    <dgm:cxn modelId="{A50E018F-3439-D64B-96DA-C9B2B673497E}" type="presOf" srcId="{0C14EAD1-DF86-4785-BE67-C32208799BC2}" destId="{1843B38D-8858-3948-9549-E2F0314D1AC7}" srcOrd="0" destOrd="1" presId="urn:microsoft.com/office/officeart/2016/7/layout/BasicLinearProcessNumbered"/>
    <dgm:cxn modelId="{33C1859B-6C36-4FAE-A630-58FBC61480E4}" srcId="{0AF36B3D-773B-4434-A843-98082FCE30B3}" destId="{6FBCC60C-AE42-4C7B-A1D8-77789CE4ADD6}" srcOrd="3" destOrd="0" parTransId="{4C9A55A1-5E5F-47B2-AEBE-2C5A5BD26415}" sibTransId="{DC89EB6A-ED85-4333-86F9-0537DA304AF2}"/>
    <dgm:cxn modelId="{9CD0799F-9C66-F048-A833-A8E30EA765AB}" type="presOf" srcId="{2B0E93B3-B41A-444E-B053-1A68049CC11C}" destId="{C09E87E7-617C-8F43-A86D-58A15D7C48BF}" srcOrd="1" destOrd="0" presId="urn:microsoft.com/office/officeart/2016/7/layout/BasicLinearProcessNumbered"/>
    <dgm:cxn modelId="{D69542A3-24B6-437A-8A46-6F7A317BE7FC}" srcId="{D76CACB8-464C-4A51-871D-3207A0C54B5A}" destId="{231D1B6A-DABA-4A8F-8A0F-6A80185DF37C}" srcOrd="0" destOrd="0" parTransId="{78D7A86C-2B5C-4555-88D4-773239A2E274}" sibTransId="{421EF912-8603-4183-9EFA-37E859716E3B}"/>
    <dgm:cxn modelId="{157E09AD-5771-0E4A-9D82-C30B01A95D1E}" type="presOf" srcId="{2B0E93B3-B41A-444E-B053-1A68049CC11C}" destId="{5B6A2DA3-3B82-CD49-B2BA-20E0ED1D97EB}" srcOrd="0" destOrd="0" presId="urn:microsoft.com/office/officeart/2016/7/layout/BasicLinearProcessNumbered"/>
    <dgm:cxn modelId="{82BD9FAF-5AC4-4C46-9B75-1DCF43BC3F71}" type="presOf" srcId="{0AF36B3D-773B-4434-A843-98082FCE30B3}" destId="{1843B38D-8858-3948-9549-E2F0314D1AC7}" srcOrd="1" destOrd="0" presId="urn:microsoft.com/office/officeart/2016/7/layout/BasicLinearProcessNumbered"/>
    <dgm:cxn modelId="{A39CF3AF-6520-4C6D-8578-C1B4C42CB5A7}" srcId="{D76CACB8-464C-4A51-871D-3207A0C54B5A}" destId="{0AF36B3D-773B-4434-A843-98082FCE30B3}" srcOrd="2" destOrd="0" parTransId="{5012CAC6-955C-40E1-B5BF-D6D633D27A26}" sibTransId="{85C00AE0-7D12-4980-90B5-8770AA7B6CFD}"/>
    <dgm:cxn modelId="{B48511C5-F8A6-5B4F-B5CE-CB39E0F26F49}" type="presOf" srcId="{B34EEE80-0954-403E-89C0-7D71FB39DFDC}" destId="{1843B38D-8858-3948-9549-E2F0314D1AC7}" srcOrd="0" destOrd="2" presId="urn:microsoft.com/office/officeart/2016/7/layout/BasicLinearProcessNumbered"/>
    <dgm:cxn modelId="{5A36A1C8-BBA6-394C-80F4-F9C8D6F10CF6}" type="presOf" srcId="{99FDC807-A436-4236-910D-DFE72330ACAC}" destId="{B68C62D6-AB9B-9241-BB3B-C5FB51CD49D6}" srcOrd="0" destOrd="0" presId="urn:microsoft.com/office/officeart/2016/7/layout/BasicLinearProcessNumbered"/>
    <dgm:cxn modelId="{F60643CD-0E5F-E942-8F35-EF3805805A0D}" type="presOf" srcId="{6FBCC60C-AE42-4C7B-A1D8-77789CE4ADD6}" destId="{1843B38D-8858-3948-9549-E2F0314D1AC7}" srcOrd="0" destOrd="4" presId="urn:microsoft.com/office/officeart/2016/7/layout/BasicLinearProcessNumbered"/>
    <dgm:cxn modelId="{8466F5DA-A5C1-1B47-A6FE-F6E6678D028D}" type="presOf" srcId="{231D1B6A-DABA-4A8F-8A0F-6A80185DF37C}" destId="{95B42288-1E05-1347-BBAC-3BB091DFDDA7}" srcOrd="1" destOrd="0" presId="urn:microsoft.com/office/officeart/2016/7/layout/BasicLinearProcessNumbered"/>
    <dgm:cxn modelId="{8E6F65DD-6FFF-354D-8AFB-DFE34CF7A8B1}" type="presOf" srcId="{85C00AE0-7D12-4980-90B5-8770AA7B6CFD}" destId="{4E587574-39B7-C54C-8014-1B83D0EAE914}" srcOrd="0" destOrd="0" presId="urn:microsoft.com/office/officeart/2016/7/layout/BasicLinearProcessNumbered"/>
    <dgm:cxn modelId="{181B28F2-1015-4504-BA8A-30FEDADBA123}" srcId="{D76CACB8-464C-4A51-871D-3207A0C54B5A}" destId="{2B0E93B3-B41A-444E-B053-1A68049CC11C}" srcOrd="1" destOrd="0" parTransId="{69F80DEC-C176-48A1-9620-2A534CD3EBC5}" sibTransId="{99FDC807-A436-4236-910D-DFE72330ACAC}"/>
    <dgm:cxn modelId="{A8151E10-533B-194F-BF72-1FF4D6222FDA}" type="presParOf" srcId="{D81F8AF3-7199-F743-97E2-D8F839468979}" destId="{17033CED-C40E-2241-9F01-B3739814CB39}" srcOrd="0" destOrd="0" presId="urn:microsoft.com/office/officeart/2016/7/layout/BasicLinearProcessNumbered"/>
    <dgm:cxn modelId="{D4337A91-D112-4A4E-A5B7-0CBA661B337A}" type="presParOf" srcId="{17033CED-C40E-2241-9F01-B3739814CB39}" destId="{D2BD4A7B-B08A-9047-B6A4-1C6760DFB1FF}" srcOrd="0" destOrd="0" presId="urn:microsoft.com/office/officeart/2016/7/layout/BasicLinearProcessNumbered"/>
    <dgm:cxn modelId="{73DD3941-A8B4-F443-A91B-8789949A5D37}" type="presParOf" srcId="{17033CED-C40E-2241-9F01-B3739814CB39}" destId="{38DBB1F1-CF5F-D94C-84A8-2C01F84EC090}" srcOrd="1" destOrd="0" presId="urn:microsoft.com/office/officeart/2016/7/layout/BasicLinearProcessNumbered"/>
    <dgm:cxn modelId="{B96450F6-2999-0843-B00A-82DC4BCC4C79}" type="presParOf" srcId="{17033CED-C40E-2241-9F01-B3739814CB39}" destId="{B1237E1C-3AD0-E449-B417-E103D2CE5DCF}" srcOrd="2" destOrd="0" presId="urn:microsoft.com/office/officeart/2016/7/layout/BasicLinearProcessNumbered"/>
    <dgm:cxn modelId="{C11BAE91-B5E6-3742-BBEF-49F496EB3D2C}" type="presParOf" srcId="{17033CED-C40E-2241-9F01-B3739814CB39}" destId="{95B42288-1E05-1347-BBAC-3BB091DFDDA7}" srcOrd="3" destOrd="0" presId="urn:microsoft.com/office/officeart/2016/7/layout/BasicLinearProcessNumbered"/>
    <dgm:cxn modelId="{57A51350-FDD2-D941-BFE0-C859DD1C1FEE}" type="presParOf" srcId="{D81F8AF3-7199-F743-97E2-D8F839468979}" destId="{6DF9AB2D-E978-8D40-80AA-2A50437E9F68}" srcOrd="1" destOrd="0" presId="urn:microsoft.com/office/officeart/2016/7/layout/BasicLinearProcessNumbered"/>
    <dgm:cxn modelId="{9818C045-43E7-834D-BD75-76D4D231B806}" type="presParOf" srcId="{D81F8AF3-7199-F743-97E2-D8F839468979}" destId="{3146DD05-7718-D943-9F16-C3628336A340}" srcOrd="2" destOrd="0" presId="urn:microsoft.com/office/officeart/2016/7/layout/BasicLinearProcessNumbered"/>
    <dgm:cxn modelId="{3B0E25C2-5469-2C4D-8EF4-13F7D6BEE006}" type="presParOf" srcId="{3146DD05-7718-D943-9F16-C3628336A340}" destId="{5B6A2DA3-3B82-CD49-B2BA-20E0ED1D97EB}" srcOrd="0" destOrd="0" presId="urn:microsoft.com/office/officeart/2016/7/layout/BasicLinearProcessNumbered"/>
    <dgm:cxn modelId="{C5281F95-AF2B-6D42-86A0-13DBB8A19488}" type="presParOf" srcId="{3146DD05-7718-D943-9F16-C3628336A340}" destId="{B68C62D6-AB9B-9241-BB3B-C5FB51CD49D6}" srcOrd="1" destOrd="0" presId="urn:microsoft.com/office/officeart/2016/7/layout/BasicLinearProcessNumbered"/>
    <dgm:cxn modelId="{E9A40337-7496-A54D-84F0-55DDE9C397FE}" type="presParOf" srcId="{3146DD05-7718-D943-9F16-C3628336A340}" destId="{7D5D6317-8EB7-974A-B1F3-A962AC3C00A4}" srcOrd="2" destOrd="0" presId="urn:microsoft.com/office/officeart/2016/7/layout/BasicLinearProcessNumbered"/>
    <dgm:cxn modelId="{7DE05F73-62C2-BC4F-B35F-9337D8A2782C}" type="presParOf" srcId="{3146DD05-7718-D943-9F16-C3628336A340}" destId="{C09E87E7-617C-8F43-A86D-58A15D7C48BF}" srcOrd="3" destOrd="0" presId="urn:microsoft.com/office/officeart/2016/7/layout/BasicLinearProcessNumbered"/>
    <dgm:cxn modelId="{4496E0C7-95C4-DA4A-947B-ACA3D07C3708}" type="presParOf" srcId="{D81F8AF3-7199-F743-97E2-D8F839468979}" destId="{552EB92C-B280-B143-9E76-2C00FA439075}" srcOrd="3" destOrd="0" presId="urn:microsoft.com/office/officeart/2016/7/layout/BasicLinearProcessNumbered"/>
    <dgm:cxn modelId="{1C36D2AC-C759-E94F-BEA4-4EDB6E466D1C}" type="presParOf" srcId="{D81F8AF3-7199-F743-97E2-D8F839468979}" destId="{20EE9C52-9104-F849-8161-B27C7FE83241}" srcOrd="4" destOrd="0" presId="urn:microsoft.com/office/officeart/2016/7/layout/BasicLinearProcessNumbered"/>
    <dgm:cxn modelId="{A29BADEE-9A21-4A43-897A-DC1272A86733}" type="presParOf" srcId="{20EE9C52-9104-F849-8161-B27C7FE83241}" destId="{EDFB3F82-90FD-0B4D-A118-6FF6EFA57196}" srcOrd="0" destOrd="0" presId="urn:microsoft.com/office/officeart/2016/7/layout/BasicLinearProcessNumbered"/>
    <dgm:cxn modelId="{DA1DB769-CFFF-8948-AF8C-78CCA6B704A4}" type="presParOf" srcId="{20EE9C52-9104-F849-8161-B27C7FE83241}" destId="{4E587574-39B7-C54C-8014-1B83D0EAE914}" srcOrd="1" destOrd="0" presId="urn:microsoft.com/office/officeart/2016/7/layout/BasicLinearProcessNumbered"/>
    <dgm:cxn modelId="{C451FE21-D601-3746-9526-FAA357352F4C}" type="presParOf" srcId="{20EE9C52-9104-F849-8161-B27C7FE83241}" destId="{BB120814-FCDA-8D42-9ACD-332A4916EB53}" srcOrd="2" destOrd="0" presId="urn:microsoft.com/office/officeart/2016/7/layout/BasicLinearProcessNumbered"/>
    <dgm:cxn modelId="{5A9A9743-FC61-0444-B02B-E15AA71587CD}" type="presParOf" srcId="{20EE9C52-9104-F849-8161-B27C7FE83241}" destId="{1843B38D-8858-3948-9549-E2F0314D1A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D4A7B-B08A-9047-B6A4-1C6760DFB1FF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 model performance using cross-validation to determine which algorithm offers the best predictions</a:t>
          </a:r>
        </a:p>
      </dsp:txBody>
      <dsp:txXfrm>
        <a:off x="0" y="1500572"/>
        <a:ext cx="3286125" cy="2369325"/>
      </dsp:txXfrm>
    </dsp:sp>
    <dsp:sp modelId="{38DBB1F1-CF5F-D94C-84A8-2C01F84EC090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B1237E1C-3AD0-E449-B417-E103D2CE5DCF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2DA3-3B82-CD49-B2BA-20E0ED1D97E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the performance metric to evaludate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Accuracy Score, Precision Score, Recall Score, F1 Score, Area Under ROC Curve, Log Loss</a:t>
          </a:r>
        </a:p>
      </dsp:txBody>
      <dsp:txXfrm>
        <a:off x="3614737" y="1500572"/>
        <a:ext cx="3286125" cy="2369325"/>
      </dsp:txXfrm>
    </dsp:sp>
    <dsp:sp modelId="{B68C62D6-AB9B-9241-BB3B-C5FB51CD49D6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7D5D6317-8EB7-974A-B1F3-A962AC3C00A4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B3F82-90FD-0B4D-A118-6FF6EFA57196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Grid Search to optimize model parameters for best recall and accuracy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Random Forest Classifier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Gaussian Naïve Bayes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K – Nearest Neighbors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Logistic Regression</a:t>
          </a:r>
        </a:p>
      </dsp:txBody>
      <dsp:txXfrm>
        <a:off x="7229475" y="1500572"/>
        <a:ext cx="3286125" cy="2369325"/>
      </dsp:txXfrm>
    </dsp:sp>
    <dsp:sp modelId="{4E587574-39B7-C54C-8014-1B83D0EAE914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BB120814-FCDA-8D42-9ACD-332A4916EB53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3C0A-4014-8946-BF30-9B2945C0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A4F7-4AC9-864A-A21C-1D6D27D02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3D6C-4606-8348-A949-839C7F0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53EC-F53C-754B-9BD7-80DC4135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F590-E6E2-664D-8836-F269E2E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525A-1236-2A4A-BCC5-FAB7D115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3741A-A6BC-B245-AE4D-97701670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2A72-E01D-4F44-994E-3ADC376A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E9AE-97AA-C441-9A9A-63847EE3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41D8-B091-0E4A-9998-04D3053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9B498-62C1-E547-BED9-97F3D823A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5CE17-DCCC-3F46-BAF4-27512185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C2CF-C465-FE47-AAD2-011EDE1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F072-D45A-CF41-AF3B-A0F80A19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E8E4-CCA6-004B-A898-5FC9E48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B969-96EF-484C-A208-DB55D491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1931-B7FD-4544-A16F-9028954B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FA81-41FA-3240-82EF-79CCAC70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FF47-3306-A54C-87FD-7D68584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087D-7661-A148-BFEF-2D831376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055C-5EEE-E742-8A63-FBE15571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3F85-03C6-B949-93D4-7F0301EE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1252-F763-BA4D-9DF9-1804851A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91F0-CB4B-F545-A6A3-1A5136F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2B8E-AFDD-664F-BF63-1FE7BB2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23AE-6E81-2E40-913A-2AF07C32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215F-9313-AE41-B76B-2CCD5FFC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A89D-E813-D246-8151-6DBA80CB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3626-2225-7D4A-8809-62321C1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1507-19F0-EA42-9EFE-5FB46ED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EF6C-E238-6846-A4CD-ADA0A25D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BB62-018D-FA47-8F3C-EABE8981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B9E9E-B758-E847-B912-45047174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E7D95-FDEB-D547-8685-545D11E0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9925B-4588-6D4A-8AC1-1ED3E7D7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3CC67-3510-F140-A64F-9BC197E7E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16DE-2FBB-F14A-9BDD-27916273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A8F7A-6992-574A-8E3A-B526767C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25BC9-0947-6542-83AD-6730771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2E7-A97D-2B42-8DFC-05DF631E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20AC7-21E8-4D48-9E9A-A7DCF448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D2468-87F0-0E41-B06E-DE208577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80477-BF36-EA46-B800-05BFD9B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27D4A-084D-2D42-A10F-23AFE74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4C10A-B569-3C45-A22E-BBAD20FA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F96B-2EF9-5341-ACB9-5954762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2885-FE48-124C-92EA-B857F9B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1C48-7FA2-4B46-BEB4-B916D839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620C-F08A-9748-9CA7-9570F9F4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BB23-6855-B741-A629-C595DA9E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CBA0-2AFE-4B41-B1ED-85E0E80D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1FC1-D34D-ED45-8948-D827E846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EBD0-5B1F-214D-A314-1D9B058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3F9C-C6BC-ED4A-81DE-550258403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4BD8-286D-424C-99D2-2926B34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8A33-026C-1446-AECB-40B778B9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DF09-EC88-A24D-94D6-5913F05A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4EBD-AC0C-074F-B7B2-1509A38F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F54CD-0413-C84D-AE23-A6E81C10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C8DF-20E9-4F4F-BBF2-35CAC4E3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24E0-7443-C146-AE95-346FEBFD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156A-AEF6-9840-BB44-3E4EE9754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846A-4EF9-2A4A-A7B0-C884DB5C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bstract background">
            <a:extLst>
              <a:ext uri="{FF2B5EF4-FFF2-40B4-BE49-F238E27FC236}">
                <a16:creationId xmlns:a16="http://schemas.microsoft.com/office/drawing/2014/main" id="{57E20C9F-BF88-4DE3-8E64-E44F7EA8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52" r="3893" b="1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F409E-6D3A-5648-8B3E-C69AE80D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Diagnosing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542EB-0F08-6441-877F-1C742B141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ByungHwa</a:t>
            </a:r>
            <a:r>
              <a:rPr lang="en-US" sz="2000" dirty="0"/>
              <a:t> Lee</a:t>
            </a:r>
          </a:p>
          <a:p>
            <a:pPr algn="l"/>
            <a:r>
              <a:rPr lang="en-US" sz="2000" dirty="0"/>
              <a:t>October 29</a:t>
            </a:r>
            <a:r>
              <a:rPr lang="en-US" sz="2000" baseline="30000" dirty="0"/>
              <a:t>th</a:t>
            </a:r>
            <a:r>
              <a:rPr lang="en-US" sz="2000" dirty="0"/>
              <a:t>, 2021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7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15B2E-79F0-CB45-A783-B6EE25FC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70F0-78DD-B641-8A65-66CFC97C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 dirty="0"/>
              <a:t>Gaussian Naïve Bayes model proved to be the best algorithm to diagnose diabetes</a:t>
            </a:r>
          </a:p>
          <a:p>
            <a:r>
              <a:rPr lang="en-US" sz="2200" dirty="0"/>
              <a:t>Out of all diabetic patients, about 90% of them will be classified correctly using medical diagnostic measurements</a:t>
            </a:r>
          </a:p>
          <a:p>
            <a:r>
              <a:rPr lang="en-US" sz="2200" dirty="0"/>
              <a:t>Features that most contribute to diagnosis of diabetes are:</a:t>
            </a:r>
          </a:p>
          <a:p>
            <a:pPr lvl="1"/>
            <a:r>
              <a:rPr lang="en-US" sz="2200" dirty="0"/>
              <a:t>Glucose</a:t>
            </a:r>
          </a:p>
          <a:p>
            <a:pPr lvl="1"/>
            <a:r>
              <a:rPr lang="en-US" sz="2200" dirty="0"/>
              <a:t>BMI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59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845A-694A-F945-8E3F-B255227D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BF0EE710-06EB-41D1-8DC9-360EE308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ffering from diabetes? Five apps to help you manage your lifestyle better  - The Economic Times">
            <a:extLst>
              <a:ext uri="{FF2B5EF4-FFF2-40B4-BE49-F238E27FC236}">
                <a16:creationId xmlns:a16="http://schemas.microsoft.com/office/drawing/2014/main" id="{CE9E0494-30E3-7B4F-A14A-54A1598B1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8"/>
          <a:stretch/>
        </p:blipFill>
        <p:spPr bwMode="auto"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737C-5181-474A-B819-FA5E0ABF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Problem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61BE-84FF-1844-BB28-03F5910F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Evaluate a classification algorithm that diagnoses diabetes based on medical diagnostic measurements and determine which features are most influential in predicting the diagnosis.</a:t>
            </a:r>
          </a:p>
        </p:txBody>
      </p:sp>
    </p:spTree>
    <p:extLst>
      <p:ext uri="{BB962C8B-B14F-4D97-AF65-F5344CB8AC3E}">
        <p14:creationId xmlns:p14="http://schemas.microsoft.com/office/powerpoint/2010/main" val="184676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6A5C7-9418-4A45-A4A5-1D88964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Dataset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EADC-73DD-474A-A9E3-B789D08D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Top 8 features include: </a:t>
            </a:r>
          </a:p>
          <a:p>
            <a:r>
              <a:rPr lang="en-SG" sz="2200" dirty="0"/>
              <a:t>· </a:t>
            </a:r>
            <a:r>
              <a:rPr lang="en-SG" sz="2200" b="1" dirty="0"/>
              <a:t>Pregnancies</a:t>
            </a:r>
            <a:r>
              <a:rPr lang="en-SG" sz="2200" dirty="0"/>
              <a:t>: Number of times pregnant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/>
              <a:t>Glucose</a:t>
            </a:r>
            <a:r>
              <a:rPr lang="en-SG" sz="2200" dirty="0"/>
              <a:t>: Plasma glucose concentration a 2 hours in an oral glucose tolerance test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 err="1"/>
              <a:t>BloodPressure</a:t>
            </a:r>
            <a:r>
              <a:rPr lang="en-SG" sz="2200" dirty="0"/>
              <a:t>: Diastolic blood pressure (mm Hg)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 err="1"/>
              <a:t>SkinThickness</a:t>
            </a:r>
            <a:r>
              <a:rPr lang="en-SG" sz="2200" dirty="0"/>
              <a:t>: Triceps skin fold thickness (mm)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/>
              <a:t>Insulin</a:t>
            </a:r>
            <a:r>
              <a:rPr lang="en-SG" sz="2200" dirty="0"/>
              <a:t>: 2-Hour serum insulin (mu U/ml)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/>
              <a:t>BMI</a:t>
            </a:r>
            <a:r>
              <a:rPr lang="en-SG" sz="2200" dirty="0"/>
              <a:t>: Body mass index (weight in kg/(height in m)²)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 err="1"/>
              <a:t>DiabetesPedigreeFunction</a:t>
            </a:r>
            <a:r>
              <a:rPr lang="en-SG" sz="2200" dirty="0"/>
              <a:t>: Diabetes pedigree function</a:t>
            </a:r>
            <a:br>
              <a:rPr lang="en-SG" sz="2200" dirty="0"/>
            </a:br>
            <a:r>
              <a:rPr lang="en-SG" sz="2200" dirty="0"/>
              <a:t>· </a:t>
            </a:r>
            <a:r>
              <a:rPr lang="en-SG" sz="2200" b="1" dirty="0"/>
              <a:t>Age</a:t>
            </a:r>
            <a:r>
              <a:rPr lang="en-SG" sz="2200" dirty="0"/>
              <a:t>: Age (years)</a:t>
            </a:r>
            <a:endParaRPr lang="en-US" sz="2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57F1E51-F928-BC49-8130-39C6E7EB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3788950"/>
            <a:ext cx="4126232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0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B8931-507C-604B-BA35-44A73A7C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Goal</a:t>
            </a:r>
          </a:p>
        </p:txBody>
      </p:sp>
      <p:pic>
        <p:nvPicPr>
          <p:cNvPr id="28" name="Picture 27" descr="Magnifying glass showing decling performance">
            <a:extLst>
              <a:ext uri="{FF2B5EF4-FFF2-40B4-BE49-F238E27FC236}">
                <a16:creationId xmlns:a16="http://schemas.microsoft.com/office/drawing/2014/main" id="{319EA1CD-EC8A-4446-96E2-190AA21A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r="45559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8C84-7C23-7F49-AEDA-DC7F7D0B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Maximize </a:t>
            </a:r>
            <a:r>
              <a:rPr lang="en-US" sz="2200" b="1" dirty="0"/>
              <a:t>Recall</a:t>
            </a:r>
            <a:r>
              <a:rPr lang="en-US" sz="2200" dirty="0"/>
              <a:t> (sensitivity) – correctly identified positive results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07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99347-2571-984A-BA89-39AEE7F9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D3B5967D-A1DD-E944-B071-F2A41790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87" y="2038052"/>
            <a:ext cx="9546425" cy="4351338"/>
          </a:xfrm>
        </p:spPr>
      </p:pic>
    </p:spTree>
    <p:extLst>
      <p:ext uri="{BB962C8B-B14F-4D97-AF65-F5344CB8AC3E}">
        <p14:creationId xmlns:p14="http://schemas.microsoft.com/office/powerpoint/2010/main" val="375249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003B-172C-F149-83E1-BADA1074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Feature Importance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B13AEE7E-7BFC-3440-AFC6-F24D7A51B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84013"/>
            <a:ext cx="5614416" cy="2722990"/>
          </a:xfrm>
          <a:prstGeom prst="rect">
            <a:avLst/>
          </a:prstGeom>
        </p:spPr>
      </p:pic>
      <p:pic>
        <p:nvPicPr>
          <p:cNvPr id="7" name="Picture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E1F4C13B-DA62-C84E-9E69-1C164F37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92805"/>
            <a:ext cx="5614416" cy="2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DAE72-3F9C-C242-82A5-6C05245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A7759D5A-6718-48C8-856C-ED0F42CD9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33480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03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A8D2-4713-C342-8E5E-D41CDBEE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Content Placeholder 72" descr="Table&#10;&#10;Description automatically generated">
            <a:extLst>
              <a:ext uri="{FF2B5EF4-FFF2-40B4-BE49-F238E27FC236}">
                <a16:creationId xmlns:a16="http://schemas.microsoft.com/office/drawing/2014/main" id="{99290383-EF05-4B41-8237-0A13AB36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155" y="968584"/>
            <a:ext cx="512805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0AF82-A033-9640-9963-2AABC1AA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A744F9BA-24F9-8447-9556-824B1FFC5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235" y="625684"/>
            <a:ext cx="632507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261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Diagnosing diabetes</vt:lpstr>
      <vt:lpstr>Problem </vt:lpstr>
      <vt:lpstr>Dataset </vt:lpstr>
      <vt:lpstr>Goal</vt:lpstr>
      <vt:lpstr>Insights</vt:lpstr>
      <vt:lpstr>Feature Importance</vt:lpstr>
      <vt:lpstr>Procedure</vt:lpstr>
      <vt:lpstr>Model Comparison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diabetes</dc:title>
  <dc:creator>ByungHwa Lee</dc:creator>
  <cp:lastModifiedBy>ByungHwa Lee</cp:lastModifiedBy>
  <cp:revision>1</cp:revision>
  <dcterms:created xsi:type="dcterms:W3CDTF">2021-10-29T04:28:53Z</dcterms:created>
  <dcterms:modified xsi:type="dcterms:W3CDTF">2021-10-29T08:14:09Z</dcterms:modified>
</cp:coreProperties>
</file>