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1"/>
  </p:sldMasterIdLst>
  <p:sldIdLst>
    <p:sldId id="256" r:id="rId2"/>
    <p:sldId id="257" r:id="rId3"/>
    <p:sldId id="258" r:id="rId4"/>
    <p:sldId id="259" r:id="rId5"/>
    <p:sldId id="262"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8"/>
  </p:normalViewPr>
  <p:slideViewPr>
    <p:cSldViewPr snapToGrid="0" snapToObjects="1">
      <p:cViewPr>
        <p:scale>
          <a:sx n="90" d="100"/>
          <a:sy n="90" d="100"/>
        </p:scale>
        <p:origin x="232" y="7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9/16/21</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576822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9/16/21</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13905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9/16/21</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33373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9/16/21</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92294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9/16/21</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4872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9/16/21</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92539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9/16/21</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95643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9/16/21</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48303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9/16/21</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16671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9/16/21</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58396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9/16/21</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0270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9/16/21</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512549507"/>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11" r:id="rId9"/>
    <p:sldLayoutId id="2147483709" r:id="rId10"/>
    <p:sldLayoutId id="2147483710"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29F2144-48B7-4730-955E-365ECED3A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E765FF50-D2F9-4A4F-86ED-F101E172B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B14CB4E1-60EA-BD4C-B9DA-E498B6FBA029}"/>
              </a:ext>
            </a:extLst>
          </p:cNvPr>
          <p:cNvSpPr>
            <a:spLocks noGrp="1"/>
          </p:cNvSpPr>
          <p:nvPr>
            <p:ph type="ctrTitle"/>
          </p:nvPr>
        </p:nvSpPr>
        <p:spPr>
          <a:xfrm>
            <a:off x="838200" y="513189"/>
            <a:ext cx="5797883" cy="2667000"/>
          </a:xfrm>
        </p:spPr>
        <p:txBody>
          <a:bodyPr anchor="b">
            <a:normAutofit/>
          </a:bodyPr>
          <a:lstStyle/>
          <a:p>
            <a:pPr algn="l"/>
            <a:r>
              <a:rPr lang="en-US" dirty="0">
                <a:solidFill>
                  <a:schemeClr val="tx2"/>
                </a:solidFill>
              </a:rPr>
              <a:t>MTA Turnstile </a:t>
            </a:r>
          </a:p>
        </p:txBody>
      </p:sp>
      <p:sp>
        <p:nvSpPr>
          <p:cNvPr id="3" name="Subtitle 2">
            <a:extLst>
              <a:ext uri="{FF2B5EF4-FFF2-40B4-BE49-F238E27FC236}">
                <a16:creationId xmlns:a16="http://schemas.microsoft.com/office/drawing/2014/main" id="{1F90EAF2-DBB0-5B4C-82EB-0785C594C7B9}"/>
              </a:ext>
            </a:extLst>
          </p:cNvPr>
          <p:cNvSpPr>
            <a:spLocks noGrp="1"/>
          </p:cNvSpPr>
          <p:nvPr>
            <p:ph type="subTitle" idx="1"/>
          </p:nvPr>
        </p:nvSpPr>
        <p:spPr>
          <a:xfrm>
            <a:off x="838200" y="3408788"/>
            <a:ext cx="5797882" cy="1785690"/>
          </a:xfrm>
        </p:spPr>
        <p:txBody>
          <a:bodyPr anchor="t">
            <a:normAutofit/>
          </a:bodyPr>
          <a:lstStyle/>
          <a:p>
            <a:pPr algn="l"/>
            <a:r>
              <a:rPr lang="en-US" sz="2200" dirty="0" err="1">
                <a:solidFill>
                  <a:schemeClr val="tx2"/>
                </a:solidFill>
              </a:rPr>
              <a:t>ByungHwa</a:t>
            </a:r>
            <a:r>
              <a:rPr lang="en-US" sz="2200" dirty="0">
                <a:solidFill>
                  <a:schemeClr val="tx2"/>
                </a:solidFill>
              </a:rPr>
              <a:t> Lee </a:t>
            </a:r>
          </a:p>
          <a:p>
            <a:pPr algn="l"/>
            <a:r>
              <a:rPr lang="en-US" sz="2200" dirty="0">
                <a:solidFill>
                  <a:schemeClr val="tx2"/>
                </a:solidFill>
              </a:rPr>
              <a:t>Sept. 17, 2021</a:t>
            </a:r>
          </a:p>
        </p:txBody>
      </p:sp>
      <p:pic>
        <p:nvPicPr>
          <p:cNvPr id="4" name="Picture 3" descr="Abstract smoke background">
            <a:extLst>
              <a:ext uri="{FF2B5EF4-FFF2-40B4-BE49-F238E27FC236}">
                <a16:creationId xmlns:a16="http://schemas.microsoft.com/office/drawing/2014/main" id="{43E88C52-D083-4A9D-888F-299D75FC6993}"/>
              </a:ext>
            </a:extLst>
          </p:cNvPr>
          <p:cNvPicPr>
            <a:picLocks noChangeAspect="1"/>
          </p:cNvPicPr>
          <p:nvPr/>
        </p:nvPicPr>
        <p:blipFill rotWithShape="1">
          <a:blip r:embed="rId2"/>
          <a:srcRect l="17210" r="24051" b="-1"/>
          <a:stretch/>
        </p:blipFill>
        <p:spPr>
          <a:xfrm>
            <a:off x="7162800" y="10"/>
            <a:ext cx="5029200" cy="5693802"/>
          </a:xfrm>
          <a:prstGeom prst="rect">
            <a:avLst/>
          </a:prstGeom>
        </p:spPr>
      </p:pic>
      <p:sp>
        <p:nvSpPr>
          <p:cNvPr id="13" name="Rectangle 12">
            <a:extLst>
              <a:ext uri="{FF2B5EF4-FFF2-40B4-BE49-F238E27FC236}">
                <a16:creationId xmlns:a16="http://schemas.microsoft.com/office/drawing/2014/main" id="{04D834C7-8223-43DA-AA30-E15A1BC7B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93812"/>
            <a:ext cx="12192000" cy="1164188"/>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Rectangle 14">
            <a:extLst>
              <a:ext uri="{FF2B5EF4-FFF2-40B4-BE49-F238E27FC236}">
                <a16:creationId xmlns:a16="http://schemas.microsoft.com/office/drawing/2014/main" id="{B62DE6C5-8EB8-4E41-B0FF-93563AA4C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61" y="5693811"/>
            <a:ext cx="12191999" cy="1164188"/>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105865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BFDCF-4A92-FB49-A1E6-9D594DEB391B}"/>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08AD99E-3CDA-EA4B-8788-85956762DA50}"/>
              </a:ext>
            </a:extLst>
          </p:cNvPr>
          <p:cNvSpPr>
            <a:spLocks noGrp="1"/>
          </p:cNvSpPr>
          <p:nvPr>
            <p:ph idx="1"/>
          </p:nvPr>
        </p:nvSpPr>
        <p:spPr/>
        <p:txBody>
          <a:bodyPr>
            <a:normAutofit/>
          </a:bodyPr>
          <a:lstStyle/>
          <a:p>
            <a:r>
              <a:rPr lang="en-US" dirty="0"/>
              <a:t>WTWY is holding annual gala and wants to optimize their street team to gather signatures as much as possible to increase the participation of women in technology and build awareness and influence as a result </a:t>
            </a:r>
          </a:p>
          <a:p>
            <a:r>
              <a:rPr lang="en-US" dirty="0"/>
              <a:t>Objective is to use the given data – MTA turnstile - to locate where to place the street teams to maximize participation, and our goal is to find out which stations are the busiest and which day of the week has the most traffic</a:t>
            </a:r>
          </a:p>
        </p:txBody>
      </p:sp>
    </p:spTree>
    <p:extLst>
      <p:ext uri="{BB962C8B-B14F-4D97-AF65-F5344CB8AC3E}">
        <p14:creationId xmlns:p14="http://schemas.microsoft.com/office/powerpoint/2010/main" val="4074606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D1BB4-0353-8241-8A8C-7792AF69CD81}"/>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4259DB30-F58C-3C40-A5AF-C8D9759F50F5}"/>
              </a:ext>
            </a:extLst>
          </p:cNvPr>
          <p:cNvSpPr>
            <a:spLocks noGrp="1"/>
          </p:cNvSpPr>
          <p:nvPr>
            <p:ph idx="1"/>
          </p:nvPr>
        </p:nvSpPr>
        <p:spPr/>
        <p:txBody>
          <a:bodyPr/>
          <a:lstStyle/>
          <a:p>
            <a:r>
              <a:rPr lang="en-US" dirty="0"/>
              <a:t>Use 3 months (Jun – Aug, 2021) of data available on the MTA database </a:t>
            </a:r>
          </a:p>
          <a:p>
            <a:r>
              <a:rPr lang="en-US" dirty="0"/>
              <a:t>Python visualization modules; i.e., matplotlib, seaborn</a:t>
            </a:r>
          </a:p>
          <a:p>
            <a:r>
              <a:rPr lang="en-US" dirty="0"/>
              <a:t>Exploratory data analysis in Pandas </a:t>
            </a:r>
          </a:p>
          <a:p>
            <a:r>
              <a:rPr lang="en-US" dirty="0"/>
              <a:t>SQLALCHEMY to import data to Python </a:t>
            </a:r>
          </a:p>
          <a:p>
            <a:r>
              <a:rPr lang="en-US" dirty="0"/>
              <a:t>Removed outliers, duplicates (AUD), sorted by the volume of traffic </a:t>
            </a:r>
          </a:p>
          <a:p>
            <a:endParaRPr lang="en-US" dirty="0"/>
          </a:p>
          <a:p>
            <a:endParaRPr lang="en-US" dirty="0"/>
          </a:p>
        </p:txBody>
      </p:sp>
    </p:spTree>
    <p:extLst>
      <p:ext uri="{BB962C8B-B14F-4D97-AF65-F5344CB8AC3E}">
        <p14:creationId xmlns:p14="http://schemas.microsoft.com/office/powerpoint/2010/main" val="3895628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0" name="Rectangle 99">
            <a:extLst>
              <a:ext uri="{FF2B5EF4-FFF2-40B4-BE49-F238E27FC236}">
                <a16:creationId xmlns:a16="http://schemas.microsoft.com/office/drawing/2014/main" id="{4AB8125F-0FD8-48CD-9F43-73E5494EA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2" name="Rectangle 101">
            <a:extLst>
              <a:ext uri="{FF2B5EF4-FFF2-40B4-BE49-F238E27FC236}">
                <a16:creationId xmlns:a16="http://schemas.microsoft.com/office/drawing/2014/main" id="{0019DD6C-5899-4C07-864B-EB0A7D104A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4" name="Rectangle 103">
            <a:extLst>
              <a:ext uri="{FF2B5EF4-FFF2-40B4-BE49-F238E27FC236}">
                <a16:creationId xmlns:a16="http://schemas.microsoft.com/office/drawing/2014/main" id="{EBDFFBC1-15BD-428E-B8AF-ECF5D1B76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7339"/>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6" name="Rectangle 105">
            <a:extLst>
              <a:ext uri="{FF2B5EF4-FFF2-40B4-BE49-F238E27FC236}">
                <a16:creationId xmlns:a16="http://schemas.microsoft.com/office/drawing/2014/main" id="{EBFB3075-0323-4EB0-B1A5-776A0E709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55" y="0"/>
            <a:ext cx="12191999" cy="2274195"/>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75358CE-6409-C845-8033-7FF84A7478CA}"/>
              </a:ext>
            </a:extLst>
          </p:cNvPr>
          <p:cNvSpPr>
            <a:spLocks noGrp="1"/>
          </p:cNvSpPr>
          <p:nvPr>
            <p:ph type="title"/>
          </p:nvPr>
        </p:nvSpPr>
        <p:spPr>
          <a:xfrm>
            <a:off x="838200" y="381000"/>
            <a:ext cx="10003218" cy="1600124"/>
          </a:xfrm>
        </p:spPr>
        <p:txBody>
          <a:bodyPr>
            <a:normAutofit/>
          </a:bodyPr>
          <a:lstStyle/>
          <a:p>
            <a:r>
              <a:rPr lang="en-US"/>
              <a:t>Results</a:t>
            </a:r>
          </a:p>
        </p:txBody>
      </p:sp>
      <p:sp>
        <p:nvSpPr>
          <p:cNvPr id="3" name="Content Placeholder 2">
            <a:extLst>
              <a:ext uri="{FF2B5EF4-FFF2-40B4-BE49-F238E27FC236}">
                <a16:creationId xmlns:a16="http://schemas.microsoft.com/office/drawing/2014/main" id="{F5E6336B-13B7-694A-B6DF-04B3CFA357EC}"/>
              </a:ext>
            </a:extLst>
          </p:cNvPr>
          <p:cNvSpPr>
            <a:spLocks noGrp="1"/>
          </p:cNvSpPr>
          <p:nvPr>
            <p:ph idx="1"/>
          </p:nvPr>
        </p:nvSpPr>
        <p:spPr>
          <a:xfrm>
            <a:off x="838199" y="2514600"/>
            <a:ext cx="4777491" cy="3614488"/>
          </a:xfrm>
        </p:spPr>
        <p:txBody>
          <a:bodyPr anchor="ctr">
            <a:normAutofit/>
          </a:bodyPr>
          <a:lstStyle/>
          <a:p>
            <a:endParaRPr lang="en-US" sz="1800" dirty="0">
              <a:solidFill>
                <a:schemeClr val="tx2"/>
              </a:solidFill>
            </a:endParaRPr>
          </a:p>
          <a:p>
            <a:endParaRPr lang="en-US" sz="1800" dirty="0">
              <a:solidFill>
                <a:schemeClr val="tx2"/>
              </a:solidFill>
            </a:endParaRPr>
          </a:p>
          <a:p>
            <a:endParaRPr lang="en-US" sz="1800" dirty="0">
              <a:solidFill>
                <a:schemeClr val="tx2"/>
              </a:solidFill>
            </a:endParaRPr>
          </a:p>
          <a:p>
            <a:r>
              <a:rPr lang="en-US" sz="1800" dirty="0">
                <a:solidFill>
                  <a:schemeClr val="tx2"/>
                </a:solidFill>
              </a:rPr>
              <a:t>Based on our data, we were able to rank top 10 stations </a:t>
            </a:r>
          </a:p>
          <a:p>
            <a:endParaRPr lang="en-US" sz="1800" dirty="0">
              <a:solidFill>
                <a:schemeClr val="tx2"/>
              </a:solidFill>
            </a:endParaRPr>
          </a:p>
          <a:p>
            <a:r>
              <a:rPr lang="en-US" sz="1800" dirty="0">
                <a:solidFill>
                  <a:schemeClr val="tx2"/>
                </a:solidFill>
              </a:rPr>
              <a:t>Found out which station has the most foot traffic based on the total of daily entries and exits </a:t>
            </a:r>
          </a:p>
          <a:p>
            <a:endParaRPr lang="en-US" sz="1800" dirty="0">
              <a:solidFill>
                <a:schemeClr val="tx2"/>
              </a:solidFill>
            </a:endParaRPr>
          </a:p>
          <a:p>
            <a:endParaRPr lang="en-US" sz="1800" dirty="0">
              <a:solidFill>
                <a:schemeClr val="tx2"/>
              </a:solidFill>
            </a:endParaRPr>
          </a:p>
          <a:p>
            <a:endParaRPr lang="en-US" sz="1800" dirty="0">
              <a:solidFill>
                <a:schemeClr val="tx2"/>
              </a:solidFill>
            </a:endParaRPr>
          </a:p>
          <a:p>
            <a:endParaRPr lang="en-US" sz="1800" dirty="0">
              <a:solidFill>
                <a:schemeClr val="tx2"/>
              </a:solidFill>
            </a:endParaRPr>
          </a:p>
        </p:txBody>
      </p:sp>
      <p:pic>
        <p:nvPicPr>
          <p:cNvPr id="5" name="Picture 4" descr="Table&#10;&#10;Description automatically generated">
            <a:extLst>
              <a:ext uri="{FF2B5EF4-FFF2-40B4-BE49-F238E27FC236}">
                <a16:creationId xmlns:a16="http://schemas.microsoft.com/office/drawing/2014/main" id="{9A244A08-B845-FE42-AD8C-20DA00FB2BFE}"/>
              </a:ext>
            </a:extLst>
          </p:cNvPr>
          <p:cNvPicPr>
            <a:picLocks noChangeAspect="1"/>
          </p:cNvPicPr>
          <p:nvPr/>
        </p:nvPicPr>
        <p:blipFill>
          <a:blip r:embed="rId3"/>
          <a:stretch>
            <a:fillRect/>
          </a:stretch>
        </p:blipFill>
        <p:spPr>
          <a:xfrm>
            <a:off x="7696519" y="205433"/>
            <a:ext cx="2690172" cy="3347929"/>
          </a:xfrm>
          <a:prstGeom prst="rect">
            <a:avLst/>
          </a:prstGeom>
        </p:spPr>
      </p:pic>
      <p:pic>
        <p:nvPicPr>
          <p:cNvPr id="7" name="Picture 8">
            <a:extLst>
              <a:ext uri="{FF2B5EF4-FFF2-40B4-BE49-F238E27FC236}">
                <a16:creationId xmlns:a16="http://schemas.microsoft.com/office/drawing/2014/main" id="{456C0031-DB14-A541-A204-A9A8D12DB3B3}"/>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615691" y="3800623"/>
            <a:ext cx="6371522" cy="2676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500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9" name="Rectangle 138">
            <a:extLst>
              <a:ext uri="{FF2B5EF4-FFF2-40B4-BE49-F238E27FC236}">
                <a16:creationId xmlns:a16="http://schemas.microsoft.com/office/drawing/2014/main" id="{5A8C81AE-8F0D-49F3-9FB4-334B0DCDF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41" name="Picture 140">
            <a:extLst>
              <a:ext uri="{FF2B5EF4-FFF2-40B4-BE49-F238E27FC236}">
                <a16:creationId xmlns:a16="http://schemas.microsoft.com/office/drawing/2014/main" id="{29DA4B2B-B54E-43B4-A1A4-EB704F7F3D4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53001" t="54841" r="-1"/>
          <a:stretch/>
        </p:blipFill>
        <p:spPr>
          <a:xfrm>
            <a:off x="0" y="0"/>
            <a:ext cx="872377" cy="838200"/>
          </a:xfrm>
          <a:prstGeom prst="rect">
            <a:avLst/>
          </a:prstGeom>
        </p:spPr>
      </p:pic>
      <p:sp>
        <p:nvSpPr>
          <p:cNvPr id="2" name="Title 1">
            <a:extLst>
              <a:ext uri="{FF2B5EF4-FFF2-40B4-BE49-F238E27FC236}">
                <a16:creationId xmlns:a16="http://schemas.microsoft.com/office/drawing/2014/main" id="{41987D1C-31F3-564A-A7EB-D065F55BAB0D}"/>
              </a:ext>
            </a:extLst>
          </p:cNvPr>
          <p:cNvSpPr>
            <a:spLocks noGrp="1"/>
          </p:cNvSpPr>
          <p:nvPr>
            <p:ph type="title"/>
          </p:nvPr>
        </p:nvSpPr>
        <p:spPr>
          <a:xfrm>
            <a:off x="436188" y="559814"/>
            <a:ext cx="5179237" cy="2259586"/>
          </a:xfrm>
        </p:spPr>
        <p:txBody>
          <a:bodyPr>
            <a:normAutofit/>
          </a:bodyPr>
          <a:lstStyle/>
          <a:p>
            <a:r>
              <a:rPr lang="en-US" dirty="0">
                <a:solidFill>
                  <a:schemeClr val="tx2"/>
                </a:solidFill>
              </a:rPr>
              <a:t>Results</a:t>
            </a:r>
          </a:p>
        </p:txBody>
      </p:sp>
      <p:sp>
        <p:nvSpPr>
          <p:cNvPr id="3" name="Content Placeholder 2">
            <a:extLst>
              <a:ext uri="{FF2B5EF4-FFF2-40B4-BE49-F238E27FC236}">
                <a16:creationId xmlns:a16="http://schemas.microsoft.com/office/drawing/2014/main" id="{2F596BA1-75DE-2745-944E-44393730868B}"/>
              </a:ext>
            </a:extLst>
          </p:cNvPr>
          <p:cNvSpPr>
            <a:spLocks noGrp="1"/>
          </p:cNvSpPr>
          <p:nvPr>
            <p:ph idx="1"/>
          </p:nvPr>
        </p:nvSpPr>
        <p:spPr>
          <a:xfrm>
            <a:off x="3100388" y="559814"/>
            <a:ext cx="8220257" cy="2259586"/>
          </a:xfrm>
        </p:spPr>
        <p:txBody>
          <a:bodyPr>
            <a:normAutofit lnSpcReduction="10000"/>
          </a:bodyPr>
          <a:lstStyle/>
          <a:p>
            <a:endParaRPr lang="en-US" sz="1800" dirty="0">
              <a:solidFill>
                <a:schemeClr val="tx2"/>
              </a:solidFill>
            </a:endParaRPr>
          </a:p>
          <a:p>
            <a:r>
              <a:rPr lang="en-US" sz="1800" dirty="0">
                <a:solidFill>
                  <a:schemeClr val="tx2"/>
                </a:solidFill>
              </a:rPr>
              <a:t>Found out which day of the week has the most foot traffic based on the total volume of entries and exits</a:t>
            </a:r>
          </a:p>
          <a:p>
            <a:endParaRPr lang="en-US" sz="1800" dirty="0">
              <a:solidFill>
                <a:schemeClr val="tx2"/>
              </a:solidFill>
            </a:endParaRPr>
          </a:p>
          <a:p>
            <a:r>
              <a:rPr lang="en-US" sz="1800" dirty="0">
                <a:solidFill>
                  <a:schemeClr val="tx2"/>
                </a:solidFill>
              </a:rPr>
              <a:t>Finally, a deeper insight into which station has the most traffic based on different day of the week. </a:t>
            </a:r>
          </a:p>
        </p:txBody>
      </p:sp>
      <p:pic>
        <p:nvPicPr>
          <p:cNvPr id="2050" name="Picture 2">
            <a:extLst>
              <a:ext uri="{FF2B5EF4-FFF2-40B4-BE49-F238E27FC236}">
                <a16:creationId xmlns:a16="http://schemas.microsoft.com/office/drawing/2014/main" id="{AA90DA4A-E89C-1244-9803-EB4F5C6F437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044910" y="3429000"/>
            <a:ext cx="4941803" cy="318121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F32CA715-0043-754D-A4F8-A5F27F471EF3}"/>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048" y="3270358"/>
            <a:ext cx="6845720" cy="3339852"/>
          </a:xfrm>
          <a:prstGeom prst="rect">
            <a:avLst/>
          </a:prstGeom>
          <a:noFill/>
          <a:extLst>
            <a:ext uri="{909E8E84-426E-40DD-AFC4-6F175D3DCCD1}">
              <a14:hiddenFill xmlns:a14="http://schemas.microsoft.com/office/drawing/2010/main">
                <a:solidFill>
                  <a:srgbClr val="FFFFFF"/>
                </a:solidFill>
              </a14:hiddenFill>
            </a:ext>
          </a:extLst>
        </p:spPr>
      </p:pic>
      <p:pic>
        <p:nvPicPr>
          <p:cNvPr id="143" name="Picture 142">
            <a:extLst>
              <a:ext uri="{FF2B5EF4-FFF2-40B4-BE49-F238E27FC236}">
                <a16:creationId xmlns:a16="http://schemas.microsoft.com/office/drawing/2014/main" id="{1C32610F-5445-4E12-87F6-F0591ABE7A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duotone>
              <a:schemeClr val="accent1">
                <a:shade val="45000"/>
                <a:satMod val="135000"/>
              </a:schemeClr>
              <a:prstClr val="white"/>
            </a:duotone>
            <a:extLst>
              <a:ext uri="{28A0092B-C50C-407E-A947-70E740481C1C}">
                <a14:useLocalDpi xmlns:a14="http://schemas.microsoft.com/office/drawing/2010/main" val="0"/>
              </a:ext>
            </a:extLst>
          </a:blip>
          <a:srcRect r="73964"/>
          <a:stretch/>
        </p:blipFill>
        <p:spPr>
          <a:xfrm>
            <a:off x="11527047" y="3144779"/>
            <a:ext cx="661905" cy="2548349"/>
          </a:xfrm>
          <a:prstGeom prst="rect">
            <a:avLst/>
          </a:prstGeom>
        </p:spPr>
      </p:pic>
    </p:spTree>
    <p:extLst>
      <p:ext uri="{BB962C8B-B14F-4D97-AF65-F5344CB8AC3E}">
        <p14:creationId xmlns:p14="http://schemas.microsoft.com/office/powerpoint/2010/main" val="1179883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990A9-6181-304F-B902-DCD95E211EE7}"/>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5233E943-32B5-284B-B55C-C54793683685}"/>
              </a:ext>
            </a:extLst>
          </p:cNvPr>
          <p:cNvSpPr>
            <a:spLocks noGrp="1"/>
          </p:cNvSpPr>
          <p:nvPr>
            <p:ph idx="1"/>
          </p:nvPr>
        </p:nvSpPr>
        <p:spPr/>
        <p:txBody>
          <a:bodyPr/>
          <a:lstStyle/>
          <a:p>
            <a:r>
              <a:rPr lang="en-US" dirty="0"/>
              <a:t>There seems to be a direct correlation between total traffic and day of the week. </a:t>
            </a:r>
          </a:p>
          <a:p>
            <a:r>
              <a:rPr lang="en-US" dirty="0"/>
              <a:t>Except for 34 ST-PENN STA, the street teams should be placed during Wednesday or Thursday near Grand Central -42ST and 34 ST-HERALD SQ, and 86ST to gather most signatures. </a:t>
            </a:r>
          </a:p>
          <a:p>
            <a:r>
              <a:rPr lang="en-US" dirty="0"/>
              <a:t>Weekends should be avoided as there is a significant drop in traffic across all stations </a:t>
            </a:r>
          </a:p>
          <a:p>
            <a:endParaRPr lang="en-US" dirty="0"/>
          </a:p>
        </p:txBody>
      </p:sp>
    </p:spTree>
    <p:extLst>
      <p:ext uri="{BB962C8B-B14F-4D97-AF65-F5344CB8AC3E}">
        <p14:creationId xmlns:p14="http://schemas.microsoft.com/office/powerpoint/2010/main" val="2386820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7433A-9392-9D41-B6B9-732E3354E002}"/>
              </a:ext>
            </a:extLst>
          </p:cNvPr>
          <p:cNvSpPr>
            <a:spLocks noGrp="1"/>
          </p:cNvSpPr>
          <p:nvPr>
            <p:ph type="title"/>
          </p:nvPr>
        </p:nvSpPr>
        <p:spPr/>
        <p:txBody>
          <a:bodyPr/>
          <a:lstStyle/>
          <a:p>
            <a:r>
              <a:rPr lang="en-US" dirty="0"/>
              <a:t>Future Work </a:t>
            </a:r>
          </a:p>
        </p:txBody>
      </p:sp>
      <p:sp>
        <p:nvSpPr>
          <p:cNvPr id="3" name="Content Placeholder 2">
            <a:extLst>
              <a:ext uri="{FF2B5EF4-FFF2-40B4-BE49-F238E27FC236}">
                <a16:creationId xmlns:a16="http://schemas.microsoft.com/office/drawing/2014/main" id="{2EA1D7C3-B184-BC46-BC69-2C2FC9FC714C}"/>
              </a:ext>
            </a:extLst>
          </p:cNvPr>
          <p:cNvSpPr>
            <a:spLocks noGrp="1"/>
          </p:cNvSpPr>
          <p:nvPr>
            <p:ph idx="1"/>
          </p:nvPr>
        </p:nvSpPr>
        <p:spPr/>
        <p:txBody>
          <a:bodyPr/>
          <a:lstStyle/>
          <a:p>
            <a:r>
              <a:rPr lang="en-US" dirty="0"/>
              <a:t>Factors that might have affected:</a:t>
            </a:r>
          </a:p>
          <a:p>
            <a:pPr lvl="1"/>
            <a:r>
              <a:rPr lang="en-US" dirty="0"/>
              <a:t>Weather – i.e., rain and snow</a:t>
            </a:r>
          </a:p>
          <a:p>
            <a:pPr lvl="1"/>
            <a:r>
              <a:rPr lang="en-US" dirty="0"/>
              <a:t>Geographical location – method of transportation, affluent, neighborhood</a:t>
            </a:r>
          </a:p>
          <a:p>
            <a:pPr lvl="1"/>
            <a:r>
              <a:rPr lang="en-US" dirty="0"/>
              <a:t>College, school – students, campus </a:t>
            </a:r>
          </a:p>
          <a:p>
            <a:pPr lvl="1"/>
            <a:r>
              <a:rPr lang="en-US" dirty="0"/>
              <a:t>Demographic</a:t>
            </a:r>
          </a:p>
        </p:txBody>
      </p:sp>
    </p:spTree>
    <p:extLst>
      <p:ext uri="{BB962C8B-B14F-4D97-AF65-F5344CB8AC3E}">
        <p14:creationId xmlns:p14="http://schemas.microsoft.com/office/powerpoint/2010/main" val="2172112524"/>
      </p:ext>
    </p:extLst>
  </p:cSld>
  <p:clrMapOvr>
    <a:masterClrMapping/>
  </p:clrMapOvr>
</p:sld>
</file>

<file path=ppt/theme/theme1.xml><?xml version="1.0" encoding="utf-8"?>
<a:theme xmlns:a="http://schemas.openxmlformats.org/drawingml/2006/main" name="BlockprintVTI">
  <a:themeElements>
    <a:clrScheme name="AnalogousFromDarkSeedLeftStep">
      <a:dk1>
        <a:srgbClr val="000000"/>
      </a:dk1>
      <a:lt1>
        <a:srgbClr val="FFFFFF"/>
      </a:lt1>
      <a:dk2>
        <a:srgbClr val="301B2D"/>
      </a:dk2>
      <a:lt2>
        <a:srgbClr val="F0F3F2"/>
      </a:lt2>
      <a:accent1>
        <a:srgbClr val="E72983"/>
      </a:accent1>
      <a:accent2>
        <a:srgbClr val="D517C0"/>
      </a:accent2>
      <a:accent3>
        <a:srgbClr val="AD29E7"/>
      </a:accent3>
      <a:accent4>
        <a:srgbClr val="5725D7"/>
      </a:accent4>
      <a:accent5>
        <a:srgbClr val="2944E7"/>
      </a:accent5>
      <a:accent6>
        <a:srgbClr val="1781D5"/>
      </a:accent6>
      <a:hlink>
        <a:srgbClr val="433FBF"/>
      </a:hlink>
      <a:folHlink>
        <a:srgbClr val="7F7F7F"/>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docProps/app.xml><?xml version="1.0" encoding="utf-8"?>
<Properties xmlns="http://schemas.openxmlformats.org/officeDocument/2006/extended-properties" xmlns:vt="http://schemas.openxmlformats.org/officeDocument/2006/docPropsVTypes">
  <TotalTime>68</TotalTime>
  <Words>317</Words>
  <Application>Microsoft Macintosh PowerPoint</Application>
  <PresentationFormat>Widescreen</PresentationFormat>
  <Paragraphs>36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AvenirNext LT Pro Medium</vt:lpstr>
      <vt:lpstr>Arial</vt:lpstr>
      <vt:lpstr>Avenir Next LT Pro</vt:lpstr>
      <vt:lpstr>BlockprintVTI</vt:lpstr>
      <vt:lpstr>MTA Turnstile </vt:lpstr>
      <vt:lpstr>Introduction</vt:lpstr>
      <vt:lpstr>Methodology</vt:lpstr>
      <vt:lpstr>Results</vt:lpstr>
      <vt:lpstr>Results</vt:lpstr>
      <vt:lpstr>Conclusions</vt:lpstr>
      <vt:lpstr>Future Work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MTA Turnstile </dc:title>
  <dc:creator>ByungHwa Lee</dc:creator>
  <cp:lastModifiedBy>ByungHwa Lee</cp:lastModifiedBy>
  <cp:revision>1</cp:revision>
  <dcterms:created xsi:type="dcterms:W3CDTF">2021-09-17T06:08:03Z</dcterms:created>
  <dcterms:modified xsi:type="dcterms:W3CDTF">2021-09-17T07:16:04Z</dcterms:modified>
</cp:coreProperties>
</file>