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 Frison" initials="LF" lastIdx="1" clrIdx="0">
    <p:extLst>
      <p:ext uri="{19B8F6BF-5375-455C-9EA6-DF929625EA0E}">
        <p15:presenceInfo xmlns:p15="http://schemas.microsoft.com/office/powerpoint/2012/main" userId="Luc F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318" y="-3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B139-D7D8-49CE-B8C9-86FB27D6BCC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AAA0-608B-4D1A-8C7F-77FDEB8B12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4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B139-D7D8-49CE-B8C9-86FB27D6BCC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AAA0-608B-4D1A-8C7F-77FDEB8B12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3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B139-D7D8-49CE-B8C9-86FB27D6BCC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AAA0-608B-4D1A-8C7F-77FDEB8B12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B139-D7D8-49CE-B8C9-86FB27D6BCC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AAA0-608B-4D1A-8C7F-77FDEB8B12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8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B139-D7D8-49CE-B8C9-86FB27D6BCC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AAA0-608B-4D1A-8C7F-77FDEB8B12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6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B139-D7D8-49CE-B8C9-86FB27D6BCC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AAA0-608B-4D1A-8C7F-77FDEB8B12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1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B139-D7D8-49CE-B8C9-86FB27D6BCC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AAA0-608B-4D1A-8C7F-77FDEB8B12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3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B139-D7D8-49CE-B8C9-86FB27D6BCC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AAA0-608B-4D1A-8C7F-77FDEB8B12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8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B139-D7D8-49CE-B8C9-86FB27D6BCC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AAA0-608B-4D1A-8C7F-77FDEB8B12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9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B139-D7D8-49CE-B8C9-86FB27D6BCC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AAA0-608B-4D1A-8C7F-77FDEB8B12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5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B139-D7D8-49CE-B8C9-86FB27D6BCC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AAA0-608B-4D1A-8C7F-77FDEB8B12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B139-D7D8-49CE-B8C9-86FB27D6BCC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DAAA0-608B-4D1A-8C7F-77FDEB8B12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7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Chapitre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0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6" t="5967" r="4304"/>
          <a:stretch/>
        </p:blipFill>
        <p:spPr>
          <a:xfrm>
            <a:off x="1837509" y="11863"/>
            <a:ext cx="8699862" cy="684613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820696" y="298703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14°E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3556571" y="298703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15°E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4292446" y="298703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16°E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5446330" y="298703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14°E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6182205" y="298703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15°E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6918080" y="298703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16°E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8037130" y="298703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14°E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8773005" y="298703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15°E</a:t>
            </a:r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9508880" y="298703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16°E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1681392" y="268737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77.6°N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1681391" y="227193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77.8°N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1681390" y="186520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78.0°N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1681390" y="147281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78.2°N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1696560" y="107914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78.4°N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1681389" y="67026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78.6°N</a:t>
            </a:r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2442490" y="2379656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(a)</a:t>
            </a:r>
            <a:endParaRPr lang="en-US" sz="28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5113764" y="2379656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(b)</a:t>
            </a:r>
            <a:endParaRPr lang="en-US" sz="2800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7795649" y="2388364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(c)</a:t>
            </a:r>
            <a:endParaRPr lang="en-US" sz="2800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2558816" y="4002118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(d)</a:t>
            </a:r>
            <a:endParaRPr lang="en-US" sz="2800" b="1" dirty="0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479" y="405613"/>
            <a:ext cx="428568" cy="2651095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10446881" y="280237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0.00</a:t>
            </a:r>
            <a:endParaRPr lang="en-US" dirty="0"/>
          </a:p>
        </p:txBody>
      </p:sp>
      <p:sp>
        <p:nvSpPr>
          <p:cNvPr id="33" name="ZoneTexte 32"/>
          <p:cNvSpPr txBox="1"/>
          <p:nvPr/>
        </p:nvSpPr>
        <p:spPr>
          <a:xfrm>
            <a:off x="10449735" y="25578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0.20</a:t>
            </a:r>
            <a:endParaRPr lang="en-US" dirty="0"/>
          </a:p>
        </p:txBody>
      </p:sp>
      <p:sp>
        <p:nvSpPr>
          <p:cNvPr id="34" name="ZoneTexte 33"/>
          <p:cNvSpPr txBox="1"/>
          <p:nvPr/>
        </p:nvSpPr>
        <p:spPr>
          <a:xfrm>
            <a:off x="10449735" y="239296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0.03</a:t>
            </a:r>
            <a:endParaRPr lang="en-US" dirty="0"/>
          </a:p>
        </p:txBody>
      </p:sp>
      <p:sp>
        <p:nvSpPr>
          <p:cNvPr id="35" name="ZoneTexte 34"/>
          <p:cNvSpPr txBox="1"/>
          <p:nvPr/>
        </p:nvSpPr>
        <p:spPr>
          <a:xfrm>
            <a:off x="10424703" y="196597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0.06</a:t>
            </a:r>
            <a:endParaRPr lang="en-US" dirty="0"/>
          </a:p>
        </p:txBody>
      </p:sp>
      <p:sp>
        <p:nvSpPr>
          <p:cNvPr id="36" name="ZoneTexte 35"/>
          <p:cNvSpPr txBox="1"/>
          <p:nvPr/>
        </p:nvSpPr>
        <p:spPr>
          <a:xfrm>
            <a:off x="10424703" y="153899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0.10</a:t>
            </a:r>
            <a:endParaRPr lang="en-US" dirty="0"/>
          </a:p>
        </p:txBody>
      </p:sp>
      <p:sp>
        <p:nvSpPr>
          <p:cNvPr id="37" name="ZoneTexte 36"/>
          <p:cNvSpPr txBox="1"/>
          <p:nvPr/>
        </p:nvSpPr>
        <p:spPr>
          <a:xfrm>
            <a:off x="10449735" y="11120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0.13</a:t>
            </a:r>
            <a:endParaRPr lang="en-US" dirty="0"/>
          </a:p>
        </p:txBody>
      </p:sp>
      <p:sp>
        <p:nvSpPr>
          <p:cNvPr id="38" name="ZoneTexte 37"/>
          <p:cNvSpPr txBox="1"/>
          <p:nvPr/>
        </p:nvSpPr>
        <p:spPr>
          <a:xfrm>
            <a:off x="10446881" y="6991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0.17</a:t>
            </a:r>
            <a:endParaRPr lang="en-US" dirty="0"/>
          </a:p>
        </p:txBody>
      </p:sp>
      <p:sp>
        <p:nvSpPr>
          <p:cNvPr id="3" name="Parallélogramme 2"/>
          <p:cNvSpPr/>
          <p:nvPr/>
        </p:nvSpPr>
        <p:spPr>
          <a:xfrm rot="21275851" flipH="1">
            <a:off x="3355558" y="1219854"/>
            <a:ext cx="348032" cy="497612"/>
          </a:xfrm>
          <a:prstGeom prst="parallelogram">
            <a:avLst>
              <a:gd name="adj" fmla="val 446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élogramme 38"/>
          <p:cNvSpPr/>
          <p:nvPr/>
        </p:nvSpPr>
        <p:spPr>
          <a:xfrm rot="21275851" flipH="1">
            <a:off x="6012952" y="1219854"/>
            <a:ext cx="348032" cy="497612"/>
          </a:xfrm>
          <a:prstGeom prst="parallelogram">
            <a:avLst>
              <a:gd name="adj" fmla="val 446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élogramme 39"/>
          <p:cNvSpPr/>
          <p:nvPr/>
        </p:nvSpPr>
        <p:spPr>
          <a:xfrm rot="21275851" flipH="1">
            <a:off x="8664482" y="1219853"/>
            <a:ext cx="348032" cy="497612"/>
          </a:xfrm>
          <a:prstGeom prst="parallelogram">
            <a:avLst>
              <a:gd name="adj" fmla="val 446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Chapitre 3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6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1717" y="2651760"/>
            <a:ext cx="2809702" cy="1670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95259" y="2651760"/>
            <a:ext cx="2809702" cy="16708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3687821" y="3350016"/>
            <a:ext cx="556953" cy="2660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 rot="20927481">
            <a:off x="4351629" y="2843675"/>
            <a:ext cx="556953" cy="2660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 rot="7363899">
            <a:off x="4316404" y="3574827"/>
            <a:ext cx="556953" cy="2691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5147831" y="3269382"/>
            <a:ext cx="556953" cy="2660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 rot="5668365">
            <a:off x="5639171" y="3851738"/>
            <a:ext cx="556953" cy="2660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4970768" y="3920255"/>
            <a:ext cx="556953" cy="2660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 rot="13130335">
            <a:off x="3363560" y="2775857"/>
            <a:ext cx="556953" cy="2660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 rot="2494362">
            <a:off x="3448988" y="3873729"/>
            <a:ext cx="556953" cy="2660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5437910" y="2810942"/>
            <a:ext cx="556953" cy="2660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6745017" y="3350017"/>
            <a:ext cx="556953" cy="2660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/>
          <p:cNvSpPr/>
          <p:nvPr/>
        </p:nvSpPr>
        <p:spPr>
          <a:xfrm rot="20927481">
            <a:off x="7408825" y="2843676"/>
            <a:ext cx="556953" cy="2660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 rot="7363899">
            <a:off x="7373600" y="3574828"/>
            <a:ext cx="556953" cy="2691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8205027" y="3269383"/>
            <a:ext cx="556953" cy="2660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/>
          <p:cNvSpPr/>
          <p:nvPr/>
        </p:nvSpPr>
        <p:spPr>
          <a:xfrm rot="5668365">
            <a:off x="8696367" y="3851739"/>
            <a:ext cx="556953" cy="2660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/>
          <p:cNvSpPr/>
          <p:nvPr/>
        </p:nvSpPr>
        <p:spPr>
          <a:xfrm>
            <a:off x="8027964" y="3920256"/>
            <a:ext cx="556953" cy="2660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 rot="13130335">
            <a:off x="6420756" y="2775858"/>
            <a:ext cx="556953" cy="2660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/>
          <p:cNvSpPr/>
          <p:nvPr/>
        </p:nvSpPr>
        <p:spPr>
          <a:xfrm rot="2494362">
            <a:off x="6506184" y="3873730"/>
            <a:ext cx="556953" cy="2660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/>
          <p:cNvSpPr/>
          <p:nvPr/>
        </p:nvSpPr>
        <p:spPr>
          <a:xfrm>
            <a:off x="8495106" y="2810943"/>
            <a:ext cx="556953" cy="2660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ZoneTexte 68"/>
          <p:cNvSpPr txBox="1"/>
          <p:nvPr/>
        </p:nvSpPr>
        <p:spPr>
          <a:xfrm>
            <a:off x="3293929" y="400159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(a)</a:t>
            </a:r>
            <a:endParaRPr lang="en-US" dirty="0"/>
          </a:p>
        </p:txBody>
      </p:sp>
      <p:sp>
        <p:nvSpPr>
          <p:cNvPr id="70" name="ZoneTexte 69"/>
          <p:cNvSpPr txBox="1"/>
          <p:nvPr/>
        </p:nvSpPr>
        <p:spPr>
          <a:xfrm>
            <a:off x="6342583" y="399540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(b)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2019890" y="3184155"/>
            <a:ext cx="449839" cy="220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ZoneTexte 71"/>
          <p:cNvSpPr txBox="1"/>
          <p:nvPr/>
        </p:nvSpPr>
        <p:spPr>
          <a:xfrm>
            <a:off x="2475760" y="3109531"/>
            <a:ext cx="65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Air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2019890" y="3624129"/>
            <a:ext cx="449839" cy="220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ZoneTexte 73"/>
          <p:cNvSpPr txBox="1"/>
          <p:nvPr/>
        </p:nvSpPr>
        <p:spPr>
          <a:xfrm>
            <a:off x="2475159" y="3546905"/>
            <a:ext cx="110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41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29497" y="2095500"/>
            <a:ext cx="2809702" cy="1670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 rot="20927481">
            <a:off x="5087082" y="2309666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307670" y="2627895"/>
            <a:ext cx="449839" cy="220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ZoneTexte 71"/>
          <p:cNvSpPr txBox="1"/>
          <p:nvPr/>
        </p:nvSpPr>
        <p:spPr>
          <a:xfrm>
            <a:off x="3763540" y="2553271"/>
            <a:ext cx="65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Air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3307670" y="3067869"/>
            <a:ext cx="449839" cy="220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ZoneTexte 73"/>
          <p:cNvSpPr txBox="1"/>
          <p:nvPr/>
        </p:nvSpPr>
        <p:spPr>
          <a:xfrm>
            <a:off x="3762939" y="2990645"/>
            <a:ext cx="110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Glace</a:t>
            </a:r>
            <a:endParaRPr lang="en-US" dirty="0"/>
          </a:p>
        </p:txBody>
      </p:sp>
      <p:sp>
        <p:nvSpPr>
          <p:cNvPr id="34" name="Ellipse 33"/>
          <p:cNvSpPr/>
          <p:nvPr/>
        </p:nvSpPr>
        <p:spPr>
          <a:xfrm rot="1573974">
            <a:off x="4704351" y="2193423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lipse 34"/>
          <p:cNvSpPr/>
          <p:nvPr/>
        </p:nvSpPr>
        <p:spPr>
          <a:xfrm rot="4384557">
            <a:off x="4923548" y="2635119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/>
          <p:cNvSpPr/>
          <p:nvPr/>
        </p:nvSpPr>
        <p:spPr>
          <a:xfrm rot="6631050">
            <a:off x="4642468" y="2513940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/>
          <p:cNvSpPr/>
          <p:nvPr/>
        </p:nvSpPr>
        <p:spPr>
          <a:xfrm rot="10482993">
            <a:off x="4676862" y="3520173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/>
          <p:cNvSpPr/>
          <p:nvPr/>
        </p:nvSpPr>
        <p:spPr>
          <a:xfrm rot="9340871">
            <a:off x="4672975" y="2867318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/>
          <p:cNvSpPr/>
          <p:nvPr/>
        </p:nvSpPr>
        <p:spPr>
          <a:xfrm rot="9340871">
            <a:off x="4990895" y="3040438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lipse 39"/>
          <p:cNvSpPr/>
          <p:nvPr/>
        </p:nvSpPr>
        <p:spPr>
          <a:xfrm rot="4917604">
            <a:off x="4645129" y="3217005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/>
          <p:cNvSpPr/>
          <p:nvPr/>
        </p:nvSpPr>
        <p:spPr>
          <a:xfrm rot="4384557">
            <a:off x="4971119" y="3411330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/>
          <p:cNvSpPr/>
          <p:nvPr/>
        </p:nvSpPr>
        <p:spPr>
          <a:xfrm rot="20927481">
            <a:off x="7018927" y="2309666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/>
          <p:cNvSpPr/>
          <p:nvPr/>
        </p:nvSpPr>
        <p:spPr>
          <a:xfrm rot="1573974">
            <a:off x="6636196" y="2193423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/>
          <p:cNvSpPr/>
          <p:nvPr/>
        </p:nvSpPr>
        <p:spPr>
          <a:xfrm rot="4384557">
            <a:off x="6855393" y="2635119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lipse 44"/>
          <p:cNvSpPr/>
          <p:nvPr/>
        </p:nvSpPr>
        <p:spPr>
          <a:xfrm rot="6631050">
            <a:off x="6574313" y="2513940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lipse 45"/>
          <p:cNvSpPr/>
          <p:nvPr/>
        </p:nvSpPr>
        <p:spPr>
          <a:xfrm rot="10482993">
            <a:off x="6600811" y="3555015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/>
          <p:cNvSpPr/>
          <p:nvPr/>
        </p:nvSpPr>
        <p:spPr>
          <a:xfrm rot="9340871">
            <a:off x="6604820" y="2867318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lipse 47"/>
          <p:cNvSpPr/>
          <p:nvPr/>
        </p:nvSpPr>
        <p:spPr>
          <a:xfrm rot="9340871">
            <a:off x="6922740" y="3040438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/>
          <p:cNvSpPr/>
          <p:nvPr/>
        </p:nvSpPr>
        <p:spPr>
          <a:xfrm rot="4917604">
            <a:off x="6576974" y="3217005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lipse 49"/>
          <p:cNvSpPr/>
          <p:nvPr/>
        </p:nvSpPr>
        <p:spPr>
          <a:xfrm rot="4384557">
            <a:off x="7115862" y="3520173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lipse 50"/>
          <p:cNvSpPr/>
          <p:nvPr/>
        </p:nvSpPr>
        <p:spPr>
          <a:xfrm rot="20927481">
            <a:off x="6331956" y="2362292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/>
          <p:cNvSpPr/>
          <p:nvPr/>
        </p:nvSpPr>
        <p:spPr>
          <a:xfrm rot="1573974">
            <a:off x="5949225" y="2246049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/>
          <p:cNvSpPr/>
          <p:nvPr/>
        </p:nvSpPr>
        <p:spPr>
          <a:xfrm rot="4384557">
            <a:off x="6168422" y="2687745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Ellipse 53"/>
          <p:cNvSpPr/>
          <p:nvPr/>
        </p:nvSpPr>
        <p:spPr>
          <a:xfrm rot="6631050">
            <a:off x="5766038" y="2580904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lipse 54"/>
          <p:cNvSpPr/>
          <p:nvPr/>
        </p:nvSpPr>
        <p:spPr>
          <a:xfrm rot="10482993">
            <a:off x="5921736" y="3572799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Ellipse 55"/>
          <p:cNvSpPr/>
          <p:nvPr/>
        </p:nvSpPr>
        <p:spPr>
          <a:xfrm rot="9340871">
            <a:off x="5886621" y="2814606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Ellipse 56"/>
          <p:cNvSpPr/>
          <p:nvPr/>
        </p:nvSpPr>
        <p:spPr>
          <a:xfrm rot="9340871">
            <a:off x="6220314" y="2979415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Ellipse 57"/>
          <p:cNvSpPr/>
          <p:nvPr/>
        </p:nvSpPr>
        <p:spPr>
          <a:xfrm rot="4917604">
            <a:off x="5958187" y="3133828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Ellipse 58"/>
          <p:cNvSpPr/>
          <p:nvPr/>
        </p:nvSpPr>
        <p:spPr>
          <a:xfrm rot="4384557">
            <a:off x="6215993" y="3463956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Ellipse 59"/>
          <p:cNvSpPr/>
          <p:nvPr/>
        </p:nvSpPr>
        <p:spPr>
          <a:xfrm rot="19304257">
            <a:off x="6947558" y="3286082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Ellipse 60"/>
          <p:cNvSpPr/>
          <p:nvPr/>
        </p:nvSpPr>
        <p:spPr>
          <a:xfrm rot="1573974">
            <a:off x="5324134" y="2487536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 rot="4384557">
            <a:off x="5543331" y="2929232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llipse 62"/>
          <p:cNvSpPr/>
          <p:nvPr/>
        </p:nvSpPr>
        <p:spPr>
          <a:xfrm rot="6631050">
            <a:off x="5262251" y="2808053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lipse 63"/>
          <p:cNvSpPr/>
          <p:nvPr/>
        </p:nvSpPr>
        <p:spPr>
          <a:xfrm rot="13936261">
            <a:off x="5532353" y="2258074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lipse 64"/>
          <p:cNvSpPr/>
          <p:nvPr/>
        </p:nvSpPr>
        <p:spPr>
          <a:xfrm rot="9340871">
            <a:off x="5292758" y="3161431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lipse 65"/>
          <p:cNvSpPr/>
          <p:nvPr/>
        </p:nvSpPr>
        <p:spPr>
          <a:xfrm rot="9340871">
            <a:off x="5496927" y="3388316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lipse 66"/>
          <p:cNvSpPr/>
          <p:nvPr/>
        </p:nvSpPr>
        <p:spPr>
          <a:xfrm rot="4917604">
            <a:off x="5264912" y="3511118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/>
          <p:cNvSpPr/>
          <p:nvPr/>
        </p:nvSpPr>
        <p:spPr>
          <a:xfrm>
            <a:off x="5568706" y="3583731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Ellipse 74"/>
          <p:cNvSpPr/>
          <p:nvPr/>
        </p:nvSpPr>
        <p:spPr>
          <a:xfrm rot="5885741">
            <a:off x="7129331" y="2673904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lipse 1"/>
          <p:cNvSpPr/>
          <p:nvPr/>
        </p:nvSpPr>
        <p:spPr>
          <a:xfrm>
            <a:off x="5573810" y="2448276"/>
            <a:ext cx="1005607" cy="9411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/>
          <p:cNvSpPr/>
          <p:nvPr/>
        </p:nvSpPr>
        <p:spPr>
          <a:xfrm rot="4917604">
            <a:off x="5751270" y="3106226"/>
            <a:ext cx="299911" cy="1113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1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1409988" y="519382"/>
            <a:ext cx="2827020" cy="17326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1409988" y="2706912"/>
            <a:ext cx="2827020" cy="1732658"/>
          </a:xfrm>
          <a:prstGeom prst="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1409988" y="4894442"/>
            <a:ext cx="2827020" cy="1732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4591289" y="519382"/>
            <a:ext cx="2827020" cy="17326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4591289" y="2706912"/>
            <a:ext cx="2827020" cy="1732658"/>
          </a:xfrm>
          <a:prstGeom prst="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 rot="2310898">
            <a:off x="2036118" y="1012211"/>
            <a:ext cx="1173480" cy="5105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Ellipse 236"/>
          <p:cNvSpPr/>
          <p:nvPr/>
        </p:nvSpPr>
        <p:spPr>
          <a:xfrm rot="7887707">
            <a:off x="3035463" y="1474648"/>
            <a:ext cx="1173480" cy="5105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Ellipse 237"/>
          <p:cNvSpPr/>
          <p:nvPr/>
        </p:nvSpPr>
        <p:spPr>
          <a:xfrm>
            <a:off x="1632103" y="1679698"/>
            <a:ext cx="1173480" cy="5105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Ellipse 238"/>
          <p:cNvSpPr/>
          <p:nvPr/>
        </p:nvSpPr>
        <p:spPr>
          <a:xfrm>
            <a:off x="2884152" y="610657"/>
            <a:ext cx="1173480" cy="5105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Ellipse 239"/>
          <p:cNvSpPr/>
          <p:nvPr/>
        </p:nvSpPr>
        <p:spPr>
          <a:xfrm rot="5400000">
            <a:off x="1283943" y="855865"/>
            <a:ext cx="931181" cy="5105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Ellipse 242"/>
          <p:cNvSpPr/>
          <p:nvPr/>
        </p:nvSpPr>
        <p:spPr>
          <a:xfrm rot="7887707">
            <a:off x="3085424" y="3656569"/>
            <a:ext cx="1173480" cy="5105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Ellipse 243"/>
          <p:cNvSpPr/>
          <p:nvPr/>
        </p:nvSpPr>
        <p:spPr>
          <a:xfrm>
            <a:off x="1682064" y="3861619"/>
            <a:ext cx="1173480" cy="5105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Ellipse 244"/>
          <p:cNvSpPr/>
          <p:nvPr/>
        </p:nvSpPr>
        <p:spPr>
          <a:xfrm>
            <a:off x="2934113" y="2792578"/>
            <a:ext cx="1173480" cy="5105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Ellipse 245"/>
          <p:cNvSpPr/>
          <p:nvPr/>
        </p:nvSpPr>
        <p:spPr>
          <a:xfrm rot="2310898">
            <a:off x="2086078" y="3215670"/>
            <a:ext cx="1173480" cy="5105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Ellipse 246"/>
          <p:cNvSpPr/>
          <p:nvPr/>
        </p:nvSpPr>
        <p:spPr>
          <a:xfrm rot="5400000">
            <a:off x="1333903" y="3059324"/>
            <a:ext cx="931181" cy="5105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Ellipse 247"/>
          <p:cNvSpPr/>
          <p:nvPr/>
        </p:nvSpPr>
        <p:spPr>
          <a:xfrm rot="7887707">
            <a:off x="3040544" y="5816923"/>
            <a:ext cx="1173480" cy="510540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Ellipse 248"/>
          <p:cNvSpPr/>
          <p:nvPr/>
        </p:nvSpPr>
        <p:spPr>
          <a:xfrm>
            <a:off x="1637184" y="6021973"/>
            <a:ext cx="1173480" cy="510540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Ellipse 249"/>
          <p:cNvSpPr/>
          <p:nvPr/>
        </p:nvSpPr>
        <p:spPr>
          <a:xfrm>
            <a:off x="2889233" y="4952932"/>
            <a:ext cx="1173480" cy="510540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Ellipse 250"/>
          <p:cNvSpPr/>
          <p:nvPr/>
        </p:nvSpPr>
        <p:spPr>
          <a:xfrm rot="2310898">
            <a:off x="2041198" y="5376024"/>
            <a:ext cx="1173480" cy="510540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Ellipse 251"/>
          <p:cNvSpPr/>
          <p:nvPr/>
        </p:nvSpPr>
        <p:spPr>
          <a:xfrm rot="5400000">
            <a:off x="1289023" y="5219678"/>
            <a:ext cx="931181" cy="510540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Ellipse 257"/>
          <p:cNvSpPr/>
          <p:nvPr/>
        </p:nvSpPr>
        <p:spPr>
          <a:xfrm rot="7887707">
            <a:off x="6286920" y="3646054"/>
            <a:ext cx="1173480" cy="5105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Ellipse 258"/>
          <p:cNvSpPr/>
          <p:nvPr/>
        </p:nvSpPr>
        <p:spPr>
          <a:xfrm>
            <a:off x="4883560" y="3851104"/>
            <a:ext cx="1173480" cy="5105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Ellipse 259"/>
          <p:cNvSpPr/>
          <p:nvPr/>
        </p:nvSpPr>
        <p:spPr>
          <a:xfrm>
            <a:off x="6135609" y="2782063"/>
            <a:ext cx="1173480" cy="5105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Ellipse 260"/>
          <p:cNvSpPr/>
          <p:nvPr/>
        </p:nvSpPr>
        <p:spPr>
          <a:xfrm rot="2310898">
            <a:off x="5287574" y="3205155"/>
            <a:ext cx="1173480" cy="5105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Ellipse 261"/>
          <p:cNvSpPr/>
          <p:nvPr/>
        </p:nvSpPr>
        <p:spPr>
          <a:xfrm rot="5400000">
            <a:off x="4535399" y="3048809"/>
            <a:ext cx="931181" cy="5105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Ellipse 262"/>
          <p:cNvSpPr/>
          <p:nvPr/>
        </p:nvSpPr>
        <p:spPr>
          <a:xfrm rot="7887707">
            <a:off x="6286919" y="1444876"/>
            <a:ext cx="1173480" cy="510540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Ellipse 263"/>
          <p:cNvSpPr/>
          <p:nvPr/>
        </p:nvSpPr>
        <p:spPr>
          <a:xfrm>
            <a:off x="4883559" y="1649926"/>
            <a:ext cx="1173480" cy="510540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Ellipse 264"/>
          <p:cNvSpPr/>
          <p:nvPr/>
        </p:nvSpPr>
        <p:spPr>
          <a:xfrm>
            <a:off x="6135608" y="580885"/>
            <a:ext cx="1173480" cy="510540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Ellipse 265"/>
          <p:cNvSpPr/>
          <p:nvPr/>
        </p:nvSpPr>
        <p:spPr>
          <a:xfrm rot="2310898">
            <a:off x="5287573" y="1003977"/>
            <a:ext cx="1173480" cy="510540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Ellipse 266"/>
          <p:cNvSpPr/>
          <p:nvPr/>
        </p:nvSpPr>
        <p:spPr>
          <a:xfrm rot="5400000">
            <a:off x="4535398" y="847631"/>
            <a:ext cx="931181" cy="510540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Ellipse 267"/>
          <p:cNvSpPr/>
          <p:nvPr/>
        </p:nvSpPr>
        <p:spPr>
          <a:xfrm rot="5400000">
            <a:off x="3192840" y="1899430"/>
            <a:ext cx="332970" cy="155211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Ellipse 269"/>
          <p:cNvSpPr/>
          <p:nvPr/>
        </p:nvSpPr>
        <p:spPr>
          <a:xfrm rot="7588757">
            <a:off x="3702278" y="1396811"/>
            <a:ext cx="332970" cy="155211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Ellipse 270"/>
          <p:cNvSpPr/>
          <p:nvPr/>
        </p:nvSpPr>
        <p:spPr>
          <a:xfrm rot="735570">
            <a:off x="3463290" y="1662483"/>
            <a:ext cx="332970" cy="155211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Ellipse 271"/>
          <p:cNvSpPr/>
          <p:nvPr/>
        </p:nvSpPr>
        <p:spPr>
          <a:xfrm rot="5400000">
            <a:off x="2958078" y="783066"/>
            <a:ext cx="332970" cy="155211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Ellipse 272"/>
          <p:cNvSpPr/>
          <p:nvPr/>
        </p:nvSpPr>
        <p:spPr>
          <a:xfrm rot="7588757">
            <a:off x="3625565" y="805792"/>
            <a:ext cx="332970" cy="155211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Ellipse 273"/>
          <p:cNvSpPr/>
          <p:nvPr/>
        </p:nvSpPr>
        <p:spPr>
          <a:xfrm rot="735570">
            <a:off x="3284038" y="806961"/>
            <a:ext cx="332970" cy="155211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Ellipse 274"/>
          <p:cNvSpPr/>
          <p:nvPr/>
        </p:nvSpPr>
        <p:spPr>
          <a:xfrm rot="5400000">
            <a:off x="2154752" y="990923"/>
            <a:ext cx="332970" cy="155211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Ellipse 275"/>
          <p:cNvSpPr/>
          <p:nvPr/>
        </p:nvSpPr>
        <p:spPr>
          <a:xfrm rot="7588757">
            <a:off x="2697006" y="1394004"/>
            <a:ext cx="332970" cy="155211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Ellipse 276"/>
          <p:cNvSpPr/>
          <p:nvPr/>
        </p:nvSpPr>
        <p:spPr>
          <a:xfrm rot="735570">
            <a:off x="2445985" y="1157409"/>
            <a:ext cx="332970" cy="155211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Ellipse 277"/>
          <p:cNvSpPr/>
          <p:nvPr/>
        </p:nvSpPr>
        <p:spPr>
          <a:xfrm rot="5400000">
            <a:off x="1695159" y="1853096"/>
            <a:ext cx="332970" cy="155211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Ellipse 278"/>
          <p:cNvSpPr/>
          <p:nvPr/>
        </p:nvSpPr>
        <p:spPr>
          <a:xfrm rot="7588757">
            <a:off x="2349363" y="1909389"/>
            <a:ext cx="332970" cy="155211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Ellipse 279"/>
          <p:cNvSpPr/>
          <p:nvPr/>
        </p:nvSpPr>
        <p:spPr>
          <a:xfrm rot="735570">
            <a:off x="2009593" y="1873003"/>
            <a:ext cx="332970" cy="155211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Ellipse 280"/>
          <p:cNvSpPr/>
          <p:nvPr/>
        </p:nvSpPr>
        <p:spPr>
          <a:xfrm rot="5400000">
            <a:off x="1544463" y="791229"/>
            <a:ext cx="332970" cy="155211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Ellipse 281"/>
          <p:cNvSpPr/>
          <p:nvPr/>
        </p:nvSpPr>
        <p:spPr>
          <a:xfrm rot="9767024">
            <a:off x="1639095" y="1056565"/>
            <a:ext cx="332970" cy="155211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Ellipse 282"/>
          <p:cNvSpPr/>
          <p:nvPr/>
        </p:nvSpPr>
        <p:spPr>
          <a:xfrm rot="735570">
            <a:off x="1575998" y="1317241"/>
            <a:ext cx="332970" cy="155211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4592473" y="4908249"/>
            <a:ext cx="2827020" cy="1732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Ellipse 305"/>
          <p:cNvSpPr/>
          <p:nvPr/>
        </p:nvSpPr>
        <p:spPr>
          <a:xfrm rot="2310898">
            <a:off x="5218603" y="5401078"/>
            <a:ext cx="1173480" cy="5105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Ellipse 306"/>
          <p:cNvSpPr/>
          <p:nvPr/>
        </p:nvSpPr>
        <p:spPr>
          <a:xfrm rot="7887707">
            <a:off x="6217948" y="5863515"/>
            <a:ext cx="1173480" cy="5105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Ellipse 307"/>
          <p:cNvSpPr/>
          <p:nvPr/>
        </p:nvSpPr>
        <p:spPr>
          <a:xfrm>
            <a:off x="4814588" y="6068565"/>
            <a:ext cx="1173480" cy="5105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Ellipse 308"/>
          <p:cNvSpPr/>
          <p:nvPr/>
        </p:nvSpPr>
        <p:spPr>
          <a:xfrm>
            <a:off x="6066637" y="4999524"/>
            <a:ext cx="1173480" cy="5105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Ellipse 309"/>
          <p:cNvSpPr/>
          <p:nvPr/>
        </p:nvSpPr>
        <p:spPr>
          <a:xfrm rot="5400000">
            <a:off x="4466428" y="5244732"/>
            <a:ext cx="931181" cy="5105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Ellipse 310"/>
          <p:cNvSpPr/>
          <p:nvPr/>
        </p:nvSpPr>
        <p:spPr>
          <a:xfrm rot="5400000">
            <a:off x="6375325" y="6288297"/>
            <a:ext cx="332970" cy="155211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Ellipse 311"/>
          <p:cNvSpPr/>
          <p:nvPr/>
        </p:nvSpPr>
        <p:spPr>
          <a:xfrm rot="7588757">
            <a:off x="6884763" y="5785678"/>
            <a:ext cx="332970" cy="155211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Ellipse 312"/>
          <p:cNvSpPr/>
          <p:nvPr/>
        </p:nvSpPr>
        <p:spPr>
          <a:xfrm rot="735570">
            <a:off x="6645775" y="6051350"/>
            <a:ext cx="332970" cy="155211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Ellipse 313"/>
          <p:cNvSpPr/>
          <p:nvPr/>
        </p:nvSpPr>
        <p:spPr>
          <a:xfrm rot="5400000">
            <a:off x="6140563" y="5171933"/>
            <a:ext cx="332970" cy="155211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Ellipse 314"/>
          <p:cNvSpPr/>
          <p:nvPr/>
        </p:nvSpPr>
        <p:spPr>
          <a:xfrm rot="7588757">
            <a:off x="6808050" y="5194659"/>
            <a:ext cx="332970" cy="155211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Ellipse 315"/>
          <p:cNvSpPr/>
          <p:nvPr/>
        </p:nvSpPr>
        <p:spPr>
          <a:xfrm rot="735570">
            <a:off x="6466523" y="5195828"/>
            <a:ext cx="332970" cy="155211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Ellipse 316"/>
          <p:cNvSpPr/>
          <p:nvPr/>
        </p:nvSpPr>
        <p:spPr>
          <a:xfrm rot="5400000">
            <a:off x="5337237" y="5379790"/>
            <a:ext cx="332970" cy="155211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Ellipse 317"/>
          <p:cNvSpPr/>
          <p:nvPr/>
        </p:nvSpPr>
        <p:spPr>
          <a:xfrm rot="7588757">
            <a:off x="5879491" y="5782871"/>
            <a:ext cx="332970" cy="155211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Ellipse 318"/>
          <p:cNvSpPr/>
          <p:nvPr/>
        </p:nvSpPr>
        <p:spPr>
          <a:xfrm rot="735570">
            <a:off x="5628470" y="5546276"/>
            <a:ext cx="332970" cy="155211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Ellipse 319"/>
          <p:cNvSpPr/>
          <p:nvPr/>
        </p:nvSpPr>
        <p:spPr>
          <a:xfrm rot="5400000">
            <a:off x="4877644" y="6241963"/>
            <a:ext cx="332970" cy="155211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Ellipse 320"/>
          <p:cNvSpPr/>
          <p:nvPr/>
        </p:nvSpPr>
        <p:spPr>
          <a:xfrm rot="7588757">
            <a:off x="5531848" y="6298256"/>
            <a:ext cx="332970" cy="155211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Ellipse 321"/>
          <p:cNvSpPr/>
          <p:nvPr/>
        </p:nvSpPr>
        <p:spPr>
          <a:xfrm rot="735570">
            <a:off x="5192078" y="6261870"/>
            <a:ext cx="332970" cy="155211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Ellipse 322"/>
          <p:cNvSpPr/>
          <p:nvPr/>
        </p:nvSpPr>
        <p:spPr>
          <a:xfrm rot="5400000">
            <a:off x="4726948" y="5180096"/>
            <a:ext cx="332970" cy="155211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Ellipse 323"/>
          <p:cNvSpPr/>
          <p:nvPr/>
        </p:nvSpPr>
        <p:spPr>
          <a:xfrm rot="9767024">
            <a:off x="4821580" y="5445432"/>
            <a:ext cx="332970" cy="155211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Ellipse 324"/>
          <p:cNvSpPr/>
          <p:nvPr/>
        </p:nvSpPr>
        <p:spPr>
          <a:xfrm rot="735570">
            <a:off x="4758483" y="5706108"/>
            <a:ext cx="332970" cy="155211"/>
          </a:xfrm>
          <a:prstGeom prst="ellipse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Ellipse 325"/>
          <p:cNvSpPr/>
          <p:nvPr/>
        </p:nvSpPr>
        <p:spPr>
          <a:xfrm rot="5400000">
            <a:off x="3254365" y="4080268"/>
            <a:ext cx="332970" cy="155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Ellipse 326"/>
          <p:cNvSpPr/>
          <p:nvPr/>
        </p:nvSpPr>
        <p:spPr>
          <a:xfrm rot="7588757">
            <a:off x="3763803" y="3577649"/>
            <a:ext cx="332970" cy="155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Ellipse 327"/>
          <p:cNvSpPr/>
          <p:nvPr/>
        </p:nvSpPr>
        <p:spPr>
          <a:xfrm rot="735570">
            <a:off x="3524815" y="3843321"/>
            <a:ext cx="332970" cy="155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Ellipse 328"/>
          <p:cNvSpPr/>
          <p:nvPr/>
        </p:nvSpPr>
        <p:spPr>
          <a:xfrm rot="5400000">
            <a:off x="3019603" y="2963904"/>
            <a:ext cx="332970" cy="155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Ellipse 329"/>
          <p:cNvSpPr/>
          <p:nvPr/>
        </p:nvSpPr>
        <p:spPr>
          <a:xfrm rot="7588757">
            <a:off x="3687090" y="2986630"/>
            <a:ext cx="332970" cy="155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Ellipse 330"/>
          <p:cNvSpPr/>
          <p:nvPr/>
        </p:nvSpPr>
        <p:spPr>
          <a:xfrm rot="735570">
            <a:off x="3345563" y="2987799"/>
            <a:ext cx="332970" cy="155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Ellipse 331"/>
          <p:cNvSpPr/>
          <p:nvPr/>
        </p:nvSpPr>
        <p:spPr>
          <a:xfrm rot="5400000">
            <a:off x="2216277" y="3171761"/>
            <a:ext cx="332970" cy="155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Ellipse 332"/>
          <p:cNvSpPr/>
          <p:nvPr/>
        </p:nvSpPr>
        <p:spPr>
          <a:xfrm rot="7588757">
            <a:off x="2758531" y="3574842"/>
            <a:ext cx="332970" cy="155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Ellipse 333"/>
          <p:cNvSpPr/>
          <p:nvPr/>
        </p:nvSpPr>
        <p:spPr>
          <a:xfrm rot="735570">
            <a:off x="2507510" y="3338247"/>
            <a:ext cx="332970" cy="155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Ellipse 334"/>
          <p:cNvSpPr/>
          <p:nvPr/>
        </p:nvSpPr>
        <p:spPr>
          <a:xfrm rot="5400000">
            <a:off x="1756684" y="4033934"/>
            <a:ext cx="332970" cy="155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Ellipse 335"/>
          <p:cNvSpPr/>
          <p:nvPr/>
        </p:nvSpPr>
        <p:spPr>
          <a:xfrm rot="7588757">
            <a:off x="2410888" y="4090227"/>
            <a:ext cx="332970" cy="155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Ellipse 336"/>
          <p:cNvSpPr/>
          <p:nvPr/>
        </p:nvSpPr>
        <p:spPr>
          <a:xfrm rot="735570">
            <a:off x="2071118" y="4053841"/>
            <a:ext cx="332970" cy="155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Ellipse 337"/>
          <p:cNvSpPr/>
          <p:nvPr/>
        </p:nvSpPr>
        <p:spPr>
          <a:xfrm rot="5400000">
            <a:off x="1605988" y="2972067"/>
            <a:ext cx="332970" cy="155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Ellipse 338"/>
          <p:cNvSpPr/>
          <p:nvPr/>
        </p:nvSpPr>
        <p:spPr>
          <a:xfrm rot="9767024">
            <a:off x="1700620" y="3237403"/>
            <a:ext cx="332970" cy="155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Ellipse 339"/>
          <p:cNvSpPr/>
          <p:nvPr/>
        </p:nvSpPr>
        <p:spPr>
          <a:xfrm rot="735570">
            <a:off x="1637523" y="3498079"/>
            <a:ext cx="332970" cy="155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Ellipse 340"/>
          <p:cNvSpPr/>
          <p:nvPr/>
        </p:nvSpPr>
        <p:spPr>
          <a:xfrm rot="5400000">
            <a:off x="3186570" y="6252109"/>
            <a:ext cx="332970" cy="155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Ellipse 341"/>
          <p:cNvSpPr/>
          <p:nvPr/>
        </p:nvSpPr>
        <p:spPr>
          <a:xfrm rot="7588757">
            <a:off x="3696008" y="5749490"/>
            <a:ext cx="332970" cy="155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Ellipse 342"/>
          <p:cNvSpPr/>
          <p:nvPr/>
        </p:nvSpPr>
        <p:spPr>
          <a:xfrm rot="735570">
            <a:off x="3457020" y="6015162"/>
            <a:ext cx="332970" cy="155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Ellipse 343"/>
          <p:cNvSpPr/>
          <p:nvPr/>
        </p:nvSpPr>
        <p:spPr>
          <a:xfrm rot="5400000">
            <a:off x="2951808" y="5135745"/>
            <a:ext cx="332970" cy="155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Ellipse 344"/>
          <p:cNvSpPr/>
          <p:nvPr/>
        </p:nvSpPr>
        <p:spPr>
          <a:xfrm rot="7588757">
            <a:off x="3619295" y="5158471"/>
            <a:ext cx="332970" cy="155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Ellipse 345"/>
          <p:cNvSpPr/>
          <p:nvPr/>
        </p:nvSpPr>
        <p:spPr>
          <a:xfrm rot="735570">
            <a:off x="3277768" y="5159640"/>
            <a:ext cx="332970" cy="155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Ellipse 346"/>
          <p:cNvSpPr/>
          <p:nvPr/>
        </p:nvSpPr>
        <p:spPr>
          <a:xfrm rot="5400000">
            <a:off x="2148482" y="5343602"/>
            <a:ext cx="332970" cy="155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Ellipse 347"/>
          <p:cNvSpPr/>
          <p:nvPr/>
        </p:nvSpPr>
        <p:spPr>
          <a:xfrm rot="7588757">
            <a:off x="2690736" y="5746683"/>
            <a:ext cx="332970" cy="155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Ellipse 348"/>
          <p:cNvSpPr/>
          <p:nvPr/>
        </p:nvSpPr>
        <p:spPr>
          <a:xfrm rot="735570">
            <a:off x="2439715" y="5510088"/>
            <a:ext cx="332970" cy="155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Ellipse 349"/>
          <p:cNvSpPr/>
          <p:nvPr/>
        </p:nvSpPr>
        <p:spPr>
          <a:xfrm rot="5400000">
            <a:off x="1688889" y="6205775"/>
            <a:ext cx="332970" cy="155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Ellipse 350"/>
          <p:cNvSpPr/>
          <p:nvPr/>
        </p:nvSpPr>
        <p:spPr>
          <a:xfrm rot="7588757">
            <a:off x="2343093" y="6262068"/>
            <a:ext cx="332970" cy="155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Ellipse 351"/>
          <p:cNvSpPr/>
          <p:nvPr/>
        </p:nvSpPr>
        <p:spPr>
          <a:xfrm rot="735570">
            <a:off x="2003323" y="6225682"/>
            <a:ext cx="332970" cy="155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Ellipse 352"/>
          <p:cNvSpPr/>
          <p:nvPr/>
        </p:nvSpPr>
        <p:spPr>
          <a:xfrm rot="5400000">
            <a:off x="1538193" y="5143908"/>
            <a:ext cx="332970" cy="155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Ellipse 353"/>
          <p:cNvSpPr/>
          <p:nvPr/>
        </p:nvSpPr>
        <p:spPr>
          <a:xfrm rot="9767024">
            <a:off x="1632825" y="5409244"/>
            <a:ext cx="332970" cy="155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Ellipse 354"/>
          <p:cNvSpPr/>
          <p:nvPr/>
        </p:nvSpPr>
        <p:spPr>
          <a:xfrm rot="735570">
            <a:off x="1569728" y="5669920"/>
            <a:ext cx="332970" cy="155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Ellipse 355"/>
          <p:cNvSpPr/>
          <p:nvPr/>
        </p:nvSpPr>
        <p:spPr>
          <a:xfrm rot="5400000">
            <a:off x="6452931" y="4078113"/>
            <a:ext cx="332970" cy="1552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Ellipse 356"/>
          <p:cNvSpPr/>
          <p:nvPr/>
        </p:nvSpPr>
        <p:spPr>
          <a:xfrm rot="7588757">
            <a:off x="6962369" y="3575494"/>
            <a:ext cx="332970" cy="1552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Ellipse 357"/>
          <p:cNvSpPr/>
          <p:nvPr/>
        </p:nvSpPr>
        <p:spPr>
          <a:xfrm rot="735570">
            <a:off x="6723381" y="3841166"/>
            <a:ext cx="332970" cy="1552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Ellipse 358"/>
          <p:cNvSpPr/>
          <p:nvPr/>
        </p:nvSpPr>
        <p:spPr>
          <a:xfrm rot="5400000">
            <a:off x="6218169" y="2961749"/>
            <a:ext cx="332970" cy="1552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Ellipse 359"/>
          <p:cNvSpPr/>
          <p:nvPr/>
        </p:nvSpPr>
        <p:spPr>
          <a:xfrm rot="7588757">
            <a:off x="6885656" y="2984475"/>
            <a:ext cx="332970" cy="1552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Ellipse 360"/>
          <p:cNvSpPr/>
          <p:nvPr/>
        </p:nvSpPr>
        <p:spPr>
          <a:xfrm rot="735570">
            <a:off x="6544129" y="2985644"/>
            <a:ext cx="332970" cy="1552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Ellipse 361"/>
          <p:cNvSpPr/>
          <p:nvPr/>
        </p:nvSpPr>
        <p:spPr>
          <a:xfrm rot="5400000">
            <a:off x="5414843" y="3169606"/>
            <a:ext cx="332970" cy="1552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Ellipse 362"/>
          <p:cNvSpPr/>
          <p:nvPr/>
        </p:nvSpPr>
        <p:spPr>
          <a:xfrm rot="7588757">
            <a:off x="5957097" y="3572687"/>
            <a:ext cx="332970" cy="1552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Ellipse 363"/>
          <p:cNvSpPr/>
          <p:nvPr/>
        </p:nvSpPr>
        <p:spPr>
          <a:xfrm rot="735570">
            <a:off x="5706076" y="3336092"/>
            <a:ext cx="332970" cy="1552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Ellipse 364"/>
          <p:cNvSpPr/>
          <p:nvPr/>
        </p:nvSpPr>
        <p:spPr>
          <a:xfrm rot="5400000">
            <a:off x="4955250" y="4031779"/>
            <a:ext cx="332970" cy="1552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Ellipse 365"/>
          <p:cNvSpPr/>
          <p:nvPr/>
        </p:nvSpPr>
        <p:spPr>
          <a:xfrm rot="7588757">
            <a:off x="5609454" y="4088072"/>
            <a:ext cx="332970" cy="1552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Ellipse 366"/>
          <p:cNvSpPr/>
          <p:nvPr/>
        </p:nvSpPr>
        <p:spPr>
          <a:xfrm rot="735570">
            <a:off x="5269684" y="4051686"/>
            <a:ext cx="332970" cy="1552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Ellipse 367"/>
          <p:cNvSpPr/>
          <p:nvPr/>
        </p:nvSpPr>
        <p:spPr>
          <a:xfrm rot="5400000">
            <a:off x="4804554" y="2969912"/>
            <a:ext cx="332970" cy="1552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Ellipse 368"/>
          <p:cNvSpPr/>
          <p:nvPr/>
        </p:nvSpPr>
        <p:spPr>
          <a:xfrm rot="9767024">
            <a:off x="4899186" y="3235248"/>
            <a:ext cx="332970" cy="1552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Ellipse 369"/>
          <p:cNvSpPr/>
          <p:nvPr/>
        </p:nvSpPr>
        <p:spPr>
          <a:xfrm rot="735570">
            <a:off x="4836089" y="3495924"/>
            <a:ext cx="332970" cy="1552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Ellipse 370"/>
          <p:cNvSpPr/>
          <p:nvPr/>
        </p:nvSpPr>
        <p:spPr>
          <a:xfrm rot="5400000">
            <a:off x="6445137" y="1870449"/>
            <a:ext cx="332970" cy="1552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Ellipse 371"/>
          <p:cNvSpPr/>
          <p:nvPr/>
        </p:nvSpPr>
        <p:spPr>
          <a:xfrm rot="7588757">
            <a:off x="6954575" y="1367830"/>
            <a:ext cx="332970" cy="1552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Ellipse 372"/>
          <p:cNvSpPr/>
          <p:nvPr/>
        </p:nvSpPr>
        <p:spPr>
          <a:xfrm rot="735570">
            <a:off x="6715587" y="1633502"/>
            <a:ext cx="332970" cy="1552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Ellipse 373"/>
          <p:cNvSpPr/>
          <p:nvPr/>
        </p:nvSpPr>
        <p:spPr>
          <a:xfrm rot="5400000">
            <a:off x="6210375" y="754085"/>
            <a:ext cx="332970" cy="1552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Ellipse 374"/>
          <p:cNvSpPr/>
          <p:nvPr/>
        </p:nvSpPr>
        <p:spPr>
          <a:xfrm rot="7588757">
            <a:off x="6877862" y="776811"/>
            <a:ext cx="332970" cy="1552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Ellipse 375"/>
          <p:cNvSpPr/>
          <p:nvPr/>
        </p:nvSpPr>
        <p:spPr>
          <a:xfrm rot="735570">
            <a:off x="6536335" y="777980"/>
            <a:ext cx="332970" cy="1552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Ellipse 376"/>
          <p:cNvSpPr/>
          <p:nvPr/>
        </p:nvSpPr>
        <p:spPr>
          <a:xfrm rot="5400000">
            <a:off x="5407049" y="961942"/>
            <a:ext cx="332970" cy="1552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Ellipse 377"/>
          <p:cNvSpPr/>
          <p:nvPr/>
        </p:nvSpPr>
        <p:spPr>
          <a:xfrm rot="7588757">
            <a:off x="5949303" y="1365023"/>
            <a:ext cx="332970" cy="1552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Ellipse 378"/>
          <p:cNvSpPr/>
          <p:nvPr/>
        </p:nvSpPr>
        <p:spPr>
          <a:xfrm rot="735570">
            <a:off x="5698282" y="1128428"/>
            <a:ext cx="332970" cy="1552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Ellipse 379"/>
          <p:cNvSpPr/>
          <p:nvPr/>
        </p:nvSpPr>
        <p:spPr>
          <a:xfrm rot="5400000">
            <a:off x="4947456" y="1824115"/>
            <a:ext cx="332970" cy="1552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Ellipse 380"/>
          <p:cNvSpPr/>
          <p:nvPr/>
        </p:nvSpPr>
        <p:spPr>
          <a:xfrm rot="7588757">
            <a:off x="5601660" y="1880408"/>
            <a:ext cx="332970" cy="1552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Ellipse 381"/>
          <p:cNvSpPr/>
          <p:nvPr/>
        </p:nvSpPr>
        <p:spPr>
          <a:xfrm rot="735570">
            <a:off x="5261890" y="1844022"/>
            <a:ext cx="332970" cy="1552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Ellipse 382"/>
          <p:cNvSpPr/>
          <p:nvPr/>
        </p:nvSpPr>
        <p:spPr>
          <a:xfrm rot="5400000">
            <a:off x="4796760" y="762248"/>
            <a:ext cx="332970" cy="1552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Ellipse 383"/>
          <p:cNvSpPr/>
          <p:nvPr/>
        </p:nvSpPr>
        <p:spPr>
          <a:xfrm rot="9767024">
            <a:off x="4891392" y="1027584"/>
            <a:ext cx="332970" cy="1552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Ellipse 384"/>
          <p:cNvSpPr/>
          <p:nvPr/>
        </p:nvSpPr>
        <p:spPr>
          <a:xfrm rot="735570">
            <a:off x="4828295" y="1288260"/>
            <a:ext cx="332970" cy="1552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7796475" y="511394"/>
            <a:ext cx="3262582" cy="6169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1409988" y="126716"/>
            <a:ext cx="2827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A</a:t>
            </a:r>
            <a:endParaRPr lang="en-US" sz="2000" b="1" dirty="0"/>
          </a:p>
        </p:txBody>
      </p:sp>
      <p:sp>
        <p:nvSpPr>
          <p:cNvPr id="387" name="ZoneTexte 386"/>
          <p:cNvSpPr txBox="1"/>
          <p:nvPr/>
        </p:nvSpPr>
        <p:spPr>
          <a:xfrm>
            <a:off x="4595611" y="103048"/>
            <a:ext cx="2827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B</a:t>
            </a:r>
            <a:endParaRPr lang="en-US" sz="2000" b="1" dirty="0"/>
          </a:p>
        </p:txBody>
      </p:sp>
      <p:sp>
        <p:nvSpPr>
          <p:cNvPr id="388" name="ZoneTexte 387"/>
          <p:cNvSpPr txBox="1"/>
          <p:nvPr/>
        </p:nvSpPr>
        <p:spPr>
          <a:xfrm>
            <a:off x="1392073" y="2289717"/>
            <a:ext cx="2827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C</a:t>
            </a:r>
            <a:endParaRPr lang="en-US" sz="2000" b="1" dirty="0"/>
          </a:p>
        </p:txBody>
      </p:sp>
      <p:sp>
        <p:nvSpPr>
          <p:cNvPr id="389" name="ZoneTexte 388"/>
          <p:cNvSpPr txBox="1"/>
          <p:nvPr/>
        </p:nvSpPr>
        <p:spPr>
          <a:xfrm>
            <a:off x="4579899" y="2290841"/>
            <a:ext cx="2827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D</a:t>
            </a:r>
            <a:endParaRPr lang="en-US" sz="2000" b="1" dirty="0"/>
          </a:p>
        </p:txBody>
      </p:sp>
      <p:sp>
        <p:nvSpPr>
          <p:cNvPr id="390" name="ZoneTexte 389"/>
          <p:cNvSpPr txBox="1"/>
          <p:nvPr/>
        </p:nvSpPr>
        <p:spPr>
          <a:xfrm>
            <a:off x="1392101" y="4469186"/>
            <a:ext cx="2827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</a:t>
            </a:r>
            <a:endParaRPr lang="en-US" sz="2000" b="1" dirty="0"/>
          </a:p>
        </p:txBody>
      </p:sp>
      <p:sp>
        <p:nvSpPr>
          <p:cNvPr id="391" name="ZoneTexte 390"/>
          <p:cNvSpPr txBox="1"/>
          <p:nvPr/>
        </p:nvSpPr>
        <p:spPr>
          <a:xfrm>
            <a:off x="4603586" y="4508121"/>
            <a:ext cx="2827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F</a:t>
            </a:r>
            <a:endParaRPr lang="en-US" sz="2000" b="1" dirty="0"/>
          </a:p>
        </p:txBody>
      </p:sp>
      <p:sp>
        <p:nvSpPr>
          <p:cNvPr id="71" name="Rectangle 70"/>
          <p:cNvSpPr/>
          <p:nvPr/>
        </p:nvSpPr>
        <p:spPr>
          <a:xfrm>
            <a:off x="7964410" y="634356"/>
            <a:ext cx="449839" cy="220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ZoneTexte 71"/>
          <p:cNvSpPr txBox="1"/>
          <p:nvPr/>
        </p:nvSpPr>
        <p:spPr>
          <a:xfrm>
            <a:off x="8420280" y="559732"/>
            <a:ext cx="65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Air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8888967" y="630686"/>
            <a:ext cx="449839" cy="220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ZoneTexte 73"/>
          <p:cNvSpPr txBox="1"/>
          <p:nvPr/>
        </p:nvSpPr>
        <p:spPr>
          <a:xfrm>
            <a:off x="9338806" y="556510"/>
            <a:ext cx="110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Glace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0049493" y="630686"/>
            <a:ext cx="449839" cy="220980"/>
          </a:xfrm>
          <a:prstGeom prst="rect">
            <a:avLst/>
          </a:prstGeom>
          <a:pattFill prst="wd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/>
          <p:cNvSpPr txBox="1"/>
          <p:nvPr/>
        </p:nvSpPr>
        <p:spPr>
          <a:xfrm>
            <a:off x="10506913" y="556510"/>
            <a:ext cx="110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Eau</a:t>
            </a:r>
            <a:endParaRPr lang="en-US" dirty="0"/>
          </a:p>
        </p:txBody>
      </p:sp>
      <p:sp>
        <p:nvSpPr>
          <p:cNvPr id="27" name="ZoneTexte 26"/>
          <p:cNvSpPr txBox="1"/>
          <p:nvPr/>
        </p:nvSpPr>
        <p:spPr>
          <a:xfrm>
            <a:off x="7828997" y="1257652"/>
            <a:ext cx="323006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/>
              <a:t>A</a:t>
            </a:r>
            <a:r>
              <a:rPr lang="fr-FR" dirty="0" smtClean="0"/>
              <a:t>: Inclusions d’eau dans glace, inclus dans l’air </a:t>
            </a:r>
          </a:p>
          <a:p>
            <a:pPr algn="just"/>
            <a:endParaRPr lang="fr-FR" dirty="0"/>
          </a:p>
          <a:p>
            <a:pPr algn="just"/>
            <a:r>
              <a:rPr lang="fr-FR" sz="2000" b="1" dirty="0" smtClean="0"/>
              <a:t>B</a:t>
            </a:r>
            <a:r>
              <a:rPr lang="fr-FR" dirty="0" smtClean="0"/>
              <a:t>: Inclusions de glace dans l’eau, inclus dans l’air</a:t>
            </a:r>
          </a:p>
          <a:p>
            <a:pPr algn="just"/>
            <a:endParaRPr lang="fr-FR" dirty="0"/>
          </a:p>
          <a:p>
            <a:pPr algn="just"/>
            <a:r>
              <a:rPr lang="fr-FR" sz="2000" b="1" dirty="0" smtClean="0"/>
              <a:t>C</a:t>
            </a:r>
            <a:r>
              <a:rPr lang="fr-FR" dirty="0" smtClean="0"/>
              <a:t>: Inclusions d’air dans la glace, inclus dans l’eau</a:t>
            </a:r>
          </a:p>
          <a:p>
            <a:pPr algn="just"/>
            <a:endParaRPr lang="fr-FR" dirty="0"/>
          </a:p>
          <a:p>
            <a:pPr algn="just"/>
            <a:r>
              <a:rPr lang="fr-FR" sz="2000" b="1" dirty="0" smtClean="0"/>
              <a:t>D</a:t>
            </a:r>
            <a:r>
              <a:rPr lang="fr-FR" dirty="0" smtClean="0"/>
              <a:t>: Inclusions de glace dans l’air, inclus dans l’eau</a:t>
            </a:r>
          </a:p>
          <a:p>
            <a:pPr algn="just"/>
            <a:endParaRPr lang="fr-FR" dirty="0"/>
          </a:p>
          <a:p>
            <a:pPr algn="just"/>
            <a:r>
              <a:rPr lang="fr-FR" sz="2000" b="1" dirty="0" smtClean="0"/>
              <a:t>E</a:t>
            </a:r>
            <a:r>
              <a:rPr lang="fr-FR" dirty="0" smtClean="0"/>
              <a:t>: Inclusions d’air dans l’eau, inclus dans la glace</a:t>
            </a:r>
          </a:p>
          <a:p>
            <a:pPr algn="just"/>
            <a:endParaRPr lang="fr-FR" dirty="0"/>
          </a:p>
          <a:p>
            <a:pPr algn="just"/>
            <a:r>
              <a:rPr lang="fr-FR" sz="2000" b="1" dirty="0" smtClean="0"/>
              <a:t>F</a:t>
            </a:r>
            <a:r>
              <a:rPr lang="fr-FR" dirty="0" smtClean="0"/>
              <a:t>: Inclusions d’eau dans l’air, inclus dans la glace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69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420" y="976352"/>
            <a:ext cx="6678692" cy="2178328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t="50638"/>
          <a:stretch/>
        </p:blipFill>
        <p:spPr>
          <a:xfrm>
            <a:off x="2545080" y="3048000"/>
            <a:ext cx="6967537" cy="237172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702719" y="28737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0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 rot="16200000">
                <a:off x="1620075" y="1895387"/>
                <a:ext cx="1587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Partie réelle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fr-FR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20075" y="1895387"/>
                <a:ext cx="1587358" cy="369332"/>
              </a:xfrm>
              <a:prstGeom prst="rect">
                <a:avLst/>
              </a:prstGeom>
              <a:blipFill>
                <a:blip r:embed="rId4"/>
                <a:stretch>
                  <a:fillRect l="-10000" r="-26667" b="-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 rot="16200000">
                <a:off x="1335542" y="3936555"/>
                <a:ext cx="2156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Partie imaginaire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fr-FR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35542" y="3936555"/>
                <a:ext cx="2156424" cy="369332"/>
              </a:xfrm>
              <a:prstGeom prst="rect">
                <a:avLst/>
              </a:prstGeom>
              <a:blipFill>
                <a:blip r:embed="rId5"/>
                <a:stretch>
                  <a:fillRect l="-10000" r="-26667" b="-2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4089278" y="5341620"/>
                <a:ext cx="3879139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Masse volumique du flocon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 [kg/</a:t>
                </a:r>
                <a:r>
                  <a:rPr lang="fr-FR" dirty="0" smtClean="0"/>
                  <a:t>m</a:t>
                </a:r>
                <a:r>
                  <a:rPr lang="fr-FR" baseline="30000" dirty="0" smtClean="0"/>
                  <a:t>3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278" y="5341620"/>
                <a:ext cx="3879139" cy="391582"/>
              </a:xfrm>
              <a:prstGeom prst="rect">
                <a:avLst/>
              </a:prstGeom>
              <a:blipFill>
                <a:blip r:embed="rId6"/>
                <a:stretch>
                  <a:fillRect l="-1415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510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20228" y="-10176143"/>
            <a:ext cx="23106742" cy="2638171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t="51046" b="5469"/>
          <a:stretch/>
        </p:blipFill>
        <p:spPr>
          <a:xfrm>
            <a:off x="2479959" y="-1937394"/>
            <a:ext cx="7253330" cy="2322712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b="55020"/>
          <a:stretch/>
        </p:blipFill>
        <p:spPr>
          <a:xfrm>
            <a:off x="2479959" y="-4339956"/>
            <a:ext cx="7253330" cy="240256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670674" y="157644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‘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670674" y="39243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‘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7223499" y="39243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‘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7223499" y="157644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‘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0155"/>
          <a:stretch/>
        </p:blipFill>
        <p:spPr>
          <a:xfrm>
            <a:off x="2479958" y="2761318"/>
            <a:ext cx="7300958" cy="2682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5"/>
          <a:srcRect b="54798"/>
          <a:stretch/>
        </p:blipFill>
        <p:spPr>
          <a:xfrm>
            <a:off x="2528057" y="385318"/>
            <a:ext cx="7205232" cy="2376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6"/>
          <a:srcRect b="55261"/>
          <a:stretch/>
        </p:blipFill>
        <p:spPr>
          <a:xfrm>
            <a:off x="2491074" y="5137318"/>
            <a:ext cx="7289842" cy="23760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6"/>
          <a:srcRect t="50813"/>
          <a:stretch/>
        </p:blipFill>
        <p:spPr>
          <a:xfrm>
            <a:off x="2491074" y="7553465"/>
            <a:ext cx="7289842" cy="26122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3670674" y="-4653122"/>
                <a:ext cx="17877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b="1" dirty="0" smtClean="0"/>
                  <a:t>Partie réelle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𝜺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fr-FR" sz="2000" b="1" dirty="0" smtClean="0"/>
                  <a:t> </a:t>
                </a:r>
                <a:endParaRPr lang="en-US" sz="2000" b="1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674" y="-4653122"/>
                <a:ext cx="1787797" cy="400110"/>
              </a:xfrm>
              <a:prstGeom prst="rect">
                <a:avLst/>
              </a:prstGeom>
              <a:blipFill>
                <a:blip r:embed="rId7"/>
                <a:stretch>
                  <a:fillRect l="-341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6945309" y="-4653122"/>
                <a:ext cx="24354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b="1" dirty="0" smtClean="0"/>
                  <a:t>Partie imaginaire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𝜺</m:t>
                    </m:r>
                    <m:r>
                      <a:rPr lang="fr-FR" sz="2000" b="1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fr-FR" sz="2000" b="1" dirty="0" smtClean="0"/>
                  <a:t>  </a:t>
                </a:r>
                <a:endParaRPr lang="en-US" sz="2000" b="1" dirty="0"/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309" y="-4653122"/>
                <a:ext cx="2435410" cy="400110"/>
              </a:xfrm>
              <a:prstGeom prst="rect">
                <a:avLst/>
              </a:prstGeom>
              <a:blipFill>
                <a:blip r:embed="rId8"/>
                <a:stretch>
                  <a:fillRect l="-2500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3687341" y="-318300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‘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3687341" y="-86029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‘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3670674" y="149830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‘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5490769" y="697939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‘</a:t>
            </a:r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3628632" y="865579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‘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7223499" y="937493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‘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9105509" y="697939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‘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7267182" y="389879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‘</a:t>
            </a:r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7237788" y="148877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‘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7237788" y="-86749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‘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7237788" y="-318311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‘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/>
              <p:cNvSpPr txBox="1"/>
              <p:nvPr/>
            </p:nvSpPr>
            <p:spPr>
              <a:xfrm>
                <a:off x="3601361" y="10180990"/>
                <a:ext cx="5156989" cy="496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dirty="0" smtClean="0"/>
                  <a:t>Masse volumique du flocon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fr-FR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400" b="1" dirty="0" smtClean="0"/>
                  <a:t> [kg/</a:t>
                </a:r>
                <a:r>
                  <a:rPr lang="fr-FR" sz="2400" b="1" dirty="0" smtClean="0"/>
                  <a:t>m</a:t>
                </a:r>
                <a:r>
                  <a:rPr lang="fr-FR" sz="2400" b="1" baseline="30000" dirty="0" smtClean="0"/>
                  <a:t>3</a:t>
                </a:r>
                <a:r>
                  <a:rPr lang="en-US" sz="2400" b="1" dirty="0" smtClean="0"/>
                  <a:t>]</a:t>
                </a:r>
                <a:endParaRPr lang="en-US" sz="2400" b="1" dirty="0"/>
              </a:p>
            </p:txBody>
          </p:sp>
        </mc:Choice>
        <mc:Fallback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61" y="10180990"/>
                <a:ext cx="5156989" cy="496674"/>
              </a:xfrm>
              <a:prstGeom prst="rect">
                <a:avLst/>
              </a:prstGeom>
              <a:blipFill>
                <a:blip r:embed="rId9"/>
                <a:stretch>
                  <a:fillRect l="-1891" t="-8537" r="-827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ZoneTexte 27"/>
          <p:cNvSpPr txBox="1"/>
          <p:nvPr/>
        </p:nvSpPr>
        <p:spPr>
          <a:xfrm>
            <a:off x="2935168" y="-4097921"/>
            <a:ext cx="68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(A)</a:t>
            </a:r>
            <a:endParaRPr lang="en-US" sz="32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6551520" y="-4094924"/>
            <a:ext cx="671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(B)</a:t>
            </a:r>
            <a:endParaRPr lang="en-US" sz="32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2950396" y="-1735792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(C)</a:t>
            </a:r>
            <a:endParaRPr lang="en-US" sz="32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6524269" y="-1735792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(D)</a:t>
            </a:r>
            <a:endParaRPr lang="en-US" sz="3200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2950396" y="606560"/>
            <a:ext cx="64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(E)</a:t>
            </a:r>
            <a:endParaRPr lang="en-US" sz="32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6593692" y="588912"/>
            <a:ext cx="630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(F)</a:t>
            </a:r>
            <a:endParaRPr lang="en-US" sz="3200" b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2956006" y="2992089"/>
            <a:ext cx="702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(G)</a:t>
            </a:r>
            <a:endParaRPr lang="en-US" sz="32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6556800" y="3008851"/>
            <a:ext cx="700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(H)</a:t>
            </a:r>
            <a:endParaRPr lang="en-US" sz="3200" b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2901139" y="5368089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(I)</a:t>
            </a:r>
            <a:endParaRPr lang="en-US" sz="3200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6593692" y="5384851"/>
            <a:ext cx="57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(J)</a:t>
            </a:r>
            <a:endParaRPr lang="en-US" sz="3200" b="1" dirty="0"/>
          </a:p>
        </p:txBody>
      </p:sp>
      <p:sp>
        <p:nvSpPr>
          <p:cNvPr id="38" name="ZoneTexte 37"/>
          <p:cNvSpPr txBox="1"/>
          <p:nvPr/>
        </p:nvSpPr>
        <p:spPr>
          <a:xfrm>
            <a:off x="2873888" y="7772177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(K)</a:t>
            </a:r>
            <a:endParaRPr lang="en-US" sz="32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6524629" y="7762168"/>
            <a:ext cx="614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(L)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1542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46574" y="9749"/>
            <a:ext cx="4249898" cy="7959311"/>
          </a:xfrm>
          <a:prstGeom prst="rect">
            <a:avLst/>
          </a:prstGeom>
        </p:spPr>
      </p:pic>
      <p:sp>
        <p:nvSpPr>
          <p:cNvPr id="10" name="Ellipse 9"/>
          <p:cNvSpPr>
            <a:spLocks noChangeAspect="1"/>
          </p:cNvSpPr>
          <p:nvPr/>
        </p:nvSpPr>
        <p:spPr>
          <a:xfrm>
            <a:off x="-1186924" y="786150"/>
            <a:ext cx="13201631" cy="121437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>
            <a:spLocks noChangeAspect="1"/>
          </p:cNvSpPr>
          <p:nvPr/>
        </p:nvSpPr>
        <p:spPr>
          <a:xfrm>
            <a:off x="-86787" y="1798125"/>
            <a:ext cx="11001359" cy="101197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>
            <a:spLocks noChangeAspect="1"/>
          </p:cNvSpPr>
          <p:nvPr/>
        </p:nvSpPr>
        <p:spPr>
          <a:xfrm>
            <a:off x="1013350" y="2810100"/>
            <a:ext cx="8801087" cy="8095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>
            <a:spLocks noChangeAspect="1"/>
          </p:cNvSpPr>
          <p:nvPr/>
        </p:nvSpPr>
        <p:spPr>
          <a:xfrm>
            <a:off x="2113487" y="3822075"/>
            <a:ext cx="6600815" cy="60718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620" y="4657725"/>
            <a:ext cx="4400550" cy="440055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4449" y="9750"/>
            <a:ext cx="4249898" cy="684825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102" y="16725"/>
            <a:ext cx="4249898" cy="6841275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760575" y="4175125"/>
            <a:ext cx="138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Troposphère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746727" y="3163150"/>
            <a:ext cx="141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Stratosphère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746727" y="2135300"/>
            <a:ext cx="136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Mésosphère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624732" y="1077149"/>
            <a:ext cx="157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Thermosphère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 flipH="1" flipV="1">
            <a:off x="0" y="6837696"/>
            <a:ext cx="32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4450" y="6851025"/>
            <a:ext cx="13506449" cy="6192093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124102" y="8026759"/>
            <a:ext cx="19153450" cy="6449631"/>
          </a:xfrm>
          <a:prstGeom prst="rect">
            <a:avLst/>
          </a:prstGeom>
        </p:spPr>
      </p:pic>
      <p:cxnSp>
        <p:nvCxnSpPr>
          <p:cNvPr id="22" name="Connecteur droit 21"/>
          <p:cNvCxnSpPr/>
          <p:nvPr/>
        </p:nvCxnSpPr>
        <p:spPr>
          <a:xfrm flipH="1" flipV="1">
            <a:off x="0" y="731025"/>
            <a:ext cx="0" cy="61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V="1">
            <a:off x="0" y="650418"/>
            <a:ext cx="0" cy="1349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0" y="4848807"/>
            <a:ext cx="2935449" cy="0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0" y="3532482"/>
            <a:ext cx="2935449" cy="0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-1" y="2328587"/>
            <a:ext cx="2935449" cy="0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-2" y="1251529"/>
            <a:ext cx="2935449" cy="0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-76338" y="4839477"/>
            <a:ext cx="1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-90002" y="3532482"/>
            <a:ext cx="1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-76338" y="2329296"/>
            <a:ext cx="1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-82558" y="1251528"/>
            <a:ext cx="1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-806471" y="464589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20km</a:t>
            </a:r>
            <a:endParaRPr lang="en-US" dirty="0"/>
          </a:p>
        </p:txBody>
      </p:sp>
      <p:sp>
        <p:nvSpPr>
          <p:cNvPr id="39" name="ZoneTexte 38"/>
          <p:cNvSpPr txBox="1"/>
          <p:nvPr/>
        </p:nvSpPr>
        <p:spPr>
          <a:xfrm>
            <a:off x="-694275" y="660332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0km</a:t>
            </a:r>
            <a:endParaRPr lang="en-US" dirty="0"/>
          </a:p>
        </p:txBody>
      </p:sp>
      <p:sp>
        <p:nvSpPr>
          <p:cNvPr id="40" name="ZoneTexte 39"/>
          <p:cNvSpPr txBox="1"/>
          <p:nvPr/>
        </p:nvSpPr>
        <p:spPr>
          <a:xfrm>
            <a:off x="-815298" y="334781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  <a:r>
              <a:rPr lang="fr-FR" dirty="0" smtClean="0"/>
              <a:t>0km</a:t>
            </a:r>
            <a:endParaRPr lang="en-US" dirty="0"/>
          </a:p>
        </p:txBody>
      </p:sp>
      <p:sp>
        <p:nvSpPr>
          <p:cNvPr id="41" name="ZoneTexte 40"/>
          <p:cNvSpPr txBox="1"/>
          <p:nvPr/>
        </p:nvSpPr>
        <p:spPr>
          <a:xfrm>
            <a:off x="-804952" y="211130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80km</a:t>
            </a:r>
            <a:endParaRPr lang="en-US" dirty="0"/>
          </a:p>
        </p:txBody>
      </p:sp>
      <p:sp>
        <p:nvSpPr>
          <p:cNvPr id="42" name="ZoneTexte 41"/>
          <p:cNvSpPr txBox="1"/>
          <p:nvPr/>
        </p:nvSpPr>
        <p:spPr>
          <a:xfrm>
            <a:off x="-865546" y="105946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700km</a:t>
            </a:r>
            <a:endParaRPr lang="en-US" dirty="0"/>
          </a:p>
        </p:txBody>
      </p:sp>
      <p:sp>
        <p:nvSpPr>
          <p:cNvPr id="43" name="ZoneTexte 42"/>
          <p:cNvSpPr txBox="1"/>
          <p:nvPr/>
        </p:nvSpPr>
        <p:spPr>
          <a:xfrm>
            <a:off x="-709491" y="23470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Altitude (km)</a:t>
            </a:r>
            <a:endParaRPr lang="en-US" dirty="0"/>
          </a:p>
        </p:txBody>
      </p:sp>
      <p:cxnSp>
        <p:nvCxnSpPr>
          <p:cNvPr id="45" name="Connecteur droit 44"/>
          <p:cNvCxnSpPr/>
          <p:nvPr/>
        </p:nvCxnSpPr>
        <p:spPr>
          <a:xfrm flipH="1" flipV="1">
            <a:off x="1013351" y="4864824"/>
            <a:ext cx="1139611" cy="1959544"/>
          </a:xfrm>
          <a:prstGeom prst="line">
            <a:avLst/>
          </a:prstGeom>
          <a:ln w="12700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1003369" y="3847459"/>
            <a:ext cx="426673" cy="990008"/>
          </a:xfrm>
          <a:prstGeom prst="line">
            <a:avLst/>
          </a:prstGeom>
          <a:ln w="12700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1443806" y="3532482"/>
            <a:ext cx="385245" cy="314977"/>
          </a:xfrm>
          <a:prstGeom prst="line">
            <a:avLst/>
          </a:prstGeom>
          <a:ln w="12700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1863318" y="3163150"/>
            <a:ext cx="166746" cy="331490"/>
          </a:xfrm>
          <a:prstGeom prst="line">
            <a:avLst/>
          </a:prstGeom>
          <a:ln w="12700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H="1" flipV="1">
            <a:off x="311836" y="2167063"/>
            <a:ext cx="1711684" cy="993076"/>
          </a:xfrm>
          <a:prstGeom prst="line">
            <a:avLst/>
          </a:prstGeom>
          <a:ln w="12700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311837" y="770134"/>
            <a:ext cx="2263877" cy="1141152"/>
          </a:xfrm>
          <a:prstGeom prst="line">
            <a:avLst/>
          </a:prstGeom>
          <a:ln w="12700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307909" y="1903660"/>
            <a:ext cx="0" cy="270669"/>
          </a:xfrm>
          <a:prstGeom prst="line">
            <a:avLst/>
          </a:prstGeom>
          <a:ln w="12700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flipV="1">
            <a:off x="2494088" y="694858"/>
            <a:ext cx="225475" cy="1176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2152962" y="646367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15°C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427847" y="48023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-55°C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1722205" y="350598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-</a:t>
            </a:r>
            <a:r>
              <a:rPr lang="fr-FR" dirty="0" smtClean="0">
                <a:solidFill>
                  <a:srgbClr val="FF0000"/>
                </a:solidFill>
              </a:rPr>
              <a:t>5°C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1951418" y="285684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0°C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309579" y="185450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-90°C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2115222" y="368795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1000-2000°C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744164" y="6896043"/>
            <a:ext cx="178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Température (°C)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3" name="Connecteur droit 72"/>
          <p:cNvCxnSpPr/>
          <p:nvPr/>
        </p:nvCxnSpPr>
        <p:spPr>
          <a:xfrm flipH="1" flipV="1">
            <a:off x="7611789" y="6838708"/>
            <a:ext cx="327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H="1" flipV="1">
            <a:off x="7952421" y="729768"/>
            <a:ext cx="0" cy="61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7863383" y="4850167"/>
            <a:ext cx="1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7849719" y="3543172"/>
            <a:ext cx="1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7863383" y="2339986"/>
            <a:ext cx="1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7857163" y="1262218"/>
            <a:ext cx="1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V="1">
            <a:off x="7953214" y="623462"/>
            <a:ext cx="0" cy="1349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7365060" y="6898952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/>
                </a:solidFill>
              </a:rPr>
              <a:t>Pression (hPa)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7947163" y="6607539"/>
            <a:ext cx="9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/>
                </a:solidFill>
              </a:rPr>
              <a:t>1013hPa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8037163" y="4639942"/>
            <a:ext cx="99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/>
                </a:solidFill>
              </a:rPr>
              <a:t>&lt;200hPa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8019563" y="3343029"/>
            <a:ext cx="64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/>
                </a:solidFill>
              </a:rPr>
              <a:t>3hPa</a:t>
            </a:r>
            <a:endParaRPr lang="en-US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8019563" y="2149355"/>
                <a:ext cx="103299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i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fr-FR" dirty="0" smtClean="0">
                    <a:solidFill>
                      <a:schemeClr val="accent5"/>
                    </a:solidFill>
                  </a:rPr>
                  <a:t>hPa</a:t>
                </a:r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563" y="2149355"/>
                <a:ext cx="1032996" cy="375552"/>
              </a:xfrm>
              <a:prstGeom prst="rect">
                <a:avLst/>
              </a:prstGeom>
              <a:blipFill>
                <a:blip r:embed="rId5"/>
                <a:stretch>
                  <a:fillRect t="-8197" r="-2959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ZoneTexte 89"/>
          <p:cNvSpPr txBox="1"/>
          <p:nvPr/>
        </p:nvSpPr>
        <p:spPr>
          <a:xfrm>
            <a:off x="8050774" y="1077149"/>
            <a:ext cx="64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/>
                </a:solidFill>
              </a:rPr>
              <a:t>0hPa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91" name="Image 9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0784">
            <a:off x="3795010" y="4215299"/>
            <a:ext cx="917781" cy="917781"/>
          </a:xfrm>
          <a:prstGeom prst="rect">
            <a:avLst/>
          </a:prstGeom>
        </p:spPr>
      </p:pic>
      <p:pic>
        <p:nvPicPr>
          <p:cNvPr id="92" name="Image 9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3628" flipH="1">
            <a:off x="6211265" y="4269620"/>
            <a:ext cx="875778" cy="776209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6782">
            <a:off x="6289979" y="3233121"/>
            <a:ext cx="631313" cy="631313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04388">
            <a:off x="4056203" y="2185919"/>
            <a:ext cx="607525" cy="596767"/>
          </a:xfrm>
          <a:prstGeom prst="rect">
            <a:avLst/>
          </a:prstGeom>
        </p:spPr>
      </p:pic>
      <p:pic>
        <p:nvPicPr>
          <p:cNvPr id="95" name="Image 9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04388">
            <a:off x="4219843" y="1961862"/>
            <a:ext cx="385889" cy="379056"/>
          </a:xfrm>
          <a:prstGeom prst="rect">
            <a:avLst/>
          </a:prstGeom>
        </p:spPr>
      </p:pic>
      <p:pic>
        <p:nvPicPr>
          <p:cNvPr id="96" name="Image 9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04388">
            <a:off x="3698617" y="2354087"/>
            <a:ext cx="385889" cy="379056"/>
          </a:xfrm>
          <a:prstGeom prst="rect">
            <a:avLst/>
          </a:prstGeom>
        </p:spPr>
      </p:pic>
      <p:pic>
        <p:nvPicPr>
          <p:cNvPr id="99" name="Image 9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45" y="913889"/>
            <a:ext cx="812619" cy="81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8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944" y="2377984"/>
            <a:ext cx="1899830" cy="1899830"/>
          </a:xfrm>
          <a:prstGeom prst="rect">
            <a:avLst/>
          </a:prstGeom>
        </p:spPr>
      </p:pic>
      <p:sp>
        <p:nvSpPr>
          <p:cNvPr id="16" name="Arc 15"/>
          <p:cNvSpPr/>
          <p:nvPr/>
        </p:nvSpPr>
        <p:spPr>
          <a:xfrm rot="16200000">
            <a:off x="6955651" y="2818897"/>
            <a:ext cx="2750366" cy="915131"/>
          </a:xfrm>
          <a:prstGeom prst="arc">
            <a:avLst>
              <a:gd name="adj1" fmla="val 20124569"/>
              <a:gd name="adj2" fmla="val 12007051"/>
            </a:avLst>
          </a:prstGeom>
          <a:ln w="28575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5726743" y="3763897"/>
                <a:ext cx="1101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≅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𝑡𝑒𝑟𝑟𝑒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743" y="3763897"/>
                <a:ext cx="1101584" cy="276999"/>
              </a:xfrm>
              <a:prstGeom prst="rect">
                <a:avLst/>
              </a:prstGeom>
              <a:blipFill>
                <a:blip r:embed="rId3"/>
                <a:stretch>
                  <a:fillRect l="-2762" r="-110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/>
          <p:cNvSpPr/>
          <p:nvPr/>
        </p:nvSpPr>
        <p:spPr>
          <a:xfrm rot="16200000" flipV="1">
            <a:off x="6233607" y="2819262"/>
            <a:ext cx="2750366" cy="914400"/>
          </a:xfrm>
          <a:prstGeom prst="arc">
            <a:avLst>
              <a:gd name="adj1" fmla="val 20221972"/>
              <a:gd name="adj2" fmla="val 12029957"/>
            </a:avLst>
          </a:prstGeom>
          <a:ln w="28575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16200000" flipV="1">
            <a:off x="6470835" y="3111403"/>
            <a:ext cx="2750366" cy="330117"/>
          </a:xfrm>
          <a:prstGeom prst="arc">
            <a:avLst>
              <a:gd name="adj1" fmla="val 21083308"/>
              <a:gd name="adj2" fmla="val 11241559"/>
            </a:avLst>
          </a:prstGeom>
          <a:ln w="28575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16200000">
            <a:off x="6702176" y="3110863"/>
            <a:ext cx="2750366" cy="331200"/>
          </a:xfrm>
          <a:prstGeom prst="arc">
            <a:avLst>
              <a:gd name="adj1" fmla="val 21138016"/>
              <a:gd name="adj2" fmla="val 11241956"/>
            </a:avLst>
          </a:prstGeom>
          <a:ln w="28575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656224">
            <a:off x="7157807" y="1984254"/>
            <a:ext cx="410845" cy="435998"/>
          </a:xfrm>
          <a:prstGeom prst="rect">
            <a:avLst/>
          </a:prstGeom>
        </p:spPr>
      </p:pic>
      <p:cxnSp>
        <p:nvCxnSpPr>
          <p:cNvPr id="26" name="Connecteur droit avec flèche 25"/>
          <p:cNvCxnSpPr/>
          <p:nvPr/>
        </p:nvCxnSpPr>
        <p:spPr>
          <a:xfrm>
            <a:off x="6439822" y="3561138"/>
            <a:ext cx="252000" cy="1800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5818507" y="3479223"/>
            <a:ext cx="252000" cy="3960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7189350" y="2449685"/>
            <a:ext cx="48034" cy="274465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5317149" y="2935466"/>
            <a:ext cx="5189220" cy="681990"/>
          </a:xfrm>
          <a:prstGeom prst="arc">
            <a:avLst>
              <a:gd name="adj1" fmla="val 20438409"/>
              <a:gd name="adj2" fmla="val 12052129"/>
            </a:avLst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90486" y="3327899"/>
            <a:ext cx="410845" cy="435998"/>
          </a:xfrm>
          <a:prstGeom prst="rect">
            <a:avLst/>
          </a:prstGeom>
        </p:spPr>
      </p:pic>
      <p:cxnSp>
        <p:nvCxnSpPr>
          <p:cNvPr id="39" name="Connecteur droit avec flèche 38"/>
          <p:cNvCxnSpPr/>
          <p:nvPr/>
        </p:nvCxnSpPr>
        <p:spPr>
          <a:xfrm>
            <a:off x="6439822" y="3560678"/>
            <a:ext cx="252000" cy="1800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5818507" y="3478763"/>
            <a:ext cx="252000" cy="3960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>
            <a:off x="7440327" y="1891521"/>
            <a:ext cx="151088" cy="82815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828327" y="1527265"/>
            <a:ext cx="127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14 orbites/j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9784080" y="1927848"/>
            <a:ext cx="396240" cy="508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9784080" y="2197173"/>
            <a:ext cx="396240" cy="508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10180320" y="1733766"/>
            <a:ext cx="59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GEO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10209150" y="2008652"/>
            <a:ext cx="54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C000"/>
                </a:solidFill>
              </a:rPr>
              <a:t>L</a:t>
            </a:r>
            <a:r>
              <a:rPr lang="fr-FR" b="1" dirty="0" smtClean="0">
                <a:solidFill>
                  <a:srgbClr val="FFC000"/>
                </a:solidFill>
              </a:rPr>
              <a:t>EO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14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/>
          <p:cNvSpPr/>
          <p:nvPr/>
        </p:nvSpPr>
        <p:spPr>
          <a:xfrm>
            <a:off x="6347835" y="1694168"/>
            <a:ext cx="3240000" cy="324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920" y="2364253"/>
            <a:ext cx="1899830" cy="1899830"/>
          </a:xfrm>
          <a:prstGeom prst="rect">
            <a:avLst/>
          </a:prstGeom>
        </p:spPr>
      </p:pic>
      <p:sp>
        <p:nvSpPr>
          <p:cNvPr id="12" name="Arc 11"/>
          <p:cNvSpPr/>
          <p:nvPr/>
        </p:nvSpPr>
        <p:spPr>
          <a:xfrm>
            <a:off x="5346555" y="2973616"/>
            <a:ext cx="5189220" cy="681990"/>
          </a:xfrm>
          <a:prstGeom prst="arc">
            <a:avLst>
              <a:gd name="adj1" fmla="val 20438409"/>
              <a:gd name="adj2" fmla="val 12052129"/>
            </a:avLst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303267">
            <a:off x="10308759" y="3074580"/>
            <a:ext cx="410845" cy="435998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 flipH="1" flipV="1">
            <a:off x="10119379" y="3130133"/>
            <a:ext cx="200763" cy="43373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9784080" y="1927848"/>
            <a:ext cx="396240" cy="508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0180320" y="1733766"/>
            <a:ext cx="59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GEO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4" name="Connecteur droit 33"/>
          <p:cNvCxnSpPr/>
          <p:nvPr/>
        </p:nvCxnSpPr>
        <p:spPr>
          <a:xfrm>
            <a:off x="8882365" y="3275699"/>
            <a:ext cx="1391400" cy="1688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endCxn id="43" idx="0"/>
          </p:cNvCxnSpPr>
          <p:nvPr/>
        </p:nvCxnSpPr>
        <p:spPr>
          <a:xfrm flipH="1" flipV="1">
            <a:off x="7992087" y="2209057"/>
            <a:ext cx="2281678" cy="105898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ag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914" y="3227355"/>
            <a:ext cx="232639" cy="234247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767" y="2209057"/>
            <a:ext cx="232639" cy="234247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7269930" y="4185032"/>
            <a:ext cx="144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Atmosphère terrestre</a:t>
            </a:r>
            <a:endParaRPr lang="en-US" dirty="0"/>
          </a:p>
        </p:txBody>
      </p:sp>
      <p:cxnSp>
        <p:nvCxnSpPr>
          <p:cNvPr id="9" name="Connecteur droit avec flèche 8"/>
          <p:cNvCxnSpPr>
            <a:endCxn id="13" idx="0"/>
          </p:cNvCxnSpPr>
          <p:nvPr/>
        </p:nvCxnSpPr>
        <p:spPr>
          <a:xfrm flipV="1">
            <a:off x="10091710" y="3455292"/>
            <a:ext cx="277392" cy="49073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8073390" y="2164080"/>
            <a:ext cx="1424940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V="1">
            <a:off x="8911331" y="3228240"/>
            <a:ext cx="6667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V="1">
            <a:off x="9760961" y="2343017"/>
            <a:ext cx="419359" cy="49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10180320" y="2012975"/>
            <a:ext cx="2122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Distance parcourue dans l’atmosphère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93" y="508000"/>
            <a:ext cx="10975833" cy="58115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l="4482" t="207" r="449" b="5236"/>
          <a:stretch/>
        </p:blipFill>
        <p:spPr>
          <a:xfrm>
            <a:off x="6249320" y="906272"/>
            <a:ext cx="3418936" cy="245668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473200" y="5584370"/>
            <a:ext cx="976086" cy="95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2481943" y="3362960"/>
            <a:ext cx="3767377" cy="218875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62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" t="12177" r="53616" b="51096"/>
          <a:stretch>
            <a:fillRect/>
          </a:stretch>
        </p:blipFill>
        <p:spPr bwMode="auto">
          <a:xfrm>
            <a:off x="688868" y="219065"/>
            <a:ext cx="4364202" cy="34124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30" descr="Image result for svalsat telep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68" y="3761120"/>
            <a:ext cx="4364202" cy="290747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3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53"/>
          <a:stretch/>
        </p:blipFill>
        <p:spPr bwMode="auto">
          <a:xfrm>
            <a:off x="5242079" y="219064"/>
            <a:ext cx="5667324" cy="6449529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ZoneTexte 25"/>
          <p:cNvSpPr txBox="1">
            <a:spLocks noChangeArrowheads="1"/>
          </p:cNvSpPr>
          <p:nvPr/>
        </p:nvSpPr>
        <p:spPr bwMode="auto">
          <a:xfrm>
            <a:off x="215192" y="3186218"/>
            <a:ext cx="225254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fr-FR" b="1" dirty="0" smtClean="0"/>
              <a:t>THOR7 coverage</a:t>
            </a:r>
            <a:endParaRPr lang="en-GB" altLang="fr-FR" b="1" dirty="0"/>
          </a:p>
        </p:txBody>
      </p:sp>
      <p:sp>
        <p:nvSpPr>
          <p:cNvPr id="8" name="ZoneTexte 25"/>
          <p:cNvSpPr txBox="1">
            <a:spLocks noChangeArrowheads="1"/>
          </p:cNvSpPr>
          <p:nvPr/>
        </p:nvSpPr>
        <p:spPr bwMode="auto">
          <a:xfrm>
            <a:off x="5356091" y="299747"/>
            <a:ext cx="281211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fr-FR" b="1" dirty="0"/>
              <a:t>Svalbard Archipelago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25"/>
              <p:cNvSpPr txBox="1">
                <a:spLocks noChangeArrowheads="1"/>
              </p:cNvSpPr>
              <p:nvPr/>
            </p:nvSpPr>
            <p:spPr bwMode="auto">
              <a:xfrm>
                <a:off x="215192" y="6210926"/>
                <a:ext cx="4282364" cy="40011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GB" altLang="fr-FR" b="1" dirty="0" smtClean="0"/>
                  <a:t>Svalsat Station (</a:t>
                </a:r>
                <a14:m>
                  <m:oMath xmlns:m="http://schemas.openxmlformats.org/officeDocument/2006/math">
                    <m:r>
                      <a:rPr lang="en-GB" altLang="fr-FR" b="1" i="0" dirty="0" smtClean="0">
                        <a:latin typeface="Cambria Math" panose="02040503050406030204" pitchFamily="18" charset="0"/>
                      </a:rPr>
                      <m:t>𝟕𝟖</m:t>
                    </m:r>
                    <m:r>
                      <a:rPr lang="en-GB" altLang="fr-FR" b="1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altLang="fr-FR" b="1" i="0" dirty="0" smtClean="0">
                        <a:latin typeface="Cambria Math" panose="02040503050406030204" pitchFamily="18" charset="0"/>
                      </a:rPr>
                      <m:t>𝟐𝟑</m:t>
                    </m:r>
                    <m:r>
                      <a:rPr lang="en-GB" altLang="fr-FR" b="1" i="0" dirty="0" smtClean="0">
                        <a:latin typeface="Cambria Math" panose="02040503050406030204" pitchFamily="18" charset="0"/>
                      </a:rPr>
                      <m:t>°</m:t>
                    </m:r>
                    <m:r>
                      <a:rPr lang="en-GB" altLang="fr-FR" b="1" i="0" dirty="0" smtClean="0">
                        <a:latin typeface="Cambria Math" panose="02040503050406030204" pitchFamily="18" charset="0"/>
                      </a:rPr>
                      <m:t>𝐍</m:t>
                    </m:r>
                    <m:r>
                      <a:rPr lang="en-GB" altLang="fr-FR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altLang="fr-FR" b="1" i="0" dirty="0" smtClean="0"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GB" altLang="fr-FR" b="1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altLang="fr-FR" b="1" i="0" dirty="0" smtClean="0">
                        <a:latin typeface="Cambria Math" panose="02040503050406030204" pitchFamily="18" charset="0"/>
                      </a:rPr>
                      <m:t>𝟒𝟐</m:t>
                    </m:r>
                    <m:r>
                      <a:rPr lang="fr-FR" altLang="fr-FR" b="1" i="0" dirty="0" smtClean="0">
                        <a:latin typeface="Cambria Math" panose="02040503050406030204" pitchFamily="18" charset="0"/>
                      </a:rPr>
                      <m:t>°</m:t>
                    </m:r>
                    <m:r>
                      <a:rPr lang="en-GB" altLang="fr-FR" b="1" i="0" dirty="0" smtClean="0">
                        <a:latin typeface="Cambria Math" panose="02040503050406030204" pitchFamily="18" charset="0"/>
                      </a:rPr>
                      <m:t>𝐄</m:t>
                    </m:r>
                  </m:oMath>
                </a14:m>
                <a:r>
                  <a:rPr lang="en-GB" altLang="fr-FR" b="1" dirty="0" smtClean="0"/>
                  <a:t>)</a:t>
                </a:r>
                <a:endParaRPr lang="en-GB" altLang="fr-FR" b="1" dirty="0"/>
              </a:p>
            </p:txBody>
          </p:sp>
        </mc:Choice>
        <mc:Fallback xmlns="">
          <p:sp>
            <p:nvSpPr>
              <p:cNvPr id="9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192" y="6210926"/>
                <a:ext cx="4282364" cy="400110"/>
              </a:xfrm>
              <a:prstGeom prst="rect">
                <a:avLst/>
              </a:prstGeom>
              <a:blipFill>
                <a:blip r:embed="rId5"/>
                <a:stretch>
                  <a:fillRect l="-1135" t="-5970" r="-1135" b="-2686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7090965" y="3586328"/>
            <a:ext cx="413645" cy="4051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en angle 11"/>
          <p:cNvCxnSpPr>
            <a:stCxn id="11" idx="2"/>
            <a:endCxn id="5" idx="3"/>
          </p:cNvCxnSpPr>
          <p:nvPr/>
        </p:nvCxnSpPr>
        <p:spPr>
          <a:xfrm rot="5400000">
            <a:off x="5563738" y="3480807"/>
            <a:ext cx="1223382" cy="2244718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70754" y="400407"/>
            <a:ext cx="521086" cy="5989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en angle 14"/>
          <p:cNvCxnSpPr>
            <a:stCxn id="14" idx="1"/>
            <a:endCxn id="6" idx="1"/>
          </p:cNvCxnSpPr>
          <p:nvPr/>
        </p:nvCxnSpPr>
        <p:spPr>
          <a:xfrm rot="10800000" flipH="1" flipV="1">
            <a:off x="2770753" y="699857"/>
            <a:ext cx="2471325" cy="2743971"/>
          </a:xfrm>
          <a:prstGeom prst="bentConnector3">
            <a:avLst>
              <a:gd name="adj1" fmla="val -925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374" y="4738982"/>
            <a:ext cx="3111139" cy="1872048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cxnSp>
        <p:nvCxnSpPr>
          <p:cNvPr id="19" name="Connecteur en angle 18"/>
          <p:cNvCxnSpPr>
            <a:stCxn id="11" idx="2"/>
            <a:endCxn id="18" idx="1"/>
          </p:cNvCxnSpPr>
          <p:nvPr/>
        </p:nvCxnSpPr>
        <p:spPr>
          <a:xfrm rot="16200000" flipH="1">
            <a:off x="6951316" y="4337947"/>
            <a:ext cx="1683531" cy="99058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92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D:\xboulang\Documents\Propagation\Etude_ESA_Testbed4KaEODDL\Availability\Figures\ATT\ATT_201607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1" r="8774"/>
          <a:stretch/>
        </p:blipFill>
        <p:spPr bwMode="auto">
          <a:xfrm>
            <a:off x="3218181" y="150219"/>
            <a:ext cx="612000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D:\xboulang\Documents\Propagation\Etude_ESA_Testbed4KaEODDL\Availability\Figures\ATT\ATT_201705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9" r="8026"/>
          <a:stretch/>
        </p:blipFill>
        <p:spPr bwMode="auto">
          <a:xfrm>
            <a:off x="3218181" y="3390219"/>
            <a:ext cx="6120000" cy="32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342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16" y="611609"/>
            <a:ext cx="11187113" cy="551139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024743" y="1926772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(a)</a:t>
            </a:r>
            <a:endParaRPr lang="en-US" sz="24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7532914" y="2301296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(b)</a:t>
            </a:r>
            <a:endParaRPr lang="en-US" sz="24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109771" y="5031377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(c)</a:t>
            </a:r>
            <a:endParaRPr lang="en-US" sz="2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7617823" y="4532700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(d)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5049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6" r="4488"/>
          <a:stretch/>
        </p:blipFill>
        <p:spPr>
          <a:xfrm>
            <a:off x="1358537" y="229523"/>
            <a:ext cx="9056914" cy="662847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812869" y="305670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14°E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3548744" y="305670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15°E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4284619" y="305670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16°E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5438503" y="305670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14°E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6174378" y="305670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15°E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6910253" y="305670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16°E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8029303" y="305670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14°E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8765178" y="305670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15°E</a:t>
            </a:r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9501053" y="305670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16°E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1737016" y="280415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77.6°N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1737015" y="238871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77.8°N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1737014" y="198198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78.0°N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1737014" y="15895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78.2°N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1752184" y="1195925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78.4°N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1737013" y="78704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78.6°N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2573243" y="2507362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(a)</a:t>
            </a:r>
            <a:endParaRPr lang="en-US" sz="2800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5156214" y="2510933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(b)</a:t>
            </a:r>
            <a:endParaRPr lang="en-US" sz="28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7793046" y="2507362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(c)</a:t>
            </a:r>
            <a:endParaRPr lang="en-US" sz="28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2566029" y="5472630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(d)</a:t>
            </a:r>
            <a:endParaRPr lang="en-US" sz="2800" b="1" dirty="0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2820" y="538526"/>
            <a:ext cx="428568" cy="2569935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10408962" y="28720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261.0</a:t>
            </a:r>
            <a:endParaRPr lang="en-US" dirty="0"/>
          </a:p>
        </p:txBody>
      </p:sp>
      <p:sp>
        <p:nvSpPr>
          <p:cNvPr id="33" name="ZoneTexte 32"/>
          <p:cNvSpPr txBox="1"/>
          <p:nvPr/>
        </p:nvSpPr>
        <p:spPr>
          <a:xfrm>
            <a:off x="10422506" y="40561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266.0</a:t>
            </a:r>
            <a:endParaRPr lang="en-US" dirty="0"/>
          </a:p>
        </p:txBody>
      </p:sp>
      <p:sp>
        <p:nvSpPr>
          <p:cNvPr id="34" name="ZoneTexte 33"/>
          <p:cNvSpPr txBox="1"/>
          <p:nvPr/>
        </p:nvSpPr>
        <p:spPr>
          <a:xfrm>
            <a:off x="10438703" y="246504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261.8</a:t>
            </a:r>
            <a:endParaRPr lang="en-US" dirty="0"/>
          </a:p>
        </p:txBody>
      </p:sp>
      <p:sp>
        <p:nvSpPr>
          <p:cNvPr id="35" name="ZoneTexte 34"/>
          <p:cNvSpPr txBox="1"/>
          <p:nvPr/>
        </p:nvSpPr>
        <p:spPr>
          <a:xfrm>
            <a:off x="10445038" y="203155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262.6</a:t>
            </a:r>
            <a:endParaRPr lang="en-US" dirty="0"/>
          </a:p>
        </p:txBody>
      </p:sp>
      <p:sp>
        <p:nvSpPr>
          <p:cNvPr id="36" name="ZoneTexte 35"/>
          <p:cNvSpPr txBox="1"/>
          <p:nvPr/>
        </p:nvSpPr>
        <p:spPr>
          <a:xfrm>
            <a:off x="10438703" y="162456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263.5</a:t>
            </a:r>
            <a:endParaRPr lang="en-US" dirty="0"/>
          </a:p>
        </p:txBody>
      </p:sp>
      <p:sp>
        <p:nvSpPr>
          <p:cNvPr id="37" name="ZoneTexte 36"/>
          <p:cNvSpPr txBox="1"/>
          <p:nvPr/>
        </p:nvSpPr>
        <p:spPr>
          <a:xfrm>
            <a:off x="10424214" y="121994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264.3</a:t>
            </a:r>
            <a:endParaRPr lang="en-US" dirty="0"/>
          </a:p>
        </p:txBody>
      </p:sp>
      <p:sp>
        <p:nvSpPr>
          <p:cNvPr id="38" name="ZoneTexte 37"/>
          <p:cNvSpPr txBox="1"/>
          <p:nvPr/>
        </p:nvSpPr>
        <p:spPr>
          <a:xfrm>
            <a:off x="10424214" y="79173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265.1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549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343</Words>
  <Application>Microsoft Office PowerPoint</Application>
  <PresentationFormat>Grand écran</PresentationFormat>
  <Paragraphs>151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Cambria Math</vt:lpstr>
      <vt:lpstr>Thème Office</vt:lpstr>
      <vt:lpstr>Chapitre 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Chapitre 3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Onera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 Frison</dc:creator>
  <cp:lastModifiedBy>Luc Frison</cp:lastModifiedBy>
  <cp:revision>52</cp:revision>
  <dcterms:created xsi:type="dcterms:W3CDTF">2023-10-02T15:52:55Z</dcterms:created>
  <dcterms:modified xsi:type="dcterms:W3CDTF">2023-10-18T22:14:45Z</dcterms:modified>
</cp:coreProperties>
</file>