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9" r:id="rId3"/>
    <p:sldId id="258" r:id="rId4"/>
    <p:sldId id="288" r:id="rId5"/>
    <p:sldId id="260" r:id="rId6"/>
    <p:sldId id="267" r:id="rId7"/>
    <p:sldId id="261" r:id="rId8"/>
    <p:sldId id="266" r:id="rId9"/>
    <p:sldId id="268" r:id="rId10"/>
    <p:sldId id="262" r:id="rId11"/>
    <p:sldId id="269" r:id="rId12"/>
    <p:sldId id="270" r:id="rId13"/>
    <p:sldId id="289" r:id="rId14"/>
    <p:sldId id="291" r:id="rId15"/>
    <p:sldId id="290" r:id="rId16"/>
    <p:sldId id="263" r:id="rId17"/>
    <p:sldId id="271" r:id="rId18"/>
    <p:sldId id="276" r:id="rId19"/>
    <p:sldId id="292" r:id="rId20"/>
    <p:sldId id="293" r:id="rId21"/>
    <p:sldId id="296" r:id="rId22"/>
    <p:sldId id="272" r:id="rId23"/>
    <p:sldId id="280" r:id="rId24"/>
    <p:sldId id="281" r:id="rId25"/>
    <p:sldId id="282" r:id="rId26"/>
    <p:sldId id="297" r:id="rId27"/>
    <p:sldId id="285" r:id="rId28"/>
    <p:sldId id="287" r:id="rId29"/>
    <p:sldId id="286" r:id="rId30"/>
    <p:sldId id="264" r:id="rId31"/>
    <p:sldId id="274" r:id="rId32"/>
    <p:sldId id="265" r:id="rId33"/>
    <p:sldId id="275" r:id="rId34"/>
    <p:sldId id="29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6E60"/>
    <a:srgbClr val="18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00"/>
    <p:restoredTop sz="95781"/>
  </p:normalViewPr>
  <p:slideViewPr>
    <p:cSldViewPr snapToGrid="0">
      <p:cViewPr>
        <p:scale>
          <a:sx n="60" d="100"/>
          <a:sy n="60" d="100"/>
        </p:scale>
        <p:origin x="1112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856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B270CC-DC2D-32EB-5BCF-279187CFFA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DF8B42-D029-E976-9EAC-3CC3824850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2A8BB-C006-D545-AAE9-227A10775733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1719F-875F-83D2-16B6-A185760232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04A9B-105A-B470-C964-B71FEBB431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C2B55-2C3C-CC4C-BA2B-BF1FB2DA7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8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24FFB-B5E4-1C45-9F4A-CFF700642D50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198F4-FA55-8A48-9F81-2587BB3E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60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198F4-FA55-8A48-9F81-2587BB3E37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88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E312C-0D50-1ADF-D50C-BFED3A2C8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9D3369-0897-D35D-A693-1B27431C4E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D3F35F-D9B7-1DE8-F779-5FE5B9B632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8883F-9665-F3C6-23D9-1275DEC8E0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198F4-FA55-8A48-9F81-2587BB3E37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16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AFF7-7E26-45F2-16F1-540084B97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F123D-5029-F686-FADC-2DE0D7CFE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596D0-AE04-898D-7ABF-D20E47D0F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2165-D556-D64D-9A34-C20F19C88D0B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C64B6-72E7-AE58-93EF-A88892A2D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86556-DDC0-9094-4D95-5C4759E2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85CB-8602-D141-9FCF-4563BAA30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1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8E603-6B34-4A9E-912B-9176AA73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D2829-22AF-3397-6916-91952A0DB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F2758-DD11-4965-6950-9E0BCEAA5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2165-D556-D64D-9A34-C20F19C88D0B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73A2D-FFF2-45D5-FFB8-90D040A5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562BC-83AA-BB5C-2462-733CB73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85CB-8602-D141-9FCF-4563BAA30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0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8069A8-7E95-A0F4-B342-91BFDEA58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994E1-94A3-D6CA-6836-66BB93B32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496AB-2FBF-9482-4ABE-F11F265A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2165-D556-D64D-9A34-C20F19C88D0B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E0B84-E82D-D853-C24A-B703AD4C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1A0B6-51D4-13AD-C65E-DEF722425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85CB-8602-D141-9FCF-4563BAA30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89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83D58-0922-0DAB-BF77-8E32D51F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06F21-BD36-C8B4-EAB7-CC546108B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253CC-AEA7-BD12-6381-2E85BB5B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2165-D556-D64D-9A34-C20F19C88D0B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36720-31B9-7C19-5804-52DAD6543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9A958-16A6-19F5-988A-F55D861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85CB-8602-D141-9FCF-4563BAA30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7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9D4D1-CDAC-C2DE-1912-142D0E55C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1B6B7-2318-4D53-744D-E35417DF4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7D80F-141E-52A3-037F-56D77FA6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2165-D556-D64D-9A34-C20F19C88D0B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9B806-EDFB-1678-2F2C-9BF13F3FE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3682E-494C-8F46-3CCC-4A35F145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85CB-8602-D141-9FCF-4563BAA30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1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76B9E-46A1-7137-5763-ACDEE44E9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FA62B-D043-026B-7CD4-2AD765895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F42DD-2BA2-8399-64B3-B9B41994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4FC67-D10E-C3A2-114D-303699C09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2165-D556-D64D-9A34-C20F19C88D0B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696DC-6564-5479-4570-97B79091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92823-5EB4-6295-631A-1D9DE5AE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85CB-8602-D141-9FCF-4563BAA30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0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EAE5-9C59-F23E-D79C-94B16D772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C6E7-9D20-44D5-B011-68E31FDB7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E8325-8AA3-080F-E19A-68BEB5889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A60D9-8186-C344-FA7D-1B0573B33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9CA43-1A2D-A8D7-BEA6-92AD1BEC8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E25BCF-31AB-1F39-BD61-6AA401DFA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2165-D556-D64D-9A34-C20F19C88D0B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E6DB0D-D573-7C39-E695-1720DCB13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40F0A-CCD1-FB4E-18FB-1161FD89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85CB-8602-D141-9FCF-4563BAA30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63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109EA-102F-4D5B-FF2B-6D9A74D8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97EE2-E273-92AD-49E4-5BA82269B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2165-D556-D64D-9A34-C20F19C88D0B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FF18C-60B3-8CE1-69FB-E378B2D1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CEAA3-2BA2-B9B4-D373-4A3312FB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85CB-8602-D141-9FCF-4563BAA30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7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691EE-A3BA-97F5-0E8B-A754EC8AA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2165-D556-D64D-9A34-C20F19C88D0B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4B0CA-6B70-C0F4-3480-5475FE068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520E2-AC46-08B7-F216-1BA4EAEB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85CB-8602-D141-9FCF-4563BAA30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49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927D-CFD7-FD15-91DD-E27EA882D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26A01-D35A-D60E-2B7A-E3F0A000B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494A2-E1DE-6DF3-8321-F96F12E6C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BB43B-5C1D-4E04-5194-28B9D014A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2165-D556-D64D-9A34-C20F19C88D0B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36D99-28D7-FE99-11B0-6080075E9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4027B-E2A3-0A71-6F7A-1DC7DF4B1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85CB-8602-D141-9FCF-4563BAA30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6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3AAF-2CBA-6DF6-AF4D-9FD64E5C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32F6E1-F379-E8A0-9A1F-D9339F42C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C872F-E0B4-CCE7-7731-5EC8AE582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F3DDC-41AC-DF97-65B9-AFD44111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2165-D556-D64D-9A34-C20F19C88D0B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3E3A1-BF10-991C-D505-C3AC0CB0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2E979-6ED8-3F6A-969B-27F8EA5F7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85CB-8602-D141-9FCF-4563BAA30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6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A503F7-10A4-36B0-D09B-6B826B10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96176-9422-407F-F114-327507417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E2CA8-ECA3-DEA6-AED8-B9F5621EB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BB2165-D556-D64D-9A34-C20F19C88D0B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55C2D-AC92-B4C2-36B3-B2305A730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39754-EF0F-3868-E863-A5FF2E3BF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1785CB-8602-D141-9FCF-4563BAA30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1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0.png"/><Relationship Id="rId7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21.png"/><Relationship Id="rId9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540B5-F248-EB65-2619-0C439D476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1367" y="583345"/>
            <a:ext cx="7501459" cy="4164820"/>
          </a:xfrm>
        </p:spPr>
        <p:txBody>
          <a:bodyPr anchor="t">
            <a:normAutofit fontScale="90000"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  <a:effectLst>
                  <a:outerShdw blurRad="50800" dist="50800" dir="5400000" algn="ctr" rotWithShape="0">
                    <a:srgbClr val="000000">
                      <a:alpha val="88938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Exploring Spam Classification Models Through Comprehensive Visual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03AF7-9444-B3CC-24C1-CAC2DC83F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8300" y="4113329"/>
            <a:ext cx="5579234" cy="504825"/>
          </a:xfrm>
        </p:spPr>
        <p:txBody>
          <a:bodyPr>
            <a:normAutofit/>
          </a:bodyPr>
          <a:lstStyle/>
          <a:p>
            <a:pPr algn="r"/>
            <a:r>
              <a:rPr lang="en-US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AMA2233 Data Analytics &amp; Visualization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EBD3C-6BB1-CCCE-3EAB-9529C244BD81}"/>
              </a:ext>
            </a:extLst>
          </p:cNvPr>
          <p:cNvSpPr txBox="1"/>
          <p:nvPr/>
        </p:nvSpPr>
        <p:spPr>
          <a:xfrm>
            <a:off x="1262009" y="4664392"/>
            <a:ext cx="369043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ffectLst>
                  <a:outerShdw blurRad="50800" dist="25400" dir="5400000" algn="ctr" rotWithShape="0">
                    <a:srgbClr val="000000">
                      <a:alpha val="26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Huang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50800" dist="25400" dir="5400000" algn="ctr" rotWithShape="0">
                    <a:srgbClr val="000000">
                      <a:alpha val="26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Jingxian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25400" dir="5400000" algn="ctr" rotWithShape="0">
                    <a:srgbClr val="000000">
                      <a:alpha val="26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chemeClr val="bg1"/>
                </a:solidFill>
                <a:effectLst>
                  <a:outerShdw blurRad="50800" dist="25400" dir="5400000" algn="ctr" rotWithShape="0">
                    <a:srgbClr val="000000">
                      <a:alpha val="26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23096649d</a:t>
            </a:r>
          </a:p>
          <a:p>
            <a:r>
              <a:rPr lang="en-US" sz="2800" dirty="0">
                <a:solidFill>
                  <a:schemeClr val="bg1"/>
                </a:solidFill>
                <a:effectLst>
                  <a:outerShdw blurRad="50800" dist="25400" dir="5400000" algn="ctr" rotWithShape="0">
                    <a:srgbClr val="000000">
                      <a:alpha val="26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Wang Xinrui </a:t>
            </a:r>
            <a:r>
              <a:rPr lang="en-US" sz="2000" i="1" dirty="0">
                <a:solidFill>
                  <a:schemeClr val="bg1"/>
                </a:solidFill>
                <a:effectLst>
                  <a:outerShdw blurRad="50800" dist="25400" dir="5400000" algn="ctr" rotWithShape="0">
                    <a:srgbClr val="000000">
                      <a:alpha val="26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23099603d</a:t>
            </a:r>
          </a:p>
          <a:p>
            <a:r>
              <a:rPr lang="en-US" sz="2800" dirty="0">
                <a:solidFill>
                  <a:schemeClr val="bg1"/>
                </a:solidFill>
                <a:effectLst>
                  <a:outerShdw blurRad="50800" dist="25400" dir="5400000" algn="ctr" rotWithShape="0">
                    <a:srgbClr val="000000">
                      <a:alpha val="26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50800" dist="25400" dir="5400000" algn="ctr" rotWithShape="0">
                    <a:srgbClr val="000000">
                      <a:alpha val="26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Jingwen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25400" dir="5400000" algn="ctr" rotWithShape="0">
                    <a:srgbClr val="000000">
                      <a:alpha val="26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chemeClr val="bg1"/>
                </a:solidFill>
                <a:effectLst>
                  <a:outerShdw blurRad="50800" dist="25400" dir="5400000" algn="ctr" rotWithShape="0">
                    <a:srgbClr val="000000">
                      <a:alpha val="26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23100669d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D47CC3-A39A-E904-0EA7-7426432C6EC3}"/>
              </a:ext>
            </a:extLst>
          </p:cNvPr>
          <p:cNvSpPr txBox="1"/>
          <p:nvPr/>
        </p:nvSpPr>
        <p:spPr>
          <a:xfrm>
            <a:off x="3050381" y="3251478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HK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FEDE7C-E302-F5AB-0673-A7119974DE0B}"/>
              </a:ext>
            </a:extLst>
          </p:cNvPr>
          <p:cNvSpPr txBox="1"/>
          <p:nvPr/>
        </p:nvSpPr>
        <p:spPr>
          <a:xfrm>
            <a:off x="3050381" y="3251478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HK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C67C46-FF84-F0FA-AD60-BA6B848A05F3}"/>
              </a:ext>
            </a:extLst>
          </p:cNvPr>
          <p:cNvGrpSpPr/>
          <p:nvPr/>
        </p:nvGrpSpPr>
        <p:grpSpPr>
          <a:xfrm>
            <a:off x="967804" y="727914"/>
            <a:ext cx="1724118" cy="1724112"/>
            <a:chOff x="467056" y="478393"/>
            <a:chExt cx="1724118" cy="172411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7C30A47-2C3F-9391-B7D8-2B1B825BCC0F}"/>
                </a:ext>
              </a:extLst>
            </p:cNvPr>
            <p:cNvSpPr/>
            <p:nvPr/>
          </p:nvSpPr>
          <p:spPr>
            <a:xfrm>
              <a:off x="467056" y="478393"/>
              <a:ext cx="1724118" cy="1724112"/>
            </a:xfrm>
            <a:prstGeom prst="ellipse">
              <a:avLst/>
            </a:prstGeom>
            <a:solidFill>
              <a:schemeClr val="bg1">
                <a:alpha val="2772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F190B9-1CB8-9860-919B-1909E9FD2535}"/>
                </a:ext>
              </a:extLst>
            </p:cNvPr>
            <p:cNvSpPr txBox="1"/>
            <p:nvPr/>
          </p:nvSpPr>
          <p:spPr>
            <a:xfrm>
              <a:off x="542241" y="966514"/>
              <a:ext cx="1585079" cy="70788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Logistic Regression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E045822-35E5-C480-40D3-D92E2813A0C9}"/>
              </a:ext>
            </a:extLst>
          </p:cNvPr>
          <p:cNvGrpSpPr/>
          <p:nvPr/>
        </p:nvGrpSpPr>
        <p:grpSpPr>
          <a:xfrm>
            <a:off x="576714" y="1981605"/>
            <a:ext cx="1585079" cy="1343481"/>
            <a:chOff x="102709" y="1690482"/>
            <a:chExt cx="1585079" cy="13434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1A7B1A1-2DB1-332C-76D4-ED66CDC33FE6}"/>
                </a:ext>
              </a:extLst>
            </p:cNvPr>
            <p:cNvSpPr/>
            <p:nvPr/>
          </p:nvSpPr>
          <p:spPr>
            <a:xfrm>
              <a:off x="215758" y="1690482"/>
              <a:ext cx="1349321" cy="1343481"/>
            </a:xfrm>
            <a:prstGeom prst="ellipse">
              <a:avLst/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B971247-EBEA-9DFB-5132-64722BA68DFF}"/>
                </a:ext>
              </a:extLst>
            </p:cNvPr>
            <p:cNvSpPr txBox="1"/>
            <p:nvPr/>
          </p:nvSpPr>
          <p:spPr>
            <a:xfrm>
              <a:off x="102709" y="1861943"/>
              <a:ext cx="1585079" cy="101566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Gaussian</a:t>
              </a:r>
            </a:p>
            <a:p>
              <a:r>
                <a:rPr lang="en-US" dirty="0"/>
                <a:t>Discriminant</a:t>
              </a:r>
            </a:p>
            <a:p>
              <a:r>
                <a:rPr lang="en-US" dirty="0"/>
                <a:t>Analysis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B9F200D-6937-3B59-4747-BC5183942982}"/>
              </a:ext>
            </a:extLst>
          </p:cNvPr>
          <p:cNvGrpSpPr/>
          <p:nvPr/>
        </p:nvGrpSpPr>
        <p:grpSpPr>
          <a:xfrm>
            <a:off x="2282435" y="1333057"/>
            <a:ext cx="1585079" cy="1355700"/>
            <a:chOff x="1704520" y="1000370"/>
            <a:chExt cx="1585079" cy="13557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D1C2D6-02BA-9A82-232B-A5DE538D76F5}"/>
                </a:ext>
              </a:extLst>
            </p:cNvPr>
            <p:cNvSpPr/>
            <p:nvPr/>
          </p:nvSpPr>
          <p:spPr>
            <a:xfrm>
              <a:off x="1822400" y="1000370"/>
              <a:ext cx="1349321" cy="1355700"/>
            </a:xfrm>
            <a:prstGeom prst="ellipse">
              <a:avLst/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D6D21A5-0D3E-2BA4-B7F1-EFA2FB4567F1}"/>
                </a:ext>
              </a:extLst>
            </p:cNvPr>
            <p:cNvSpPr txBox="1"/>
            <p:nvPr/>
          </p:nvSpPr>
          <p:spPr>
            <a:xfrm>
              <a:off x="1704520" y="1322970"/>
              <a:ext cx="1585079" cy="70788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</a:t>
              </a:r>
            </a:p>
            <a:p>
              <a:pPr algn="ctr"/>
              <a:r>
                <a:rPr lang="en-US" sz="20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Forest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58270C-5306-6F9D-A070-95F76B97D4DC}"/>
              </a:ext>
            </a:extLst>
          </p:cNvPr>
          <p:cNvGrpSpPr/>
          <p:nvPr/>
        </p:nvGrpSpPr>
        <p:grpSpPr>
          <a:xfrm>
            <a:off x="2046174" y="2471200"/>
            <a:ext cx="1585079" cy="1548000"/>
            <a:chOff x="1527785" y="2259963"/>
            <a:chExt cx="1585079" cy="154800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8F834A7-A93C-A85F-4964-E7397628C065}"/>
                </a:ext>
              </a:extLst>
            </p:cNvPr>
            <p:cNvSpPr/>
            <p:nvPr/>
          </p:nvSpPr>
          <p:spPr>
            <a:xfrm>
              <a:off x="1531736" y="2259963"/>
              <a:ext cx="1546937" cy="1548000"/>
            </a:xfrm>
            <a:prstGeom prst="ellipse">
              <a:avLst/>
            </a:prstGeom>
            <a:solidFill>
              <a:schemeClr val="bg1">
                <a:alpha val="2772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6FD039D-326D-D327-1679-6F64169F2CFD}"/>
                </a:ext>
              </a:extLst>
            </p:cNvPr>
            <p:cNvSpPr txBox="1"/>
            <p:nvPr/>
          </p:nvSpPr>
          <p:spPr>
            <a:xfrm>
              <a:off x="1527785" y="2519533"/>
              <a:ext cx="1585079" cy="101566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Support</a:t>
              </a:r>
            </a:p>
            <a:p>
              <a:pPr algn="ctr"/>
              <a:r>
                <a:rPr lang="en-US" sz="20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Vector</a:t>
              </a:r>
            </a:p>
            <a:p>
              <a:pPr algn="ctr"/>
              <a:r>
                <a:rPr lang="en-US" sz="20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Machines</a:t>
              </a: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B3DBC85-A466-DD08-4286-F00EBF422C21}"/>
              </a:ext>
            </a:extLst>
          </p:cNvPr>
          <p:cNvCxnSpPr/>
          <p:nvPr/>
        </p:nvCxnSpPr>
        <p:spPr>
          <a:xfrm>
            <a:off x="-64414" y="6349903"/>
            <a:ext cx="9601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935497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86082"/>
            </a:gs>
            <a:gs pos="100000">
              <a:srgbClr val="C96E60"/>
            </a:gs>
          </a:gsLst>
          <a:lin ang="81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0FCB27-3439-0637-7DBC-6D76F3CD1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C9FBB8-D72B-079B-FAB3-558627D7B601}"/>
              </a:ext>
            </a:extLst>
          </p:cNvPr>
          <p:cNvSpPr txBox="1"/>
          <p:nvPr/>
        </p:nvSpPr>
        <p:spPr>
          <a:xfrm>
            <a:off x="2440193" y="2749351"/>
            <a:ext cx="7311618" cy="132343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0284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8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Ⅲ.</a:t>
            </a:r>
            <a:r>
              <a:rPr lang="en-US" sz="8000" dirty="0"/>
              <a:t> </a:t>
            </a:r>
            <a:r>
              <a:rPr lang="en-US" sz="8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0B63FF-C69E-2A0F-AE51-25E8AF7F630B}"/>
              </a:ext>
            </a:extLst>
          </p:cNvPr>
          <p:cNvSpPr txBox="1"/>
          <p:nvPr/>
        </p:nvSpPr>
        <p:spPr>
          <a:xfrm>
            <a:off x="2436369" y="3148471"/>
            <a:ext cx="7319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</a:rPr>
              <a:t>3.1 Data Preprocessing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B907F-BE7A-FF41-B3A5-A54494B3C0EC}"/>
              </a:ext>
            </a:extLst>
          </p:cNvPr>
          <p:cNvSpPr txBox="1"/>
          <p:nvPr/>
        </p:nvSpPr>
        <p:spPr>
          <a:xfrm>
            <a:off x="1196945" y="4705283"/>
            <a:ext cx="9798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</a:rPr>
              <a:t>3.2 Model Training &amp; 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17DB8-F505-93E3-23B0-CC1523A8F7A1}"/>
              </a:ext>
            </a:extLst>
          </p:cNvPr>
          <p:cNvSpPr txBox="1"/>
          <p:nvPr/>
        </p:nvSpPr>
        <p:spPr>
          <a:xfrm>
            <a:off x="1663830" y="3838428"/>
            <a:ext cx="8864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b="0" dirty="0">
                <a:solidFill>
                  <a:schemeClr val="bg1"/>
                </a:solidFill>
              </a:rPr>
              <a:t>3.1.1 Feature Selection (LASSO)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43C0F9-4479-1B79-567C-A90721B28540}"/>
              </a:ext>
            </a:extLst>
          </p:cNvPr>
          <p:cNvSpPr txBox="1"/>
          <p:nvPr/>
        </p:nvSpPr>
        <p:spPr>
          <a:xfrm>
            <a:off x="1663830" y="4300093"/>
            <a:ext cx="8864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3.1.2 Processed Data Visualization with Dimensional Reduction (PCA)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3D8746-F059-11AB-6689-918E270C2B15}"/>
              </a:ext>
            </a:extLst>
          </p:cNvPr>
          <p:cNvSpPr txBox="1"/>
          <p:nvPr/>
        </p:nvSpPr>
        <p:spPr>
          <a:xfrm>
            <a:off x="3910072" y="5402860"/>
            <a:ext cx="4371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b="0" dirty="0">
                <a:solidFill>
                  <a:schemeClr val="bg1"/>
                </a:solidFill>
              </a:rPr>
              <a:t>3.2.1 Literature Review of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DE48CB-A017-877C-BFD1-942EC8A7332E}"/>
              </a:ext>
            </a:extLst>
          </p:cNvPr>
          <p:cNvSpPr txBox="1"/>
          <p:nvPr/>
        </p:nvSpPr>
        <p:spPr>
          <a:xfrm>
            <a:off x="3910071" y="5864525"/>
            <a:ext cx="4371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b="0" dirty="0">
                <a:solidFill>
                  <a:schemeClr val="bg1"/>
                </a:solidFill>
              </a:rPr>
              <a:t>3.2.2 Experimental Procedure</a:t>
            </a:r>
          </a:p>
        </p:txBody>
      </p:sp>
    </p:spTree>
    <p:extLst>
      <p:ext uri="{BB962C8B-B14F-4D97-AF65-F5344CB8AC3E}">
        <p14:creationId xmlns:p14="http://schemas.microsoft.com/office/powerpoint/2010/main" val="1649573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0" presetClass="path" presetSubtype="0" repeatCount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 -0.187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70"/>
                            </p:stCondLst>
                            <p:childTnLst>
                              <p:par>
                                <p:cTn id="3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3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3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1" grpId="0"/>
      <p:bldP spid="12" grpId="0"/>
      <p:bldP spid="3" grpId="0"/>
      <p:bldP spid="5" grpId="0"/>
      <p:bldP spid="6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186082">
                <a:alpha val="69000"/>
              </a:srgbClr>
            </a:gs>
            <a:gs pos="4600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11B7C0-3B95-378A-C268-8C8A8B17C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328CDB-A754-1F9A-7D44-2CB3D622F297}"/>
              </a:ext>
            </a:extLst>
          </p:cNvPr>
          <p:cNvSpPr txBox="1"/>
          <p:nvPr/>
        </p:nvSpPr>
        <p:spPr>
          <a:xfrm>
            <a:off x="-313317" y="1380391"/>
            <a:ext cx="6084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sz="2800" dirty="0"/>
              <a:t>3.1.1 Feature Selection (</a:t>
            </a:r>
            <a:r>
              <a:rPr lang="en-US" sz="2800" b="0" dirty="0"/>
              <a:t>LASSO</a:t>
            </a:r>
            <a:r>
              <a:rPr lang="en-US" sz="28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A40AB7-BA05-E63F-7027-FBB9733ACD8B}"/>
              </a:ext>
            </a:extLst>
          </p:cNvPr>
          <p:cNvSpPr txBox="1"/>
          <p:nvPr/>
        </p:nvSpPr>
        <p:spPr>
          <a:xfrm>
            <a:off x="1304873" y="2065117"/>
            <a:ext cx="57037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Lasso Regression</a:t>
            </a:r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(L1 regularization)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95EE6F-9DFD-782E-55EF-2C6536FDE196}"/>
              </a:ext>
            </a:extLst>
          </p:cNvPr>
          <p:cNvSpPr txBox="1"/>
          <p:nvPr/>
        </p:nvSpPr>
        <p:spPr>
          <a:xfrm>
            <a:off x="1304873" y="4743364"/>
            <a:ext cx="6483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Retained </a:t>
            </a:r>
            <a:r>
              <a:rPr lang="en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 </a:t>
            </a:r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57 features.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A3FF6-949B-7CA1-A85F-4B044EDD4AAF}"/>
              </a:ext>
            </a:extLst>
          </p:cNvPr>
          <p:cNvSpPr txBox="1"/>
          <p:nvPr/>
        </p:nvSpPr>
        <p:spPr>
          <a:xfrm>
            <a:off x="2135262" y="2526782"/>
            <a:ext cx="4765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Identifies most relevant features.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17330E-FE1C-2546-88CF-E0567C4D30A5}"/>
              </a:ext>
            </a:extLst>
          </p:cNvPr>
          <p:cNvSpPr txBox="1"/>
          <p:nvPr/>
        </p:nvSpPr>
        <p:spPr>
          <a:xfrm>
            <a:off x="2135262" y="2988447"/>
            <a:ext cx="6014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Prevents overfitting by simplifying the model.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3BB0DC-523C-3D28-1FBB-96E4C1A5D532}"/>
              </a:ext>
            </a:extLst>
          </p:cNvPr>
          <p:cNvSpPr txBox="1"/>
          <p:nvPr/>
        </p:nvSpPr>
        <p:spPr>
          <a:xfrm>
            <a:off x="2190225" y="4096738"/>
            <a:ext cx="50741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Ensure reliable feature selection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7106D3-BABF-E8B1-2EAE-7EFE8CCD10D7}"/>
              </a:ext>
            </a:extLst>
          </p:cNvPr>
          <p:cNvSpPr txBox="1"/>
          <p:nvPr/>
        </p:nvSpPr>
        <p:spPr>
          <a:xfrm>
            <a:off x="1304873" y="3635073"/>
            <a:ext cx="44995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AFD22D-93E0-FC05-FBF5-0CA2A52BD0FE}"/>
              </a:ext>
            </a:extLst>
          </p:cNvPr>
          <p:cNvSpPr/>
          <p:nvPr/>
        </p:nvSpPr>
        <p:spPr>
          <a:xfrm>
            <a:off x="7616710" y="3911780"/>
            <a:ext cx="622415" cy="274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65DA352-AB4C-11AC-7D51-ED3D791BF36E}"/>
              </a:ext>
            </a:extLst>
          </p:cNvPr>
          <p:cNvSpPr/>
          <p:nvPr/>
        </p:nvSpPr>
        <p:spPr>
          <a:xfrm>
            <a:off x="8358026" y="3911780"/>
            <a:ext cx="622415" cy="274427"/>
          </a:xfrm>
          <a:prstGeom prst="rect">
            <a:avLst/>
          </a:prstGeom>
          <a:noFill/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C6ED2A4-1ABF-1FF9-4C31-1FCBC5463C86}"/>
              </a:ext>
            </a:extLst>
          </p:cNvPr>
          <p:cNvSpPr/>
          <p:nvPr/>
        </p:nvSpPr>
        <p:spPr>
          <a:xfrm>
            <a:off x="9099342" y="3911780"/>
            <a:ext cx="622415" cy="274427"/>
          </a:xfrm>
          <a:prstGeom prst="rect">
            <a:avLst/>
          </a:prstGeom>
          <a:noFill/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ED7FC3D-A604-ADF9-3DEB-4956F41A8239}"/>
              </a:ext>
            </a:extLst>
          </p:cNvPr>
          <p:cNvSpPr/>
          <p:nvPr/>
        </p:nvSpPr>
        <p:spPr>
          <a:xfrm>
            <a:off x="9840658" y="3911777"/>
            <a:ext cx="622415" cy="274427"/>
          </a:xfrm>
          <a:prstGeom prst="rect">
            <a:avLst/>
          </a:prstGeom>
          <a:noFill/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BCA5FF0-C376-0794-0DE2-22442FE4A08E}"/>
              </a:ext>
            </a:extLst>
          </p:cNvPr>
          <p:cNvSpPr/>
          <p:nvPr/>
        </p:nvSpPr>
        <p:spPr>
          <a:xfrm>
            <a:off x="10583114" y="3911778"/>
            <a:ext cx="622415" cy="274427"/>
          </a:xfrm>
          <a:prstGeom prst="rect">
            <a:avLst/>
          </a:prstGeom>
          <a:noFill/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DF31B09-E502-5C1F-143C-63D17D2E08DB}"/>
              </a:ext>
            </a:extLst>
          </p:cNvPr>
          <p:cNvSpPr/>
          <p:nvPr/>
        </p:nvSpPr>
        <p:spPr>
          <a:xfrm>
            <a:off x="9099342" y="4288291"/>
            <a:ext cx="622415" cy="274427"/>
          </a:xfrm>
          <a:prstGeom prst="rect">
            <a:avLst/>
          </a:prstGeom>
          <a:noFill/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0C9FB22-0603-38D7-A1FB-C13520B39962}"/>
              </a:ext>
            </a:extLst>
          </p:cNvPr>
          <p:cNvSpPr/>
          <p:nvPr/>
        </p:nvSpPr>
        <p:spPr>
          <a:xfrm>
            <a:off x="9840658" y="4288288"/>
            <a:ext cx="622415" cy="274427"/>
          </a:xfrm>
          <a:prstGeom prst="rect">
            <a:avLst/>
          </a:prstGeom>
          <a:noFill/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9A3562B-14A5-E2C4-3B83-9DDBF3A8DD3D}"/>
              </a:ext>
            </a:extLst>
          </p:cNvPr>
          <p:cNvSpPr/>
          <p:nvPr/>
        </p:nvSpPr>
        <p:spPr>
          <a:xfrm>
            <a:off x="10583114" y="4288289"/>
            <a:ext cx="622415" cy="274427"/>
          </a:xfrm>
          <a:prstGeom prst="rect">
            <a:avLst/>
          </a:prstGeom>
          <a:noFill/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40425A-3634-ED88-B578-C64FC3C4C752}"/>
              </a:ext>
            </a:extLst>
          </p:cNvPr>
          <p:cNvSpPr/>
          <p:nvPr/>
        </p:nvSpPr>
        <p:spPr>
          <a:xfrm>
            <a:off x="7616710" y="4305631"/>
            <a:ext cx="622415" cy="274427"/>
          </a:xfrm>
          <a:prstGeom prst="rect">
            <a:avLst/>
          </a:prstGeom>
          <a:noFill/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E36684-CD8D-27D1-9C2A-452470D08AB0}"/>
              </a:ext>
            </a:extLst>
          </p:cNvPr>
          <p:cNvSpPr/>
          <p:nvPr/>
        </p:nvSpPr>
        <p:spPr>
          <a:xfrm>
            <a:off x="9099342" y="4664802"/>
            <a:ext cx="622415" cy="274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5F30EE9-42E9-DDC8-5255-9F011225B51D}"/>
              </a:ext>
            </a:extLst>
          </p:cNvPr>
          <p:cNvSpPr/>
          <p:nvPr/>
        </p:nvSpPr>
        <p:spPr>
          <a:xfrm>
            <a:off x="9840658" y="5037649"/>
            <a:ext cx="622415" cy="274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4F5712A-B026-4C62-5EE0-0EB77C3828AC}"/>
              </a:ext>
            </a:extLst>
          </p:cNvPr>
          <p:cNvSpPr/>
          <p:nvPr/>
        </p:nvSpPr>
        <p:spPr>
          <a:xfrm>
            <a:off x="9840658" y="4665361"/>
            <a:ext cx="622415" cy="274427"/>
          </a:xfrm>
          <a:prstGeom prst="rect">
            <a:avLst/>
          </a:prstGeom>
          <a:noFill/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3A776E1-3FBA-4311-7227-7724A61582A0}"/>
              </a:ext>
            </a:extLst>
          </p:cNvPr>
          <p:cNvSpPr/>
          <p:nvPr/>
        </p:nvSpPr>
        <p:spPr>
          <a:xfrm>
            <a:off x="10583114" y="4665362"/>
            <a:ext cx="622415" cy="274427"/>
          </a:xfrm>
          <a:prstGeom prst="rect">
            <a:avLst/>
          </a:prstGeom>
          <a:noFill/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9630239-1BB6-3942-2EDE-C6220855E3AF}"/>
              </a:ext>
            </a:extLst>
          </p:cNvPr>
          <p:cNvSpPr/>
          <p:nvPr/>
        </p:nvSpPr>
        <p:spPr>
          <a:xfrm>
            <a:off x="7614139" y="4664802"/>
            <a:ext cx="622415" cy="274427"/>
          </a:xfrm>
          <a:prstGeom prst="rect">
            <a:avLst/>
          </a:prstGeom>
          <a:noFill/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ACEB9FC-48C9-894B-181D-50DC5BFD6953}"/>
              </a:ext>
            </a:extLst>
          </p:cNvPr>
          <p:cNvSpPr/>
          <p:nvPr/>
        </p:nvSpPr>
        <p:spPr>
          <a:xfrm>
            <a:off x="8356595" y="4664803"/>
            <a:ext cx="622415" cy="274427"/>
          </a:xfrm>
          <a:prstGeom prst="rect">
            <a:avLst/>
          </a:prstGeom>
          <a:noFill/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A306975-8CC5-15F4-C0B7-25F939512305}"/>
              </a:ext>
            </a:extLst>
          </p:cNvPr>
          <p:cNvSpPr/>
          <p:nvPr/>
        </p:nvSpPr>
        <p:spPr>
          <a:xfrm>
            <a:off x="7615571" y="5037653"/>
            <a:ext cx="622415" cy="274427"/>
          </a:xfrm>
          <a:prstGeom prst="rect">
            <a:avLst/>
          </a:prstGeom>
          <a:noFill/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8E3F2F1-74F0-70DC-5072-B84E2854E941}"/>
              </a:ext>
            </a:extLst>
          </p:cNvPr>
          <p:cNvSpPr/>
          <p:nvPr/>
        </p:nvSpPr>
        <p:spPr>
          <a:xfrm>
            <a:off x="8356887" y="5037650"/>
            <a:ext cx="622415" cy="274427"/>
          </a:xfrm>
          <a:prstGeom prst="rect">
            <a:avLst/>
          </a:prstGeom>
          <a:noFill/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55AAB9C-6F00-5B09-AD65-D9A4D1B922EF}"/>
              </a:ext>
            </a:extLst>
          </p:cNvPr>
          <p:cNvSpPr/>
          <p:nvPr/>
        </p:nvSpPr>
        <p:spPr>
          <a:xfrm>
            <a:off x="9099342" y="5037651"/>
            <a:ext cx="622415" cy="274427"/>
          </a:xfrm>
          <a:prstGeom prst="rect">
            <a:avLst/>
          </a:prstGeom>
          <a:noFill/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8BB74EE-B55E-1B3B-1913-D74A9333DB72}"/>
              </a:ext>
            </a:extLst>
          </p:cNvPr>
          <p:cNvSpPr/>
          <p:nvPr/>
        </p:nvSpPr>
        <p:spPr>
          <a:xfrm>
            <a:off x="10581975" y="5037649"/>
            <a:ext cx="622415" cy="274427"/>
          </a:xfrm>
          <a:prstGeom prst="rect">
            <a:avLst/>
          </a:prstGeom>
          <a:noFill/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62B27F4-0CD3-E288-4EEB-8DC5BB45CC72}"/>
              </a:ext>
            </a:extLst>
          </p:cNvPr>
          <p:cNvSpPr/>
          <p:nvPr/>
        </p:nvSpPr>
        <p:spPr>
          <a:xfrm>
            <a:off x="7615571" y="5409937"/>
            <a:ext cx="622415" cy="274427"/>
          </a:xfrm>
          <a:prstGeom prst="rect">
            <a:avLst/>
          </a:prstGeom>
          <a:noFill/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354C18E-6807-6B07-1EC8-95B3B0459EE8}"/>
              </a:ext>
            </a:extLst>
          </p:cNvPr>
          <p:cNvSpPr/>
          <p:nvPr/>
        </p:nvSpPr>
        <p:spPr>
          <a:xfrm>
            <a:off x="8356887" y="5409937"/>
            <a:ext cx="622415" cy="274427"/>
          </a:xfrm>
          <a:prstGeom prst="rect">
            <a:avLst/>
          </a:prstGeom>
          <a:noFill/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65CD2F7-6752-DB4D-5924-5403F7440F8B}"/>
              </a:ext>
            </a:extLst>
          </p:cNvPr>
          <p:cNvSpPr/>
          <p:nvPr/>
        </p:nvSpPr>
        <p:spPr>
          <a:xfrm>
            <a:off x="9098203" y="5409934"/>
            <a:ext cx="622415" cy="274427"/>
          </a:xfrm>
          <a:prstGeom prst="rect">
            <a:avLst/>
          </a:prstGeom>
          <a:noFill/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69DEE0-625E-CECA-584E-785FB7C42DC5}"/>
              </a:ext>
            </a:extLst>
          </p:cNvPr>
          <p:cNvSpPr/>
          <p:nvPr/>
        </p:nvSpPr>
        <p:spPr>
          <a:xfrm>
            <a:off x="9840658" y="5409935"/>
            <a:ext cx="622415" cy="274427"/>
          </a:xfrm>
          <a:prstGeom prst="rect">
            <a:avLst/>
          </a:prstGeom>
          <a:noFill/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32526F5-158C-6077-9712-660BF33D512B}"/>
              </a:ext>
            </a:extLst>
          </p:cNvPr>
          <p:cNvSpPr/>
          <p:nvPr/>
        </p:nvSpPr>
        <p:spPr>
          <a:xfrm>
            <a:off x="10580835" y="5409933"/>
            <a:ext cx="622415" cy="274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7149948-6605-ECD1-9DA9-6D35517F7913}"/>
              </a:ext>
            </a:extLst>
          </p:cNvPr>
          <p:cNvSpPr/>
          <p:nvPr/>
        </p:nvSpPr>
        <p:spPr>
          <a:xfrm>
            <a:off x="8357984" y="4290640"/>
            <a:ext cx="622415" cy="274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8C62610-597F-FE9D-B4FF-6AC36EC72CC3}"/>
              </a:ext>
            </a:extLst>
          </p:cNvPr>
          <p:cNvSpPr txBox="1"/>
          <p:nvPr/>
        </p:nvSpPr>
        <p:spPr>
          <a:xfrm>
            <a:off x="8149747" y="5782216"/>
            <a:ext cx="2519326" cy="400110"/>
          </a:xfrm>
          <a:prstGeom prst="rect">
            <a:avLst/>
          </a:prstGeom>
          <a:noFill/>
          <a:effectLst>
            <a:outerShdw blurRad="50800" dist="12700" dir="5400000" algn="ctr" rotWithShape="0">
              <a:srgbClr val="000000">
                <a:alpha val="86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k=5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5ECEF1-2711-7555-175C-F8ADD93D3933}"/>
              </a:ext>
            </a:extLst>
          </p:cNvPr>
          <p:cNvSpPr txBox="1"/>
          <p:nvPr/>
        </p:nvSpPr>
        <p:spPr>
          <a:xfrm>
            <a:off x="534361" y="653583"/>
            <a:ext cx="7319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4000" dirty="0"/>
              <a:t>3.1 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2088318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4" grpId="0"/>
      <p:bldP spid="16" grpId="0"/>
      <p:bldP spid="31" grpId="0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2000">
              <a:srgbClr val="F6E7E5"/>
            </a:gs>
            <a:gs pos="100000">
              <a:srgbClr val="186082">
                <a:alpha val="53000"/>
              </a:srgbClr>
            </a:gs>
            <a:gs pos="4500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CEDB8D-F99E-7529-D854-0A598AA6F5CD}"/>
              </a:ext>
            </a:extLst>
          </p:cNvPr>
          <p:cNvSpPr txBox="1"/>
          <p:nvPr/>
        </p:nvSpPr>
        <p:spPr>
          <a:xfrm>
            <a:off x="739977" y="1244309"/>
            <a:ext cx="10974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2800" dirty="0"/>
              <a:t>3.1.2 Processed Data Visualization with Dimensional Reduction (PCA)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F331D0-16DB-90CE-2962-5A6CBD5C17C8}"/>
              </a:ext>
            </a:extLst>
          </p:cNvPr>
          <p:cNvSpPr txBox="1"/>
          <p:nvPr/>
        </p:nvSpPr>
        <p:spPr>
          <a:xfrm>
            <a:off x="7374409" y="1952195"/>
            <a:ext cx="4134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 (PCA)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2 principal components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47AB33-0DC1-B051-8B60-3FBB2F3EDA21}"/>
              </a:ext>
            </a:extLst>
          </p:cNvPr>
          <p:cNvSpPr txBox="1"/>
          <p:nvPr/>
        </p:nvSpPr>
        <p:spPr>
          <a:xfrm>
            <a:off x="7374409" y="3626330"/>
            <a:ext cx="3434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maximum variance.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BFF632-7F92-BFDB-F58A-7453B499F9BA}"/>
              </a:ext>
            </a:extLst>
          </p:cNvPr>
          <p:cNvSpPr txBox="1"/>
          <p:nvPr/>
        </p:nvSpPr>
        <p:spPr>
          <a:xfrm>
            <a:off x="7374408" y="4872499"/>
            <a:ext cx="3866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effective 2D visualization.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DEBD9-C640-AB68-24A3-2B2148FB363D}"/>
              </a:ext>
            </a:extLst>
          </p:cNvPr>
          <p:cNvSpPr txBox="1"/>
          <p:nvPr/>
        </p:nvSpPr>
        <p:spPr>
          <a:xfrm>
            <a:off x="7936763" y="2578510"/>
            <a:ext cx="35717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Provides insights into feature relationships and aids classification optimization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8876D-C906-B18C-9528-EF757A0B997E}"/>
              </a:ext>
            </a:extLst>
          </p:cNvPr>
          <p:cNvSpPr txBox="1"/>
          <p:nvPr/>
        </p:nvSpPr>
        <p:spPr>
          <a:xfrm>
            <a:off x="7936763" y="3995662"/>
            <a:ext cx="35717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Reduced dataset complexity while preserving essential characteristics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86AEF-C5B4-221B-57BC-FA122E3EE3A7}"/>
              </a:ext>
            </a:extLst>
          </p:cNvPr>
          <p:cNvSpPr txBox="1"/>
          <p:nvPr/>
        </p:nvSpPr>
        <p:spPr>
          <a:xfrm>
            <a:off x="7936762" y="5241831"/>
            <a:ext cx="35717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Enhanced interpretability and performance of spam detection algorithms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graph of scatter plot of spam&#10;&#10;Description automatically generated">
            <a:extLst>
              <a:ext uri="{FF2B5EF4-FFF2-40B4-BE49-F238E27FC236}">
                <a16:creationId xmlns:a16="http://schemas.microsoft.com/office/drawing/2014/main" id="{13AE2CC4-C210-FEB4-A9E5-E4A41A5CB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61" y="2108934"/>
            <a:ext cx="6269956" cy="39315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B06EAC-44B2-9175-E651-34FC1B97972A}"/>
              </a:ext>
            </a:extLst>
          </p:cNvPr>
          <p:cNvSpPr txBox="1"/>
          <p:nvPr/>
        </p:nvSpPr>
        <p:spPr>
          <a:xfrm>
            <a:off x="534361" y="653583"/>
            <a:ext cx="7319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4000" dirty="0"/>
              <a:t>3.1 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665493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C96E60">
                <a:alpha val="74755"/>
              </a:srgbClr>
            </a:gs>
            <a:gs pos="4500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85A12E-18F4-96F9-4557-ECF922685114}"/>
              </a:ext>
            </a:extLst>
          </p:cNvPr>
          <p:cNvSpPr txBox="1"/>
          <p:nvPr/>
        </p:nvSpPr>
        <p:spPr>
          <a:xfrm>
            <a:off x="857683" y="1299914"/>
            <a:ext cx="8120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2800" dirty="0"/>
              <a:t>3.2.1 Literature Review for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D4FF1F-633A-1A29-2CE6-CAF7DED55EF2}"/>
              </a:ext>
            </a:extLst>
          </p:cNvPr>
          <p:cNvSpPr txBox="1"/>
          <p:nvPr/>
        </p:nvSpPr>
        <p:spPr>
          <a:xfrm>
            <a:off x="534361" y="653583"/>
            <a:ext cx="9175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3600" dirty="0"/>
              <a:t>3.2 Model Training &amp; Evaluation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76FA1E-CB62-FC94-9F6E-CE27A55BEEAC}"/>
              </a:ext>
            </a:extLst>
          </p:cNvPr>
          <p:cNvSpPr/>
          <p:nvPr/>
        </p:nvSpPr>
        <p:spPr>
          <a:xfrm>
            <a:off x="4213989" y="4360765"/>
            <a:ext cx="7255239" cy="18400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B00549-3D90-65EC-AE89-390FD9BA17DA}"/>
              </a:ext>
            </a:extLst>
          </p:cNvPr>
          <p:cNvSpPr/>
          <p:nvPr/>
        </p:nvSpPr>
        <p:spPr>
          <a:xfrm>
            <a:off x="4213989" y="2522682"/>
            <a:ext cx="7255239" cy="16002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46E5223-3321-4716-FB9F-C7F7709B1151}"/>
              </a:ext>
            </a:extLst>
          </p:cNvPr>
          <p:cNvGrpSpPr/>
          <p:nvPr/>
        </p:nvGrpSpPr>
        <p:grpSpPr>
          <a:xfrm>
            <a:off x="1149388" y="2642050"/>
            <a:ext cx="1724118" cy="1724112"/>
            <a:chOff x="467056" y="478393"/>
            <a:chExt cx="1724118" cy="1724112"/>
          </a:xfrm>
          <a:effectLst/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20CF699-7F3E-BD64-CD2B-2864B3641FA7}"/>
                </a:ext>
              </a:extLst>
            </p:cNvPr>
            <p:cNvSpPr/>
            <p:nvPr/>
          </p:nvSpPr>
          <p:spPr>
            <a:xfrm>
              <a:off x="467056" y="478393"/>
              <a:ext cx="1724118" cy="1724112"/>
            </a:xfrm>
            <a:prstGeom prst="ellipse">
              <a:avLst/>
            </a:prstGeom>
            <a:gradFill>
              <a:gsLst>
                <a:gs pos="100000">
                  <a:srgbClr val="C96E60">
                    <a:alpha val="74755"/>
                  </a:srgbClr>
                </a:gs>
                <a:gs pos="45000">
                  <a:schemeClr val="bg1"/>
                </a:gs>
              </a:gsLst>
              <a:path path="circle">
                <a:fillToRect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68CE3A-9630-A251-FEA5-B51E54078DCB}"/>
                </a:ext>
              </a:extLst>
            </p:cNvPr>
            <p:cNvSpPr txBox="1"/>
            <p:nvPr/>
          </p:nvSpPr>
          <p:spPr>
            <a:xfrm>
              <a:off x="542241" y="966514"/>
              <a:ext cx="1585079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Logistic Regression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A4EA30-8AB6-E720-5F89-31C3A75493DC}"/>
              </a:ext>
            </a:extLst>
          </p:cNvPr>
          <p:cNvGrpSpPr/>
          <p:nvPr/>
        </p:nvGrpSpPr>
        <p:grpSpPr>
          <a:xfrm>
            <a:off x="719948" y="3838056"/>
            <a:ext cx="1585079" cy="1440000"/>
            <a:chOff x="64359" y="1632797"/>
            <a:chExt cx="1585079" cy="1440000"/>
          </a:xfrm>
          <a:effectLst/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FB553CB-D48A-9254-39F4-F344D8420817}"/>
                </a:ext>
              </a:extLst>
            </p:cNvPr>
            <p:cNvSpPr/>
            <p:nvPr/>
          </p:nvSpPr>
          <p:spPr>
            <a:xfrm>
              <a:off x="136899" y="1632797"/>
              <a:ext cx="1440000" cy="1440000"/>
            </a:xfrm>
            <a:prstGeom prst="ellipse">
              <a:avLst/>
            </a:prstGeom>
            <a:gradFill>
              <a:gsLst>
                <a:gs pos="100000">
                  <a:srgbClr val="C96E60">
                    <a:alpha val="74755"/>
                  </a:srgbClr>
                </a:gs>
                <a:gs pos="45000">
                  <a:schemeClr val="bg1"/>
                </a:gs>
              </a:gsLst>
              <a:path path="circle">
                <a:fillToRect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21FE03-A923-DCDF-4631-776418C4D994}"/>
                </a:ext>
              </a:extLst>
            </p:cNvPr>
            <p:cNvSpPr txBox="1"/>
            <p:nvPr/>
          </p:nvSpPr>
          <p:spPr>
            <a:xfrm>
              <a:off x="64359" y="1856790"/>
              <a:ext cx="1585079" cy="101566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>
                  <a:solidFill>
                    <a:schemeClr val="tx1"/>
                  </a:solidFill>
                </a:rPr>
                <a:t>Gaussian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Discriminant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Analysis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769E1E-61AD-8F77-D092-F07E71EB8AB9}"/>
              </a:ext>
            </a:extLst>
          </p:cNvPr>
          <p:cNvGrpSpPr/>
          <p:nvPr/>
        </p:nvGrpSpPr>
        <p:grpSpPr>
          <a:xfrm>
            <a:off x="2464019" y="3247193"/>
            <a:ext cx="1585079" cy="1355700"/>
            <a:chOff x="1704520" y="1000370"/>
            <a:chExt cx="1585079" cy="1355700"/>
          </a:xfrm>
          <a:effectLst/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3CC36AE-E7E3-1362-A79B-1D757EEB1B26}"/>
                </a:ext>
              </a:extLst>
            </p:cNvPr>
            <p:cNvSpPr/>
            <p:nvPr/>
          </p:nvSpPr>
          <p:spPr>
            <a:xfrm>
              <a:off x="1822400" y="1000370"/>
              <a:ext cx="1349321" cy="1355700"/>
            </a:xfrm>
            <a:prstGeom prst="ellipse">
              <a:avLst/>
            </a:prstGeom>
            <a:gradFill>
              <a:gsLst>
                <a:gs pos="100000">
                  <a:srgbClr val="C96E60">
                    <a:alpha val="74755"/>
                  </a:srgbClr>
                </a:gs>
                <a:gs pos="45000">
                  <a:schemeClr val="bg1"/>
                </a:gs>
              </a:gsLst>
              <a:path path="circle">
                <a:fillToRect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DDD2E59-26CC-C1F0-1F5E-3AD30D3D6441}"/>
                </a:ext>
              </a:extLst>
            </p:cNvPr>
            <p:cNvSpPr txBox="1"/>
            <p:nvPr/>
          </p:nvSpPr>
          <p:spPr>
            <a:xfrm>
              <a:off x="1704520" y="1322970"/>
              <a:ext cx="1585079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</a:t>
              </a:r>
            </a:p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Forest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C74333E-C386-380E-BBE7-D90940A7D4B6}"/>
              </a:ext>
            </a:extLst>
          </p:cNvPr>
          <p:cNvGrpSpPr/>
          <p:nvPr/>
        </p:nvGrpSpPr>
        <p:grpSpPr>
          <a:xfrm>
            <a:off x="2287284" y="4506786"/>
            <a:ext cx="1585079" cy="1548000"/>
            <a:chOff x="1527785" y="2259963"/>
            <a:chExt cx="1585079" cy="1548000"/>
          </a:xfrm>
          <a:effectLst/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94CB4C8-F389-C8FF-6DCA-783FB0239707}"/>
                </a:ext>
              </a:extLst>
            </p:cNvPr>
            <p:cNvSpPr/>
            <p:nvPr/>
          </p:nvSpPr>
          <p:spPr>
            <a:xfrm>
              <a:off x="1531736" y="2259963"/>
              <a:ext cx="1546937" cy="1548000"/>
            </a:xfrm>
            <a:prstGeom prst="ellipse">
              <a:avLst/>
            </a:prstGeom>
            <a:gradFill>
              <a:gsLst>
                <a:gs pos="100000">
                  <a:srgbClr val="C96E60">
                    <a:alpha val="74755"/>
                  </a:srgbClr>
                </a:gs>
                <a:gs pos="45000">
                  <a:schemeClr val="bg1"/>
                </a:gs>
              </a:gsLst>
              <a:path path="circle">
                <a:fillToRect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95C1845-48F3-5010-5586-75A8AB5B0A3C}"/>
                </a:ext>
              </a:extLst>
            </p:cNvPr>
            <p:cNvSpPr txBox="1"/>
            <p:nvPr/>
          </p:nvSpPr>
          <p:spPr>
            <a:xfrm>
              <a:off x="1527785" y="2519533"/>
              <a:ext cx="1585079" cy="101566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Support</a:t>
              </a:r>
            </a:p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Vector</a:t>
              </a:r>
            </a:p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Machines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9BD0432-BA22-9D77-819F-56E846B9131A}"/>
              </a:ext>
            </a:extLst>
          </p:cNvPr>
          <p:cNvSpPr txBox="1"/>
          <p:nvPr/>
        </p:nvSpPr>
        <p:spPr>
          <a:xfrm>
            <a:off x="1371878" y="1957438"/>
            <a:ext cx="8512267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in Spam Detection: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/Unsupervised…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D9B862-1664-E4D2-4704-BD0C66865F0D}"/>
              </a:ext>
            </a:extLst>
          </p:cNvPr>
          <p:cNvSpPr txBox="1"/>
          <p:nvPr/>
        </p:nvSpPr>
        <p:spPr>
          <a:xfrm>
            <a:off x="4318919" y="2663164"/>
            <a:ext cx="6985418" cy="132343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H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 for Model Selection:</a:t>
            </a:r>
          </a:p>
          <a:p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Proven effectiveness and suitability for spam classification.</a:t>
            </a:r>
          </a:p>
          <a:p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Address challenges like feature distributions, high-dimensionality, interpretability, and robustness.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AA5EC8-8D6C-7B6E-C3B6-AE3D4174834E}"/>
              </a:ext>
            </a:extLst>
          </p:cNvPr>
          <p:cNvSpPr txBox="1"/>
          <p:nvPr/>
        </p:nvSpPr>
        <p:spPr>
          <a:xfrm>
            <a:off x="4348899" y="4455391"/>
            <a:ext cx="6985418" cy="163121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HK" b="1" dirty="0">
                <a:solidFill>
                  <a:schemeClr val="tx1"/>
                </a:solidFill>
              </a:rPr>
              <a:t>Excluded Models:</a:t>
            </a:r>
          </a:p>
          <a:p>
            <a:r>
              <a:rPr lang="en-HK" dirty="0">
                <a:solidFill>
                  <a:schemeClr val="tx1"/>
                </a:solidFill>
              </a:rPr>
              <a:t>        - Deep Learning: Requires extensive </a:t>
            </a:r>
            <a:r>
              <a:rPr lang="en-HK" dirty="0" err="1">
                <a:solidFill>
                  <a:schemeClr val="tx1"/>
                </a:solidFill>
              </a:rPr>
              <a:t>labeled</a:t>
            </a:r>
            <a:r>
              <a:rPr lang="en-HK" dirty="0">
                <a:solidFill>
                  <a:schemeClr val="tx1"/>
                </a:solidFill>
              </a:rPr>
              <a:t> data and computational resources.</a:t>
            </a:r>
          </a:p>
          <a:p>
            <a:r>
              <a:rPr lang="en-HK" dirty="0">
                <a:solidFill>
                  <a:schemeClr val="tx1"/>
                </a:solidFill>
              </a:rPr>
              <a:t>        - Naive Bayes: Too simple; lacks complexity for nuanced spam detection.</a:t>
            </a:r>
          </a:p>
        </p:txBody>
      </p:sp>
    </p:spTree>
    <p:extLst>
      <p:ext uri="{BB962C8B-B14F-4D97-AF65-F5344CB8AC3E}">
        <p14:creationId xmlns:p14="http://schemas.microsoft.com/office/powerpoint/2010/main" val="2767444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8" grpId="0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C96E60">
                <a:alpha val="74755"/>
              </a:srgbClr>
            </a:gs>
            <a:gs pos="4500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2391DD-1825-D49B-6C19-F69A8494F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E469E2-9D43-90CA-B50F-939A2B28CF2F}"/>
              </a:ext>
            </a:extLst>
          </p:cNvPr>
          <p:cNvSpPr txBox="1"/>
          <p:nvPr/>
        </p:nvSpPr>
        <p:spPr>
          <a:xfrm>
            <a:off x="2560374" y="709604"/>
            <a:ext cx="5536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b="0" dirty="0"/>
              <a:t>3.2.1 Literature Review for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C6BE3-17C8-B2AC-288A-8C56C3BA918B}"/>
              </a:ext>
            </a:extLst>
          </p:cNvPr>
          <p:cNvSpPr txBox="1"/>
          <p:nvPr/>
        </p:nvSpPr>
        <p:spPr>
          <a:xfrm>
            <a:off x="301605" y="188071"/>
            <a:ext cx="917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3200" dirty="0"/>
              <a:t>3.2 Model Training &amp; Evaluation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B63ED2D-30B7-CDD3-B6A0-E37172FDF9E0}"/>
              </a:ext>
            </a:extLst>
          </p:cNvPr>
          <p:cNvGrpSpPr/>
          <p:nvPr/>
        </p:nvGrpSpPr>
        <p:grpSpPr>
          <a:xfrm>
            <a:off x="849366" y="904778"/>
            <a:ext cx="1585079" cy="1582596"/>
            <a:chOff x="606094" y="619909"/>
            <a:chExt cx="1585079" cy="1582596"/>
          </a:xfrm>
          <a:effectLst/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272CBB7-1D1D-AAF2-CF8F-72FA0098C19F}"/>
                </a:ext>
              </a:extLst>
            </p:cNvPr>
            <p:cNvSpPr/>
            <p:nvPr/>
          </p:nvSpPr>
          <p:spPr>
            <a:xfrm>
              <a:off x="606094" y="619909"/>
              <a:ext cx="1585079" cy="1582596"/>
            </a:xfrm>
            <a:prstGeom prst="ellipse">
              <a:avLst/>
            </a:prstGeom>
            <a:gradFill>
              <a:gsLst>
                <a:gs pos="100000">
                  <a:srgbClr val="C96E60">
                    <a:alpha val="74755"/>
                  </a:srgbClr>
                </a:gs>
                <a:gs pos="45000">
                  <a:schemeClr val="bg1"/>
                </a:gs>
              </a:gsLst>
              <a:path path="circle">
                <a:fillToRect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F422FD-80A0-8F5D-E3F3-FDF29FBE0FE9}"/>
                </a:ext>
              </a:extLst>
            </p:cNvPr>
            <p:cNvSpPr txBox="1"/>
            <p:nvPr/>
          </p:nvSpPr>
          <p:spPr>
            <a:xfrm>
              <a:off x="606094" y="1057264"/>
              <a:ext cx="1585079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Logistic Regression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86AEC4A-022B-8888-9129-20E918A5308E}"/>
              </a:ext>
            </a:extLst>
          </p:cNvPr>
          <p:cNvGrpSpPr/>
          <p:nvPr/>
        </p:nvGrpSpPr>
        <p:grpSpPr>
          <a:xfrm>
            <a:off x="849366" y="2321432"/>
            <a:ext cx="1589909" cy="1547999"/>
            <a:chOff x="-24829" y="1485964"/>
            <a:chExt cx="1589909" cy="1547999"/>
          </a:xfrm>
          <a:effectLst/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537EEE7-2ED5-87B5-ECCC-7E77504C25CC}"/>
                </a:ext>
              </a:extLst>
            </p:cNvPr>
            <p:cNvSpPr/>
            <p:nvPr/>
          </p:nvSpPr>
          <p:spPr>
            <a:xfrm>
              <a:off x="-19998" y="1485964"/>
              <a:ext cx="1585078" cy="1547999"/>
            </a:xfrm>
            <a:prstGeom prst="ellipse">
              <a:avLst/>
            </a:prstGeom>
            <a:gradFill>
              <a:gsLst>
                <a:gs pos="100000">
                  <a:srgbClr val="C96E60">
                    <a:alpha val="74755"/>
                  </a:srgbClr>
                </a:gs>
                <a:gs pos="45000">
                  <a:schemeClr val="bg1"/>
                </a:gs>
              </a:gsLst>
              <a:path path="circle">
                <a:fillToRect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D40DF3E-A597-F860-2F55-1A8F77B2A123}"/>
                </a:ext>
              </a:extLst>
            </p:cNvPr>
            <p:cNvSpPr txBox="1"/>
            <p:nvPr/>
          </p:nvSpPr>
          <p:spPr>
            <a:xfrm>
              <a:off x="-24829" y="1773586"/>
              <a:ext cx="1585079" cy="101566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>
                  <a:solidFill>
                    <a:schemeClr val="tx1"/>
                  </a:solidFill>
                </a:rPr>
                <a:t>Gaussian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Discriminant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Analysis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746998-2BA4-E76C-58CC-64407F630687}"/>
              </a:ext>
            </a:extLst>
          </p:cNvPr>
          <p:cNvGrpSpPr/>
          <p:nvPr/>
        </p:nvGrpSpPr>
        <p:grpSpPr>
          <a:xfrm>
            <a:off x="849365" y="5087334"/>
            <a:ext cx="1585079" cy="1582595"/>
            <a:chOff x="1822400" y="1000369"/>
            <a:chExt cx="1585079" cy="1582595"/>
          </a:xfrm>
          <a:effectLst/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698CF4A-E96B-A26F-6A86-97D56F30DD20}"/>
                </a:ext>
              </a:extLst>
            </p:cNvPr>
            <p:cNvSpPr/>
            <p:nvPr/>
          </p:nvSpPr>
          <p:spPr>
            <a:xfrm>
              <a:off x="1822400" y="1000369"/>
              <a:ext cx="1580248" cy="1582595"/>
            </a:xfrm>
            <a:prstGeom prst="ellipse">
              <a:avLst/>
            </a:prstGeom>
            <a:gradFill>
              <a:gsLst>
                <a:gs pos="100000">
                  <a:srgbClr val="C96E60">
                    <a:alpha val="74755"/>
                  </a:srgbClr>
                </a:gs>
                <a:gs pos="45000">
                  <a:schemeClr val="bg1"/>
                </a:gs>
              </a:gsLst>
              <a:path path="circle">
                <a:fillToRect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53C132E-9910-2BEA-4167-9C3822D166FF}"/>
                </a:ext>
              </a:extLst>
            </p:cNvPr>
            <p:cNvSpPr txBox="1"/>
            <p:nvPr/>
          </p:nvSpPr>
          <p:spPr>
            <a:xfrm>
              <a:off x="1822400" y="1434073"/>
              <a:ext cx="1585079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</a:t>
              </a:r>
            </a:p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Forest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03FB495-38B0-F4D0-4E43-178115B8992A}"/>
              </a:ext>
            </a:extLst>
          </p:cNvPr>
          <p:cNvGrpSpPr/>
          <p:nvPr/>
        </p:nvGrpSpPr>
        <p:grpSpPr>
          <a:xfrm>
            <a:off x="859027" y="3705277"/>
            <a:ext cx="1585079" cy="1548000"/>
            <a:chOff x="1493595" y="2259963"/>
            <a:chExt cx="1585079" cy="1548000"/>
          </a:xfrm>
          <a:effectLst/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1B36574-DC37-3C81-8CBB-4285B474F61E}"/>
                </a:ext>
              </a:extLst>
            </p:cNvPr>
            <p:cNvSpPr/>
            <p:nvPr/>
          </p:nvSpPr>
          <p:spPr>
            <a:xfrm>
              <a:off x="1493596" y="2259963"/>
              <a:ext cx="1585078" cy="1548000"/>
            </a:xfrm>
            <a:prstGeom prst="ellipse">
              <a:avLst/>
            </a:prstGeom>
            <a:gradFill>
              <a:gsLst>
                <a:gs pos="100000">
                  <a:srgbClr val="C96E60">
                    <a:alpha val="74755"/>
                  </a:srgbClr>
                </a:gs>
                <a:gs pos="45000">
                  <a:schemeClr val="bg1"/>
                </a:gs>
              </a:gsLst>
              <a:path path="circle">
                <a:fillToRect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313250C-9256-2152-828D-BAC3676F931D}"/>
                </a:ext>
              </a:extLst>
            </p:cNvPr>
            <p:cNvSpPr txBox="1"/>
            <p:nvPr/>
          </p:nvSpPr>
          <p:spPr>
            <a:xfrm>
              <a:off x="1493595" y="2526131"/>
              <a:ext cx="1585079" cy="101566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Support</a:t>
              </a:r>
            </a:p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Vector</a:t>
              </a:r>
            </a:p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Machines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032F971-1C3F-9EDD-9CC4-BE5357CAB83B}"/>
              </a:ext>
            </a:extLst>
          </p:cNvPr>
          <p:cNvSpPr txBox="1"/>
          <p:nvPr/>
        </p:nvSpPr>
        <p:spPr>
          <a:xfrm>
            <a:off x="3177560" y="1171269"/>
            <a:ext cx="8010614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HK" b="1" dirty="0">
                <a:solidFill>
                  <a:schemeClr val="tx1"/>
                </a:solidFill>
              </a:rPr>
              <a:t>Use</a:t>
            </a:r>
            <a:r>
              <a:rPr lang="en-HK" dirty="0">
                <a:solidFill>
                  <a:schemeClr val="tx1"/>
                </a:solidFill>
              </a:rPr>
              <a:t>: Uses the sigmoid function to model the relationship between variables with probabilistic outputs.</a:t>
            </a:r>
          </a:p>
          <a:p>
            <a:r>
              <a:rPr lang="en-HK" b="1" dirty="0">
                <a:solidFill>
                  <a:schemeClr val="tx1"/>
                </a:solidFill>
              </a:rPr>
              <a:t>Pros</a:t>
            </a:r>
            <a:r>
              <a:rPr lang="en-HK" dirty="0">
                <a:solidFill>
                  <a:schemeClr val="tx1"/>
                </a:solidFill>
              </a:rPr>
              <a:t>: Offers interpretability and efficiency.</a:t>
            </a:r>
          </a:p>
          <a:p>
            <a:r>
              <a:rPr lang="en-HK" b="1" dirty="0">
                <a:solidFill>
                  <a:schemeClr val="tx1"/>
                </a:solidFill>
              </a:rPr>
              <a:t>Cons</a:t>
            </a:r>
            <a:r>
              <a:rPr lang="en-HK" dirty="0">
                <a:solidFill>
                  <a:schemeClr val="tx1"/>
                </a:solidFill>
              </a:rPr>
              <a:t>: Linear boundaries; Feature dependency; Feature engineering.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0A6CB9-467C-CFF6-5EA4-2FE20647E59C}"/>
              </a:ext>
            </a:extLst>
          </p:cNvPr>
          <p:cNvSpPr txBox="1"/>
          <p:nvPr/>
        </p:nvSpPr>
        <p:spPr>
          <a:xfrm>
            <a:off x="3177559" y="2395152"/>
            <a:ext cx="8005784" cy="14773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HK" b="1" dirty="0">
                <a:solidFill>
                  <a:schemeClr val="tx1"/>
                </a:solidFill>
              </a:rPr>
              <a:t>Use</a:t>
            </a:r>
            <a:r>
              <a:rPr lang="en-HK" dirty="0">
                <a:solidFill>
                  <a:schemeClr val="tx1"/>
                </a:solidFill>
              </a:rPr>
              <a:t>: Assumes features follow a multivariate Gaussian distribution to model probabilities and classify data.</a:t>
            </a:r>
          </a:p>
          <a:p>
            <a:r>
              <a:rPr lang="en-HK" b="1" dirty="0">
                <a:solidFill>
                  <a:schemeClr val="tx1"/>
                </a:solidFill>
              </a:rPr>
              <a:t>Pros</a:t>
            </a:r>
            <a:r>
              <a:rPr lang="en-HK" dirty="0">
                <a:solidFill>
                  <a:schemeClr val="tx1"/>
                </a:solidFill>
              </a:rPr>
              <a:t>: Handles normally distributed features well; provides insights into feature relationships.</a:t>
            </a:r>
          </a:p>
          <a:p>
            <a:r>
              <a:rPr lang="en-HK" b="1" dirty="0">
                <a:solidFill>
                  <a:schemeClr val="tx1"/>
                </a:solidFill>
              </a:rPr>
              <a:t>Cons</a:t>
            </a:r>
            <a:r>
              <a:rPr lang="en-HK" dirty="0">
                <a:solidFill>
                  <a:schemeClr val="tx1"/>
                </a:solidFill>
              </a:rPr>
              <a:t>: Non-Gaussian features; sensitive to the feature assumption.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369038-73DE-1669-2F6B-61F0FDC50030}"/>
              </a:ext>
            </a:extLst>
          </p:cNvPr>
          <p:cNvSpPr txBox="1"/>
          <p:nvPr/>
        </p:nvSpPr>
        <p:spPr>
          <a:xfrm>
            <a:off x="3177558" y="5149740"/>
            <a:ext cx="8005784" cy="14773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HK" b="1" dirty="0">
                <a:solidFill>
                  <a:schemeClr val="tx1"/>
                </a:solidFill>
              </a:rPr>
              <a:t>Use</a:t>
            </a:r>
            <a:r>
              <a:rPr lang="en-HK" dirty="0">
                <a:solidFill>
                  <a:schemeClr val="tx1"/>
                </a:solidFill>
              </a:rPr>
              <a:t>: Ensemble learning method combining multiple decision trees for robust classification.</a:t>
            </a:r>
          </a:p>
          <a:p>
            <a:r>
              <a:rPr lang="en-HK" b="1" dirty="0">
                <a:solidFill>
                  <a:schemeClr val="tx1"/>
                </a:solidFill>
              </a:rPr>
              <a:t>Pros</a:t>
            </a:r>
            <a:r>
              <a:rPr lang="en-HK" dirty="0">
                <a:solidFill>
                  <a:schemeClr val="tx1"/>
                </a:solidFill>
              </a:rPr>
              <a:t>: Robust against noise; reduces overfitting; evaluates feature importance effectively.</a:t>
            </a:r>
          </a:p>
          <a:p>
            <a:r>
              <a:rPr lang="en-HK" b="1" dirty="0">
                <a:solidFill>
                  <a:schemeClr val="tx1"/>
                </a:solidFill>
              </a:rPr>
              <a:t>Cons</a:t>
            </a:r>
            <a:r>
              <a:rPr lang="en-HK" dirty="0">
                <a:solidFill>
                  <a:schemeClr val="tx1"/>
                </a:solidFill>
              </a:rPr>
              <a:t>: Computationally intensive; optimization required.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305621-1837-38CC-9104-24D49674775B}"/>
              </a:ext>
            </a:extLst>
          </p:cNvPr>
          <p:cNvSpPr txBox="1"/>
          <p:nvPr/>
        </p:nvSpPr>
        <p:spPr>
          <a:xfrm>
            <a:off x="3187222" y="3899169"/>
            <a:ext cx="8005784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HK" b="1" dirty="0">
                <a:solidFill>
                  <a:schemeClr val="tx1"/>
                </a:solidFill>
              </a:rPr>
              <a:t>Use</a:t>
            </a:r>
            <a:r>
              <a:rPr lang="en-HK" dirty="0">
                <a:solidFill>
                  <a:schemeClr val="tx1"/>
                </a:solidFill>
              </a:rPr>
              <a:t>: Identifies an optimal hyperplane for classification and can handle high-dimensional data effectively.</a:t>
            </a:r>
          </a:p>
          <a:p>
            <a:r>
              <a:rPr lang="en-HK" b="1" dirty="0">
                <a:solidFill>
                  <a:schemeClr val="tx1"/>
                </a:solidFill>
              </a:rPr>
              <a:t>Pros</a:t>
            </a:r>
            <a:r>
              <a:rPr lang="en-HK" dirty="0">
                <a:solidFill>
                  <a:schemeClr val="tx1"/>
                </a:solidFill>
              </a:rPr>
              <a:t>: High accuracy; High-dimensional spaces; kernels flexibility.</a:t>
            </a:r>
          </a:p>
          <a:p>
            <a:r>
              <a:rPr lang="en-HK" b="1" dirty="0">
                <a:solidFill>
                  <a:schemeClr val="tx1"/>
                </a:solidFill>
              </a:rPr>
              <a:t>Cons</a:t>
            </a:r>
            <a:r>
              <a:rPr lang="en-HK" dirty="0">
                <a:solidFill>
                  <a:schemeClr val="tx1"/>
                </a:solidFill>
              </a:rPr>
              <a:t>: hyperparameters and kernels tuning; computationally intensive.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386CF0C-2314-612C-F721-6A1E8D2904D8}"/>
              </a:ext>
            </a:extLst>
          </p:cNvPr>
          <p:cNvCxnSpPr/>
          <p:nvPr/>
        </p:nvCxnSpPr>
        <p:spPr>
          <a:xfrm>
            <a:off x="3308466" y="2371598"/>
            <a:ext cx="7874876" cy="0"/>
          </a:xfrm>
          <a:prstGeom prst="line">
            <a:avLst/>
          </a:prstGeom>
          <a:ln>
            <a:solidFill>
              <a:srgbClr val="C96E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8712D27-979C-453C-91BF-6DBDB7636125}"/>
              </a:ext>
            </a:extLst>
          </p:cNvPr>
          <p:cNvCxnSpPr/>
          <p:nvPr/>
        </p:nvCxnSpPr>
        <p:spPr>
          <a:xfrm>
            <a:off x="3308466" y="3882162"/>
            <a:ext cx="7874876" cy="0"/>
          </a:xfrm>
          <a:prstGeom prst="line">
            <a:avLst/>
          </a:prstGeom>
          <a:ln>
            <a:solidFill>
              <a:srgbClr val="C96E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FEA5C53-8C82-2348-75EF-809DDFFDBB78}"/>
              </a:ext>
            </a:extLst>
          </p:cNvPr>
          <p:cNvCxnSpPr/>
          <p:nvPr/>
        </p:nvCxnSpPr>
        <p:spPr>
          <a:xfrm>
            <a:off x="3308466" y="5127918"/>
            <a:ext cx="7874876" cy="0"/>
          </a:xfrm>
          <a:prstGeom prst="line">
            <a:avLst/>
          </a:prstGeom>
          <a:ln>
            <a:solidFill>
              <a:srgbClr val="C96E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071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rgbClr val="C96E60">
                <a:alpha val="31303"/>
              </a:srgbClr>
            </a:gs>
            <a:gs pos="100000">
              <a:srgbClr val="186082">
                <a:alpha val="52000"/>
              </a:srgbClr>
            </a:gs>
            <a:gs pos="4500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676D5-7EB9-2F64-61D6-39025D0BF3A1}"/>
              </a:ext>
            </a:extLst>
          </p:cNvPr>
          <p:cNvSpPr txBox="1"/>
          <p:nvPr/>
        </p:nvSpPr>
        <p:spPr>
          <a:xfrm>
            <a:off x="961856" y="1109255"/>
            <a:ext cx="7288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2800" dirty="0"/>
              <a:t>3.2.2 Experimental Procedure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181E7D-FC9C-F2FB-FC9F-4C4865B88688}"/>
              </a:ext>
            </a:extLst>
          </p:cNvPr>
          <p:cNvSpPr txBox="1"/>
          <p:nvPr/>
        </p:nvSpPr>
        <p:spPr>
          <a:xfrm>
            <a:off x="638534" y="526262"/>
            <a:ext cx="9175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3600" dirty="0"/>
              <a:t>3.2 Model Training &amp; Evaluation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5736F5-334A-906D-4656-566FD31F3EB4}"/>
              </a:ext>
            </a:extLst>
          </p:cNvPr>
          <p:cNvSpPr/>
          <p:nvPr/>
        </p:nvSpPr>
        <p:spPr>
          <a:xfrm>
            <a:off x="961856" y="1818924"/>
            <a:ext cx="1726701" cy="523220"/>
          </a:xfrm>
          <a:prstGeom prst="rect">
            <a:avLst/>
          </a:prstGeom>
          <a:solidFill>
            <a:srgbClr val="C96E6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Splitting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9FB577-98DA-EDC9-889C-8FE6015C8CE3}"/>
              </a:ext>
            </a:extLst>
          </p:cNvPr>
          <p:cNvSpPr/>
          <p:nvPr/>
        </p:nvSpPr>
        <p:spPr>
          <a:xfrm>
            <a:off x="961857" y="2761830"/>
            <a:ext cx="2591225" cy="523220"/>
          </a:xfrm>
          <a:prstGeom prst="rect">
            <a:avLst/>
          </a:prstGeom>
          <a:solidFill>
            <a:srgbClr val="C96E6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&amp; Testing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0CF1B6-929A-C2AE-C71A-195A016A0388}"/>
              </a:ext>
            </a:extLst>
          </p:cNvPr>
          <p:cNvSpPr/>
          <p:nvPr/>
        </p:nvSpPr>
        <p:spPr>
          <a:xfrm>
            <a:off x="961859" y="5556770"/>
            <a:ext cx="2487398" cy="524769"/>
          </a:xfrm>
          <a:prstGeom prst="rect">
            <a:avLst/>
          </a:prstGeom>
          <a:solidFill>
            <a:srgbClr val="C96E6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517301-AEE4-DD46-07A3-EB8447B068E6}"/>
              </a:ext>
            </a:extLst>
          </p:cNvPr>
          <p:cNvSpPr/>
          <p:nvPr/>
        </p:nvSpPr>
        <p:spPr>
          <a:xfrm>
            <a:off x="961857" y="3681593"/>
            <a:ext cx="3206367" cy="523220"/>
          </a:xfrm>
          <a:prstGeom prst="rect">
            <a:avLst/>
          </a:prstGeom>
          <a:solidFill>
            <a:srgbClr val="C96E6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 Evaluation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2CCC0E-A8A1-B45C-4D1D-96FDD9547DBA}"/>
              </a:ext>
            </a:extLst>
          </p:cNvPr>
          <p:cNvSpPr txBox="1"/>
          <p:nvPr/>
        </p:nvSpPr>
        <p:spPr>
          <a:xfrm>
            <a:off x="961856" y="4619181"/>
            <a:ext cx="2675315" cy="523221"/>
          </a:xfrm>
          <a:prstGeom prst="rect">
            <a:avLst/>
          </a:prstGeom>
          <a:solidFill>
            <a:srgbClr val="C96E6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HK" dirty="0">
                <a:solidFill>
                  <a:schemeClr val="tx1"/>
                </a:solidFill>
              </a:rPr>
              <a:t>Confusion Matrix Analysis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BB9BC8-E319-6551-DA70-FB236BFB5838}"/>
              </a:ext>
            </a:extLst>
          </p:cNvPr>
          <p:cNvCxnSpPr/>
          <p:nvPr/>
        </p:nvCxnSpPr>
        <p:spPr>
          <a:xfrm>
            <a:off x="638534" y="2080534"/>
            <a:ext cx="0" cy="373862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7E9632-78ED-5E8B-DDBA-7F5995A08574}"/>
              </a:ext>
            </a:extLst>
          </p:cNvPr>
          <p:cNvSpPr txBox="1"/>
          <p:nvPr/>
        </p:nvSpPr>
        <p:spPr>
          <a:xfrm>
            <a:off x="3011878" y="1880479"/>
            <a:ext cx="4027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ratio: 90/10, 80/20, 70/30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ED0499-1792-6C81-C206-E945E28047A1}"/>
              </a:ext>
            </a:extLst>
          </p:cNvPr>
          <p:cNvSpPr txBox="1"/>
          <p:nvPr/>
        </p:nvSpPr>
        <p:spPr>
          <a:xfrm>
            <a:off x="3876404" y="2559992"/>
            <a:ext cx="67731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Models: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Logistic Regression, Gaussian Discriminant Analysis, 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Forest, Support Vector Machine.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With/without </a:t>
            </a:r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Validation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D00AC4-ADC2-F4A5-C303-ADE849D003F2}"/>
              </a:ext>
            </a:extLst>
          </p:cNvPr>
          <p:cNvSpPr txBox="1"/>
          <p:nvPr/>
        </p:nvSpPr>
        <p:spPr>
          <a:xfrm>
            <a:off x="4491546" y="3620037"/>
            <a:ext cx="67731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(Cross-Entropy Loss)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AADA5-6AC2-FDD3-68E6-0D06B5775EB7}"/>
              </a:ext>
            </a:extLst>
          </p:cNvPr>
          <p:cNvSpPr txBox="1"/>
          <p:nvPr/>
        </p:nvSpPr>
        <p:spPr>
          <a:xfrm>
            <a:off x="3960492" y="4696125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the best-performing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E6F9CD-018B-A4D2-4782-36BF6CB6BFB0}"/>
              </a:ext>
            </a:extLst>
          </p:cNvPr>
          <p:cNvSpPr txBox="1"/>
          <p:nvPr/>
        </p:nvSpPr>
        <p:spPr>
          <a:xfrm>
            <a:off x="3800183" y="5218989"/>
            <a:ext cx="6014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HK" dirty="0"/>
              <a:t>Bar Plots: Show </a:t>
            </a:r>
            <a:r>
              <a:rPr lang="en-HK" b="1" dirty="0"/>
              <a:t>accuracy</a:t>
            </a:r>
            <a:r>
              <a:rPr lang="en-HK" dirty="0"/>
              <a:t> and </a:t>
            </a:r>
            <a:r>
              <a:rPr lang="en-HK" b="1" dirty="0"/>
              <a:t>log loss</a:t>
            </a:r>
            <a:r>
              <a:rPr lang="en-HK" dirty="0"/>
              <a:t> for </a:t>
            </a:r>
            <a:r>
              <a:rPr lang="en-HK" b="1" dirty="0"/>
              <a:t>each model</a:t>
            </a:r>
            <a:r>
              <a:rPr lang="en-HK" dirty="0"/>
              <a:t>, with and without </a:t>
            </a:r>
            <a:r>
              <a:rPr lang="en-HK" b="1" dirty="0"/>
              <a:t>cross-validation</a:t>
            </a:r>
            <a:r>
              <a:rPr lang="en-HK" dirty="0"/>
              <a:t>, across </a:t>
            </a:r>
            <a:r>
              <a:rPr lang="en-HK" b="1" dirty="0"/>
              <a:t>test sizes</a:t>
            </a:r>
          </a:p>
          <a:p>
            <a:r>
              <a:rPr lang="en-HK" dirty="0"/>
              <a:t>Confusion</a:t>
            </a:r>
            <a:r>
              <a:rPr lang="zh-CN" altLang="en-US" dirty="0"/>
              <a:t> </a:t>
            </a:r>
            <a:r>
              <a:rPr lang="en-US" altLang="zh-CN" dirty="0"/>
              <a:t> Matrices &amp; Analysis</a:t>
            </a:r>
          </a:p>
          <a:p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Boundaries &amp; Analysis</a:t>
            </a:r>
          </a:p>
        </p:txBody>
      </p:sp>
    </p:spTree>
    <p:extLst>
      <p:ext uri="{BB962C8B-B14F-4D97-AF65-F5344CB8AC3E}">
        <p14:creationId xmlns:p14="http://schemas.microsoft.com/office/powerpoint/2010/main" val="1865585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5" grpId="0"/>
      <p:bldP spid="17" grpId="0"/>
      <p:bldP spid="18" grpId="0"/>
      <p:bldP spid="4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96E60"/>
            </a:gs>
            <a:gs pos="100000">
              <a:srgbClr val="186082"/>
            </a:gs>
          </a:gsLst>
          <a:lin ang="189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231D77-5181-8712-9035-317B875E9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FB1C05-A0BB-FE5B-EFF5-40BBDE3AEF31}"/>
              </a:ext>
            </a:extLst>
          </p:cNvPr>
          <p:cNvSpPr txBox="1"/>
          <p:nvPr/>
        </p:nvSpPr>
        <p:spPr>
          <a:xfrm>
            <a:off x="1378490" y="2552442"/>
            <a:ext cx="9435019" cy="230832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0284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7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Ⅳ.</a:t>
            </a:r>
            <a:r>
              <a:rPr lang="en-US" sz="7200" dirty="0"/>
              <a:t> </a:t>
            </a:r>
            <a:r>
              <a:rPr lang="en-US" sz="7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</a:t>
            </a:r>
          </a:p>
          <a:p>
            <a:pPr algn="ctr"/>
            <a:r>
              <a:rPr lang="en-US" sz="7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Comparative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D036B-9B6A-0E0A-CCAC-560139DA72CB}"/>
              </a:ext>
            </a:extLst>
          </p:cNvPr>
          <p:cNvSpPr txBox="1"/>
          <p:nvPr/>
        </p:nvSpPr>
        <p:spPr>
          <a:xfrm>
            <a:off x="2392461" y="3706604"/>
            <a:ext cx="7407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</a:rPr>
              <a:t>4.1 Model Results &amp; Visualization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E2453C-7B7B-8AA7-C2A3-A7C7588888EB}"/>
              </a:ext>
            </a:extLst>
          </p:cNvPr>
          <p:cNvSpPr txBox="1"/>
          <p:nvPr/>
        </p:nvSpPr>
        <p:spPr>
          <a:xfrm>
            <a:off x="2022899" y="4414490"/>
            <a:ext cx="8146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</a:rPr>
              <a:t>4.2 Decision Boundaries &amp; Insights</a:t>
            </a:r>
          </a:p>
        </p:txBody>
      </p:sp>
    </p:spTree>
    <p:extLst>
      <p:ext uri="{BB962C8B-B14F-4D97-AF65-F5344CB8AC3E}">
        <p14:creationId xmlns:p14="http://schemas.microsoft.com/office/powerpoint/2010/main" val="411010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1875 L 0 -0.19144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3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96E60">
                <a:alpha val="19000"/>
              </a:srgbClr>
            </a:gs>
            <a:gs pos="100000">
              <a:srgbClr val="186082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9CFBDB-0D50-0266-B634-8AA1F1B8F480}"/>
              </a:ext>
            </a:extLst>
          </p:cNvPr>
          <p:cNvSpPr txBox="1"/>
          <p:nvPr/>
        </p:nvSpPr>
        <p:spPr>
          <a:xfrm>
            <a:off x="637547" y="674005"/>
            <a:ext cx="5265542" cy="523220"/>
          </a:xfrm>
          <a:prstGeom prst="rect">
            <a:avLst/>
          </a:prstGeom>
          <a:noFill/>
          <a:effectLst>
            <a:outerShdw blurRad="50800" dist="25400" dir="5400000" algn="ctr" rotWithShape="0">
              <a:srgbClr val="000000">
                <a:alpha val="91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4.1 Model Results &amp; Visualization</a:t>
            </a:r>
          </a:p>
        </p:txBody>
      </p:sp>
      <p:pic>
        <p:nvPicPr>
          <p:cNvPr id="3" name="Picture 2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EC90F855-FB9B-129B-E5E9-2D2FDF4CF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658" y="1576642"/>
            <a:ext cx="7772400" cy="4817758"/>
          </a:xfrm>
          <a:prstGeom prst="rect">
            <a:avLst/>
          </a:prstGeom>
        </p:spPr>
      </p:pic>
      <p:pic>
        <p:nvPicPr>
          <p:cNvPr id="4" name="Picture 3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111F5CF3-2646-B607-2C4D-8752613A0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516" y="1576642"/>
            <a:ext cx="7772400" cy="4817758"/>
          </a:xfrm>
          <a:prstGeom prst="rect">
            <a:avLst/>
          </a:prstGeom>
        </p:spPr>
      </p:pic>
      <p:pic>
        <p:nvPicPr>
          <p:cNvPr id="17" name="Picture 16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88882B93-8E9C-FB95-FA0C-FB4CC1288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3374" y="1576642"/>
            <a:ext cx="7772400" cy="4817758"/>
          </a:xfrm>
          <a:prstGeom prst="rect">
            <a:avLst/>
          </a:prstGeom>
        </p:spPr>
      </p:pic>
      <p:pic>
        <p:nvPicPr>
          <p:cNvPr id="27" name="Picture 26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A91634EB-5A81-CB2B-DCA5-E9F888D36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76642"/>
            <a:ext cx="7772400" cy="4817758"/>
          </a:xfrm>
          <a:prstGeom prst="rect">
            <a:avLst/>
          </a:prstGeom>
        </p:spPr>
      </p:pic>
      <p:pic>
        <p:nvPicPr>
          <p:cNvPr id="28" name="Picture 27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FA6124C7-F33A-D2A7-EED9-0398D4A51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576642"/>
            <a:ext cx="7772400" cy="4817758"/>
          </a:xfrm>
          <a:prstGeom prst="rect">
            <a:avLst/>
          </a:prstGeom>
        </p:spPr>
      </p:pic>
      <p:pic>
        <p:nvPicPr>
          <p:cNvPr id="29" name="Picture 28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519BD7CE-6176-19B0-8EF4-34CB49C28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576642"/>
            <a:ext cx="7772400" cy="4817758"/>
          </a:xfrm>
          <a:prstGeom prst="rect">
            <a:avLst/>
          </a:prstGeom>
        </p:spPr>
      </p:pic>
      <p:pic>
        <p:nvPicPr>
          <p:cNvPr id="30" name="Picture 29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6FA39E16-C8DF-B33B-9D57-F5B16F3C1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76642"/>
            <a:ext cx="7772400" cy="4817758"/>
          </a:xfrm>
          <a:prstGeom prst="rect">
            <a:avLst/>
          </a:prstGeom>
        </p:spPr>
      </p:pic>
      <p:pic>
        <p:nvPicPr>
          <p:cNvPr id="31" name="Picture 30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A7944F2E-ACCF-BA3B-F3D3-D844B1FD1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374" y="1576642"/>
            <a:ext cx="7772400" cy="4817758"/>
          </a:xfrm>
          <a:prstGeom prst="rect">
            <a:avLst/>
          </a:prstGeom>
        </p:spPr>
      </p:pic>
      <p:pic>
        <p:nvPicPr>
          <p:cNvPr id="32" name="Picture 31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067F1811-A64E-7BAB-764D-FE12B2410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576642"/>
            <a:ext cx="7772400" cy="481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53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7" presetID="10" presetClass="entr" presetSubtype="0" repeatCount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00"/>
                            </p:stCondLst>
                            <p:childTnLst>
                              <p:par>
                                <p:cTn id="29" presetID="10" presetClass="entr" presetSubtype="0" repeatCount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9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96E60">
                <a:alpha val="19000"/>
              </a:srgbClr>
            </a:gs>
            <a:gs pos="100000">
              <a:srgbClr val="186082"/>
            </a:gs>
          </a:gsLst>
          <a:lin ang="135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A41156-4B40-78CA-F6F9-F627A4C50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5F423EA6-EF25-3A57-6F9B-29AF43F3FAB7}"/>
              </a:ext>
            </a:extLst>
          </p:cNvPr>
          <p:cNvSpPr txBox="1"/>
          <p:nvPr/>
        </p:nvSpPr>
        <p:spPr>
          <a:xfrm>
            <a:off x="577586" y="170939"/>
            <a:ext cx="5221330" cy="523220"/>
          </a:xfrm>
          <a:prstGeom prst="rect">
            <a:avLst/>
          </a:prstGeom>
          <a:noFill/>
          <a:effectLst>
            <a:outerShdw blurRad="50800" dist="25400" dir="5400000" algn="ctr" rotWithShape="0">
              <a:srgbClr val="000000">
                <a:alpha val="91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4.1 Model Results &amp; Visualization</a:t>
            </a:r>
          </a:p>
        </p:txBody>
      </p:sp>
      <p:pic>
        <p:nvPicPr>
          <p:cNvPr id="2" name="Picture 1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20C5F39F-B61E-1885-66BA-6D73A0309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27" y="1110966"/>
            <a:ext cx="1453106" cy="900714"/>
          </a:xfrm>
          <a:prstGeom prst="rect">
            <a:avLst/>
          </a:prstGeom>
        </p:spPr>
      </p:pic>
      <p:pic>
        <p:nvPicPr>
          <p:cNvPr id="19" name="Picture 18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7B47376B-4BC3-585D-4245-19A32754A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56" y="2342100"/>
            <a:ext cx="1453105" cy="900714"/>
          </a:xfrm>
          <a:prstGeom prst="rect">
            <a:avLst/>
          </a:prstGeom>
        </p:spPr>
      </p:pic>
      <p:pic>
        <p:nvPicPr>
          <p:cNvPr id="23" name="Picture 22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D2EBB452-2126-14C7-3F46-DA40450D8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15" y="3659621"/>
            <a:ext cx="1453106" cy="900715"/>
          </a:xfrm>
          <a:prstGeom prst="rect">
            <a:avLst/>
          </a:prstGeom>
        </p:spPr>
      </p:pic>
      <p:pic>
        <p:nvPicPr>
          <p:cNvPr id="25" name="Picture 24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6B7CBBF3-2A73-8CA5-97AE-9573F1558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42" y="1110965"/>
            <a:ext cx="1453107" cy="900715"/>
          </a:xfrm>
          <a:prstGeom prst="rect">
            <a:avLst/>
          </a:prstGeom>
        </p:spPr>
      </p:pic>
      <p:pic>
        <p:nvPicPr>
          <p:cNvPr id="26" name="Picture 25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BEDEF756-56B9-508E-8BAF-F77298359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99" y="2342100"/>
            <a:ext cx="1453105" cy="900714"/>
          </a:xfrm>
          <a:prstGeom prst="rect">
            <a:avLst/>
          </a:prstGeom>
        </p:spPr>
      </p:pic>
      <p:pic>
        <p:nvPicPr>
          <p:cNvPr id="28" name="Picture 27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34F6FEBB-79A2-1AD1-6837-D474E3FD0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15" y="3659621"/>
            <a:ext cx="1453106" cy="900715"/>
          </a:xfrm>
          <a:prstGeom prst="rect">
            <a:avLst/>
          </a:prstGeom>
        </p:spPr>
      </p:pic>
      <p:pic>
        <p:nvPicPr>
          <p:cNvPr id="29" name="Picture 28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58C52435-2549-C179-9CBD-1152824FE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84" y="1110965"/>
            <a:ext cx="1453107" cy="900715"/>
          </a:xfrm>
          <a:prstGeom prst="rect">
            <a:avLst/>
          </a:prstGeom>
        </p:spPr>
      </p:pic>
      <p:pic>
        <p:nvPicPr>
          <p:cNvPr id="30" name="Picture 29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BF9487C6-A3D0-012A-0678-AB0401B55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42" y="2342100"/>
            <a:ext cx="1453105" cy="900714"/>
          </a:xfrm>
          <a:prstGeom prst="rect">
            <a:avLst/>
          </a:prstGeom>
        </p:spPr>
      </p:pic>
      <p:pic>
        <p:nvPicPr>
          <p:cNvPr id="31" name="Picture 30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CD3A50BA-252C-CD87-B0DC-E731F2758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56" y="3659621"/>
            <a:ext cx="1453105" cy="900714"/>
          </a:xfrm>
          <a:prstGeom prst="rect">
            <a:avLst/>
          </a:prstGeom>
        </p:spPr>
      </p:pic>
      <p:pic>
        <p:nvPicPr>
          <p:cNvPr id="32" name="Picture 31" descr="A table with numbers and text&#10;&#10;Description automatically generated">
            <a:extLst>
              <a:ext uri="{FF2B5EF4-FFF2-40B4-BE49-F238E27FC236}">
                <a16:creationId xmlns:a16="http://schemas.microsoft.com/office/drawing/2014/main" id="{C5CB30DE-8E89-217E-2BCB-3E638A8CAD1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754"/>
          <a:stretch/>
        </p:blipFill>
        <p:spPr>
          <a:xfrm>
            <a:off x="4389034" y="820721"/>
            <a:ext cx="7223239" cy="561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35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rgbClr val="C96E60">
                <a:alpha val="66000"/>
              </a:srgbClr>
            </a:gs>
            <a:gs pos="18000">
              <a:srgbClr val="C96E60">
                <a:alpha val="57243"/>
              </a:srgbClr>
            </a:gs>
            <a:gs pos="99000">
              <a:srgbClr val="186082">
                <a:alpha val="67000"/>
              </a:srgb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F26657-6652-297A-B0F2-F8D9AD0C0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1DAB745-0E58-5D5F-DDA7-791EC197A98E}"/>
              </a:ext>
            </a:extLst>
          </p:cNvPr>
          <p:cNvSpPr txBox="1"/>
          <p:nvPr/>
        </p:nvSpPr>
        <p:spPr>
          <a:xfrm>
            <a:off x="577586" y="170939"/>
            <a:ext cx="5221330" cy="523220"/>
          </a:xfrm>
          <a:prstGeom prst="rect">
            <a:avLst/>
          </a:prstGeom>
          <a:noFill/>
          <a:effectLst>
            <a:outerShdw blurRad="50800" dist="25400" dir="5400000" algn="ctr" rotWithShape="0">
              <a:srgbClr val="000000">
                <a:alpha val="91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4.1 Model Results &amp; Visualization</a:t>
            </a:r>
          </a:p>
        </p:txBody>
      </p:sp>
      <p:pic>
        <p:nvPicPr>
          <p:cNvPr id="2" name="Picture 1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45BBA122-AAE8-D7A8-FEE4-85F68A44A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27" y="1110966"/>
            <a:ext cx="1453106" cy="900714"/>
          </a:xfrm>
          <a:prstGeom prst="rect">
            <a:avLst/>
          </a:prstGeom>
        </p:spPr>
      </p:pic>
      <p:pic>
        <p:nvPicPr>
          <p:cNvPr id="19" name="Picture 18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8A5B2647-238E-35ED-5A6C-2B3798F9C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56" y="2342100"/>
            <a:ext cx="1453105" cy="900714"/>
          </a:xfrm>
          <a:prstGeom prst="rect">
            <a:avLst/>
          </a:prstGeom>
        </p:spPr>
      </p:pic>
      <p:pic>
        <p:nvPicPr>
          <p:cNvPr id="23" name="Picture 22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32A04151-9885-AF22-9EEE-BC0188E14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15" y="3659621"/>
            <a:ext cx="1453106" cy="900715"/>
          </a:xfrm>
          <a:prstGeom prst="rect">
            <a:avLst/>
          </a:prstGeom>
        </p:spPr>
      </p:pic>
      <p:pic>
        <p:nvPicPr>
          <p:cNvPr id="25" name="Picture 24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237B0D94-582F-84F2-61EC-28C8AF17E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42" y="1110965"/>
            <a:ext cx="1453107" cy="900715"/>
          </a:xfrm>
          <a:prstGeom prst="rect">
            <a:avLst/>
          </a:prstGeom>
        </p:spPr>
      </p:pic>
      <p:pic>
        <p:nvPicPr>
          <p:cNvPr id="26" name="Picture 25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B961D3C7-9937-003F-CFCC-EF3A21222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99" y="2342100"/>
            <a:ext cx="1453105" cy="900714"/>
          </a:xfrm>
          <a:prstGeom prst="rect">
            <a:avLst/>
          </a:prstGeom>
        </p:spPr>
      </p:pic>
      <p:pic>
        <p:nvPicPr>
          <p:cNvPr id="28" name="Picture 27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D5E7AE84-81FE-D00B-AC12-2BF8EADB8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15" y="3659621"/>
            <a:ext cx="1453106" cy="900715"/>
          </a:xfrm>
          <a:prstGeom prst="rect">
            <a:avLst/>
          </a:prstGeom>
        </p:spPr>
      </p:pic>
      <p:pic>
        <p:nvPicPr>
          <p:cNvPr id="29" name="Picture 28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FDF325C7-C412-C545-36F7-B99949111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84" y="1110965"/>
            <a:ext cx="1453107" cy="900715"/>
          </a:xfrm>
          <a:prstGeom prst="rect">
            <a:avLst/>
          </a:prstGeom>
        </p:spPr>
      </p:pic>
      <p:pic>
        <p:nvPicPr>
          <p:cNvPr id="30" name="Picture 29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60AA6314-3328-4498-E89D-F765EE8A7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42" y="2342100"/>
            <a:ext cx="1453105" cy="900714"/>
          </a:xfrm>
          <a:prstGeom prst="rect">
            <a:avLst/>
          </a:prstGeom>
        </p:spPr>
      </p:pic>
      <p:pic>
        <p:nvPicPr>
          <p:cNvPr id="31" name="Picture 30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1FEB1D94-60E8-3176-CC7A-761DF649B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56" y="3659621"/>
            <a:ext cx="1453105" cy="900714"/>
          </a:xfrm>
          <a:prstGeom prst="rect">
            <a:avLst/>
          </a:prstGeom>
        </p:spPr>
      </p:pic>
      <p:pic>
        <p:nvPicPr>
          <p:cNvPr id="3" name="Picture 2" descr="A table with numbers and text&#10;&#10;Description automatically generated">
            <a:extLst>
              <a:ext uri="{FF2B5EF4-FFF2-40B4-BE49-F238E27FC236}">
                <a16:creationId xmlns:a16="http://schemas.microsoft.com/office/drawing/2014/main" id="{E1D485D9-1020-5018-208D-26D3EA543E6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754"/>
          <a:stretch/>
        </p:blipFill>
        <p:spPr>
          <a:xfrm>
            <a:off x="569016" y="5060115"/>
            <a:ext cx="1476112" cy="11481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0F8061-09F6-42FA-5EC9-9E58AE5FFD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1631" y="1479323"/>
            <a:ext cx="5174068" cy="43606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D7B6B3-AFA4-B94C-2372-D5FC91FAED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5914" y="1479323"/>
            <a:ext cx="5174068" cy="43606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9D3C91-5572-3DC4-C1A6-D66647A9D1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1631" y="1479322"/>
            <a:ext cx="5174068" cy="43606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2ED421-C3A8-44B1-1C2D-19940CCE6F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1631" y="1479322"/>
            <a:ext cx="5174068" cy="43606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3F8288-11C3-60BE-3686-B10E412470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8055" y="1479321"/>
            <a:ext cx="5174068" cy="43606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36335A-9D26-40AF-FDD8-9BA044CF0D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1631" y="1479319"/>
            <a:ext cx="5174068" cy="43606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D516B8-20B9-E343-D375-DD84748888D7}"/>
              </a:ext>
            </a:extLst>
          </p:cNvPr>
          <p:cNvSpPr txBox="1"/>
          <p:nvPr/>
        </p:nvSpPr>
        <p:spPr>
          <a:xfrm>
            <a:off x="11046542" y="33582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31C499D-60CF-1F1F-0E5D-8247E51849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5914" y="1479316"/>
            <a:ext cx="5174068" cy="43606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0B4A7C0-1D4D-0048-6312-AD4A1FCBAD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5914" y="1479316"/>
            <a:ext cx="5174068" cy="43606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AA7BF44-3DFA-8E65-21D0-A3B3F8FD8B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5914" y="1479311"/>
            <a:ext cx="5174068" cy="436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51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9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86082"/>
            </a:gs>
            <a:gs pos="100000">
              <a:srgbClr val="C96E60">
                <a:alpha val="73000"/>
              </a:srgb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173DC6-13E8-F547-C150-A378337B82B0}"/>
              </a:ext>
            </a:extLst>
          </p:cNvPr>
          <p:cNvSpPr txBox="1"/>
          <p:nvPr/>
        </p:nvSpPr>
        <p:spPr>
          <a:xfrm>
            <a:off x="2369659" y="2767280"/>
            <a:ext cx="7452682" cy="132343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0284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8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Structure</a:t>
            </a:r>
          </a:p>
        </p:txBody>
      </p:sp>
    </p:spTree>
    <p:extLst>
      <p:ext uri="{BB962C8B-B14F-4D97-AF65-F5344CB8AC3E}">
        <p14:creationId xmlns:p14="http://schemas.microsoft.com/office/powerpoint/2010/main" val="298677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rgbClr val="C96E60">
                <a:alpha val="66000"/>
              </a:srgbClr>
            </a:gs>
            <a:gs pos="18000">
              <a:srgbClr val="C96E60">
                <a:alpha val="57243"/>
              </a:srgbClr>
            </a:gs>
            <a:gs pos="100000">
              <a:srgbClr val="186082">
                <a:alpha val="40000"/>
              </a:srgb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818C27-30D1-7789-1F4D-217D129E1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B489DCB8-27D4-9E9D-A3C6-FF62182A5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73" y="1567811"/>
            <a:ext cx="1453106" cy="900714"/>
          </a:xfrm>
          <a:prstGeom prst="rect">
            <a:avLst/>
          </a:prstGeom>
        </p:spPr>
      </p:pic>
      <p:pic>
        <p:nvPicPr>
          <p:cNvPr id="19" name="Picture 18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54929016-D02E-2B3C-5C65-227D30FAD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02" y="2633736"/>
            <a:ext cx="1453105" cy="900714"/>
          </a:xfrm>
          <a:prstGeom prst="rect">
            <a:avLst/>
          </a:prstGeom>
        </p:spPr>
      </p:pic>
      <p:pic>
        <p:nvPicPr>
          <p:cNvPr id="23" name="Picture 22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30493D29-AE56-C6D0-A4AB-6DDBFD1AF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79" y="3720636"/>
            <a:ext cx="1453106" cy="900715"/>
          </a:xfrm>
          <a:prstGeom prst="rect">
            <a:avLst/>
          </a:prstGeom>
        </p:spPr>
      </p:pic>
      <p:pic>
        <p:nvPicPr>
          <p:cNvPr id="25" name="Picture 24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133FC639-AD80-F768-3953-A4DCD9016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88" y="1567810"/>
            <a:ext cx="1453107" cy="900715"/>
          </a:xfrm>
          <a:prstGeom prst="rect">
            <a:avLst/>
          </a:prstGeom>
        </p:spPr>
      </p:pic>
      <p:pic>
        <p:nvPicPr>
          <p:cNvPr id="26" name="Picture 25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5C0BD9A7-357B-1365-978B-7A1E8B47F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45" y="2633736"/>
            <a:ext cx="1453105" cy="900714"/>
          </a:xfrm>
          <a:prstGeom prst="rect">
            <a:avLst/>
          </a:prstGeom>
        </p:spPr>
      </p:pic>
      <p:pic>
        <p:nvPicPr>
          <p:cNvPr id="28" name="Picture 27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C4FC4B3F-D23A-5E24-BA60-C1D697279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79" y="3720636"/>
            <a:ext cx="1453106" cy="900715"/>
          </a:xfrm>
          <a:prstGeom prst="rect">
            <a:avLst/>
          </a:prstGeom>
        </p:spPr>
      </p:pic>
      <p:pic>
        <p:nvPicPr>
          <p:cNvPr id="29" name="Picture 28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77B04F4C-456E-16C0-F575-F53C1D108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88" y="1567810"/>
            <a:ext cx="1453107" cy="900715"/>
          </a:xfrm>
          <a:prstGeom prst="rect">
            <a:avLst/>
          </a:prstGeom>
        </p:spPr>
      </p:pic>
      <p:pic>
        <p:nvPicPr>
          <p:cNvPr id="30" name="Picture 29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5127D667-CC00-1BAE-E875-60B1AEBF9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88" y="2633736"/>
            <a:ext cx="1453105" cy="900714"/>
          </a:xfrm>
          <a:prstGeom prst="rect">
            <a:avLst/>
          </a:prstGeom>
        </p:spPr>
      </p:pic>
      <p:pic>
        <p:nvPicPr>
          <p:cNvPr id="31" name="Picture 30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B7C454D5-B920-F1DE-2773-CCFCA87D3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20" y="3720636"/>
            <a:ext cx="1453105" cy="900714"/>
          </a:xfrm>
          <a:prstGeom prst="rect">
            <a:avLst/>
          </a:prstGeom>
        </p:spPr>
      </p:pic>
      <p:pic>
        <p:nvPicPr>
          <p:cNvPr id="3" name="Picture 2" descr="A table with numbers and text&#10;&#10;Description automatically generated">
            <a:extLst>
              <a:ext uri="{FF2B5EF4-FFF2-40B4-BE49-F238E27FC236}">
                <a16:creationId xmlns:a16="http://schemas.microsoft.com/office/drawing/2014/main" id="{4261AF84-F9B5-1ABC-5A99-0BCB1294DAD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754"/>
          <a:stretch/>
        </p:blipFill>
        <p:spPr>
          <a:xfrm>
            <a:off x="615358" y="4786561"/>
            <a:ext cx="1476112" cy="1148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B1C8F7-135C-AF83-5A52-7F5ABC0331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2189" y="1735289"/>
            <a:ext cx="1453108" cy="12246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343E8D-8869-6167-6A30-E9F18EC192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0241" y="3135785"/>
            <a:ext cx="1453106" cy="12246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821BC5-20D3-1E24-30D4-6EC59BCCD7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9391" y="4536277"/>
            <a:ext cx="1453108" cy="12246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75DE35-C30B-66A5-C04E-1AFBDB7622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5105" y="1735290"/>
            <a:ext cx="1453108" cy="12246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2ADF4F-B91E-9BA6-3A1F-BA1016DC0A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0495" y="3135785"/>
            <a:ext cx="1453106" cy="12246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362E64-F9B4-8948-1BF1-FB47BFF148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3674" y="4536277"/>
            <a:ext cx="1453108" cy="12246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4573BA5-594B-DC95-7485-3104E7A82B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3677" y="1735291"/>
            <a:ext cx="1453107" cy="12246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1E4E8C-6295-9B5A-89E6-BDB8A48827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3677" y="3135785"/>
            <a:ext cx="1453106" cy="12246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74FF9F-8FBC-2833-419C-BD6639EDC4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3677" y="4536279"/>
            <a:ext cx="1453105" cy="122465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9D99B1B-5A1E-087F-9D1C-FC8D8BF55C69}"/>
              </a:ext>
            </a:extLst>
          </p:cNvPr>
          <p:cNvSpPr txBox="1"/>
          <p:nvPr/>
        </p:nvSpPr>
        <p:spPr>
          <a:xfrm>
            <a:off x="4431996" y="2129320"/>
            <a:ext cx="6316287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79672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Model Performance &amp; Comparative Analysis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ED0F22-72E1-373B-8EDA-618D56BED762}"/>
              </a:ext>
            </a:extLst>
          </p:cNvPr>
          <p:cNvSpPr txBox="1"/>
          <p:nvPr/>
        </p:nvSpPr>
        <p:spPr>
          <a:xfrm>
            <a:off x="5721592" y="2930259"/>
            <a:ext cx="4569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HK" b="0" dirty="0"/>
              <a:t>Highest Accuracy and Lowest Log Loss.</a:t>
            </a:r>
          </a:p>
          <a:p>
            <a:r>
              <a:rPr lang="en-HK" b="0" dirty="0"/>
              <a:t>Stable performance across all test sizes.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07CD44-C408-BD68-4935-7116C5A80A9F}"/>
              </a:ext>
            </a:extLst>
          </p:cNvPr>
          <p:cNvSpPr txBox="1"/>
          <p:nvPr/>
        </p:nvSpPr>
        <p:spPr>
          <a:xfrm>
            <a:off x="5238151" y="2553329"/>
            <a:ext cx="456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HK" dirty="0"/>
              <a:t>Random Forest </a:t>
            </a:r>
            <a:r>
              <a:rPr lang="en-HK" b="0" i="1" dirty="0"/>
              <a:t>(Best Model)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E7FA70-1422-7F14-503A-222FB290B89A}"/>
              </a:ext>
            </a:extLst>
          </p:cNvPr>
          <p:cNvSpPr txBox="1"/>
          <p:nvPr/>
        </p:nvSpPr>
        <p:spPr>
          <a:xfrm>
            <a:off x="5238151" y="3533533"/>
            <a:ext cx="318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HK" dirty="0"/>
              <a:t>Linear Regression &amp; SVM</a:t>
            </a:r>
            <a:endParaRPr lang="en-HK" b="0" i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4EA8248-E90C-7DAB-FF3E-327593F157BB}"/>
              </a:ext>
            </a:extLst>
          </p:cNvPr>
          <p:cNvSpPr txBox="1"/>
          <p:nvPr/>
        </p:nvSpPr>
        <p:spPr>
          <a:xfrm>
            <a:off x="5714163" y="3915102"/>
            <a:ext cx="4569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HK" b="0" dirty="0"/>
              <a:t>Highest Accuracy and Lowest Log Loss.</a:t>
            </a:r>
          </a:p>
          <a:p>
            <a:r>
              <a:rPr lang="en-HK" b="0" dirty="0"/>
              <a:t>Stable performance across all test sizes.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B2B3BD-4108-8B7F-2538-2765009A680B}"/>
              </a:ext>
            </a:extLst>
          </p:cNvPr>
          <p:cNvSpPr txBox="1"/>
          <p:nvPr/>
        </p:nvSpPr>
        <p:spPr>
          <a:xfrm>
            <a:off x="5218081" y="4561433"/>
            <a:ext cx="118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HK" dirty="0"/>
              <a:t>GDA</a:t>
            </a:r>
            <a:endParaRPr lang="en-HK" b="0" i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838438-E22E-B2AC-0E3A-8BF71F43E48E}"/>
              </a:ext>
            </a:extLst>
          </p:cNvPr>
          <p:cNvSpPr txBox="1"/>
          <p:nvPr/>
        </p:nvSpPr>
        <p:spPr>
          <a:xfrm>
            <a:off x="5721592" y="4930648"/>
            <a:ext cx="502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HK" dirty="0"/>
              <a:t>Higher log loss, indicating limitations.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3E6E65E-6AF6-262B-F6CC-2852A72BE5F9}"/>
              </a:ext>
            </a:extLst>
          </p:cNvPr>
          <p:cNvSpPr txBox="1"/>
          <p:nvPr/>
        </p:nvSpPr>
        <p:spPr>
          <a:xfrm>
            <a:off x="596619" y="592716"/>
            <a:ext cx="5221330" cy="523220"/>
          </a:xfrm>
          <a:prstGeom prst="rect">
            <a:avLst/>
          </a:prstGeom>
          <a:noFill/>
          <a:effectLst>
            <a:outerShdw blurRad="50800" dist="25400" dir="5400000" algn="ctr" rotWithShape="0">
              <a:srgbClr val="000000">
                <a:alpha val="91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4.1 Model Results &amp;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313475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5" grpId="0"/>
      <p:bldP spid="36" grpId="0"/>
      <p:bldP spid="37" grpId="0"/>
      <p:bldP spid="38" grpId="0"/>
      <p:bldP spid="41" grpId="0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rgbClr val="C96E60">
                <a:alpha val="66000"/>
              </a:srgbClr>
            </a:gs>
            <a:gs pos="18000">
              <a:srgbClr val="C96E60">
                <a:alpha val="57243"/>
              </a:srgbClr>
            </a:gs>
            <a:gs pos="100000">
              <a:srgbClr val="186082">
                <a:alpha val="40000"/>
              </a:srgb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206754-97A8-855F-FAC3-604A2B75A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C813FA99-7A9C-6E9A-B1D1-5948F92488E1}"/>
              </a:ext>
            </a:extLst>
          </p:cNvPr>
          <p:cNvSpPr txBox="1"/>
          <p:nvPr/>
        </p:nvSpPr>
        <p:spPr>
          <a:xfrm>
            <a:off x="596619" y="592716"/>
            <a:ext cx="5221330" cy="523220"/>
          </a:xfrm>
          <a:prstGeom prst="rect">
            <a:avLst/>
          </a:prstGeom>
          <a:noFill/>
          <a:effectLst>
            <a:outerShdw blurRad="50800" dist="25400" dir="5400000" algn="ctr" rotWithShape="0">
              <a:srgbClr val="000000">
                <a:alpha val="91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4.1 Model Results &amp; Visualization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6689D2-F035-A312-D750-B059EC97F53E}"/>
              </a:ext>
            </a:extLst>
          </p:cNvPr>
          <p:cNvSpPr txBox="1"/>
          <p:nvPr/>
        </p:nvSpPr>
        <p:spPr>
          <a:xfrm>
            <a:off x="4142686" y="2090217"/>
            <a:ext cx="3254682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79672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Impact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064E5A-6DF0-D594-19B6-15E69BD6E1FF}"/>
              </a:ext>
            </a:extLst>
          </p:cNvPr>
          <p:cNvSpPr txBox="1"/>
          <p:nvPr/>
        </p:nvSpPr>
        <p:spPr>
          <a:xfrm>
            <a:off x="4141480" y="3138940"/>
            <a:ext cx="2294462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79672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 of Test Size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8127C0-410E-4008-CA3D-2C022C1D21EE}"/>
              </a:ext>
            </a:extLst>
          </p:cNvPr>
          <p:cNvSpPr txBox="1"/>
          <p:nvPr/>
        </p:nvSpPr>
        <p:spPr>
          <a:xfrm>
            <a:off x="4139466" y="4438890"/>
            <a:ext cx="5209973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79672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 Model Insights for Best 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B19E2E-B8E4-7BD6-8FEB-B5E4A76F38FF}"/>
              </a:ext>
            </a:extLst>
          </p:cNvPr>
          <p:cNvSpPr txBox="1"/>
          <p:nvPr/>
        </p:nvSpPr>
        <p:spPr>
          <a:xfrm>
            <a:off x="4916569" y="2492609"/>
            <a:ext cx="6782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Performance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log loss for most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GDA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showed increased log loss with CV, indicating poor model fit.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CBE643-A40B-A1DE-8637-B18F7D0E0993}"/>
              </a:ext>
            </a:extLst>
          </p:cNvPr>
          <p:cNvSpPr txBox="1"/>
          <p:nvPr/>
        </p:nvSpPr>
        <p:spPr>
          <a:xfrm>
            <a:off x="4913827" y="3506962"/>
            <a:ext cx="6508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HK" dirty="0"/>
              <a:t>Slight variations in accuracy and log loss across all models.</a:t>
            </a:r>
          </a:p>
          <a:p>
            <a:r>
              <a:rPr lang="en-HK" dirty="0"/>
              <a:t>Random Forest showed great stability in performance even with larger test sizes (0.2 and 0.3).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7E104C-7960-968E-1008-91615B6F8B1D}"/>
              </a:ext>
            </a:extLst>
          </p:cNvPr>
          <p:cNvSpPr txBox="1"/>
          <p:nvPr/>
        </p:nvSpPr>
        <p:spPr>
          <a:xfrm>
            <a:off x="4911813" y="4854151"/>
            <a:ext cx="65088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balance between </a:t>
            </a:r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Positives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Negatives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misclassification errors.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E443384D-7C5B-8F8C-A26C-F6F4DFABC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73" y="1567811"/>
            <a:ext cx="1453106" cy="900714"/>
          </a:xfrm>
          <a:prstGeom prst="rect">
            <a:avLst/>
          </a:prstGeom>
        </p:spPr>
      </p:pic>
      <p:pic>
        <p:nvPicPr>
          <p:cNvPr id="5" name="Picture 4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3AE72FCF-00C5-2DCD-AB5A-7E566EE2F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02" y="2633736"/>
            <a:ext cx="1453105" cy="900714"/>
          </a:xfrm>
          <a:prstGeom prst="rect">
            <a:avLst/>
          </a:prstGeom>
        </p:spPr>
      </p:pic>
      <p:pic>
        <p:nvPicPr>
          <p:cNvPr id="7" name="Picture 6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C7F54056-A399-8AC2-0489-DA17AA609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79" y="3720636"/>
            <a:ext cx="1453106" cy="900715"/>
          </a:xfrm>
          <a:prstGeom prst="rect">
            <a:avLst/>
          </a:prstGeom>
        </p:spPr>
      </p:pic>
      <p:pic>
        <p:nvPicPr>
          <p:cNvPr id="9" name="Picture 8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D9944265-67A2-19FF-71B3-F8E564EE6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88" y="1567810"/>
            <a:ext cx="1453107" cy="900715"/>
          </a:xfrm>
          <a:prstGeom prst="rect">
            <a:avLst/>
          </a:prstGeom>
        </p:spPr>
      </p:pic>
      <p:pic>
        <p:nvPicPr>
          <p:cNvPr id="14" name="Picture 13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68A6013B-394D-C5A2-69D8-969C71C43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45" y="2633736"/>
            <a:ext cx="1453105" cy="900714"/>
          </a:xfrm>
          <a:prstGeom prst="rect">
            <a:avLst/>
          </a:prstGeom>
        </p:spPr>
      </p:pic>
      <p:pic>
        <p:nvPicPr>
          <p:cNvPr id="18" name="Picture 17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8CA6F9E6-C55C-68F0-3144-ADDBED027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79" y="3720636"/>
            <a:ext cx="1453106" cy="900715"/>
          </a:xfrm>
          <a:prstGeom prst="rect">
            <a:avLst/>
          </a:prstGeom>
        </p:spPr>
      </p:pic>
      <p:pic>
        <p:nvPicPr>
          <p:cNvPr id="20" name="Picture 19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8C6DDDB3-77B9-6E91-69E1-4D8470F7B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88" y="1567810"/>
            <a:ext cx="1453107" cy="900715"/>
          </a:xfrm>
          <a:prstGeom prst="rect">
            <a:avLst/>
          </a:prstGeom>
        </p:spPr>
      </p:pic>
      <p:pic>
        <p:nvPicPr>
          <p:cNvPr id="34" name="Picture 33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32A563ED-5E36-A56E-1B22-742D1FDD4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88" y="2633736"/>
            <a:ext cx="1453105" cy="900714"/>
          </a:xfrm>
          <a:prstGeom prst="rect">
            <a:avLst/>
          </a:prstGeom>
        </p:spPr>
      </p:pic>
      <p:pic>
        <p:nvPicPr>
          <p:cNvPr id="39" name="Picture 38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C85C6A9D-8106-B88F-0B4E-F6786685D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20" y="3720636"/>
            <a:ext cx="1453105" cy="900714"/>
          </a:xfrm>
          <a:prstGeom prst="rect">
            <a:avLst/>
          </a:prstGeom>
        </p:spPr>
      </p:pic>
      <p:pic>
        <p:nvPicPr>
          <p:cNvPr id="42" name="Picture 41" descr="A table with numbers and text&#10;&#10;Description automatically generated">
            <a:extLst>
              <a:ext uri="{FF2B5EF4-FFF2-40B4-BE49-F238E27FC236}">
                <a16:creationId xmlns:a16="http://schemas.microsoft.com/office/drawing/2014/main" id="{E472F2DA-C47D-A817-796E-ECE07DEFFAE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754"/>
          <a:stretch/>
        </p:blipFill>
        <p:spPr>
          <a:xfrm>
            <a:off x="615358" y="4786561"/>
            <a:ext cx="1476112" cy="114816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0FEDBDB-D5A0-FACA-17A9-6E8E93CBAC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2189" y="1735289"/>
            <a:ext cx="1453108" cy="122465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A408773-790E-003F-5973-54A7B0E3E2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0241" y="3135785"/>
            <a:ext cx="1453106" cy="122465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35314DA-F855-D1F6-A443-A2F66D3679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9391" y="4536277"/>
            <a:ext cx="1453108" cy="122465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8CF5EF0-9AE0-0CE4-135C-C5A87741F4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5105" y="1735290"/>
            <a:ext cx="1453108" cy="122465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1E70E8E-A5C6-FA0C-8A68-DEFF5F5AC4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0495" y="3135785"/>
            <a:ext cx="1453106" cy="122465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906FA16-A90E-BFAE-2DE9-4BC55DA0C9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3674" y="4536277"/>
            <a:ext cx="1453108" cy="122465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56461C3-273B-3AB3-422E-2CD1BA0D13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3677" y="1735291"/>
            <a:ext cx="1453107" cy="122465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A35C152-4C25-E681-CB2E-48B46664B4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3677" y="3135785"/>
            <a:ext cx="1453106" cy="122465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16EC078-017F-785E-ABA6-08F0FE9B6A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3677" y="4536279"/>
            <a:ext cx="1453105" cy="122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99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/>
      <p:bldP spid="32" grpId="0"/>
      <p:bldP spid="33" grpId="0"/>
      <p:bldP spid="40" grpId="0"/>
      <p:bldP spid="4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2000">
              <a:srgbClr val="C96E60">
                <a:alpha val="30000"/>
              </a:srgbClr>
            </a:gs>
            <a:gs pos="0">
              <a:srgbClr val="C96E60">
                <a:alpha val="50584"/>
              </a:srgbClr>
            </a:gs>
            <a:gs pos="98000">
              <a:srgbClr val="186082">
                <a:alpha val="85000"/>
              </a:srgbClr>
            </a:gs>
            <a:gs pos="77000">
              <a:srgbClr val="186082">
                <a:alpha val="61939"/>
              </a:srgb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3DF2E4-DF2E-7CAC-BC49-FCE130353592}"/>
              </a:ext>
            </a:extLst>
          </p:cNvPr>
          <p:cNvSpPr txBox="1"/>
          <p:nvPr/>
        </p:nvSpPr>
        <p:spPr>
          <a:xfrm>
            <a:off x="629838" y="435297"/>
            <a:ext cx="5562618" cy="523220"/>
          </a:xfrm>
          <a:prstGeom prst="rect">
            <a:avLst/>
          </a:prstGeom>
          <a:noFill/>
          <a:effectLst>
            <a:outerShdw blurRad="50800" dist="25400" dir="5400000" algn="ctr" rotWithShape="0">
              <a:srgbClr val="000000">
                <a:alpha val="91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4.2 Decision Boundaries &amp; Insights</a:t>
            </a:r>
          </a:p>
        </p:txBody>
      </p:sp>
      <p:pic>
        <p:nvPicPr>
          <p:cNvPr id="2" name="Picture 1" descr="A graph of a logistic regression line&#10;&#10;Description automatically generated">
            <a:extLst>
              <a:ext uri="{FF2B5EF4-FFF2-40B4-BE49-F238E27FC236}">
                <a16:creationId xmlns:a16="http://schemas.microsoft.com/office/drawing/2014/main" id="{A9AFE174-8CF9-B3F2-4D19-5C7545932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581" y="1033540"/>
            <a:ext cx="6661692" cy="5257118"/>
          </a:xfrm>
          <a:prstGeom prst="rect">
            <a:avLst/>
          </a:prstGeom>
        </p:spPr>
      </p:pic>
      <p:pic>
        <p:nvPicPr>
          <p:cNvPr id="4" name="Picture 3" descr="A graph of a logistic regression line&#10;&#10;Description automatically generated">
            <a:extLst>
              <a:ext uri="{FF2B5EF4-FFF2-40B4-BE49-F238E27FC236}">
                <a16:creationId xmlns:a16="http://schemas.microsoft.com/office/drawing/2014/main" id="{7A9C13C5-1655-E043-B899-607725B01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582" y="1033541"/>
            <a:ext cx="6661690" cy="5257117"/>
          </a:xfrm>
          <a:prstGeom prst="rect">
            <a:avLst/>
          </a:prstGeom>
        </p:spPr>
      </p:pic>
      <p:pic>
        <p:nvPicPr>
          <p:cNvPr id="5" name="Picture 4" descr="A graph of a logistic regression line&#10;&#10;Description automatically generated">
            <a:extLst>
              <a:ext uri="{FF2B5EF4-FFF2-40B4-BE49-F238E27FC236}">
                <a16:creationId xmlns:a16="http://schemas.microsoft.com/office/drawing/2014/main" id="{DE2E364F-F2D6-47BD-18CC-BAF6A52A1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583" y="1033542"/>
            <a:ext cx="6661689" cy="5257116"/>
          </a:xfrm>
          <a:prstGeom prst="rect">
            <a:avLst/>
          </a:prstGeom>
        </p:spPr>
      </p:pic>
      <p:pic>
        <p:nvPicPr>
          <p:cNvPr id="6" name="Picture 5" descr="A graph of a logistic regression line&#10;&#10;Description automatically generated">
            <a:extLst>
              <a:ext uri="{FF2B5EF4-FFF2-40B4-BE49-F238E27FC236}">
                <a16:creationId xmlns:a16="http://schemas.microsoft.com/office/drawing/2014/main" id="{D8E8F647-31FE-F6D6-9DD8-FF1D6865F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555" y="1033540"/>
            <a:ext cx="6661692" cy="5257118"/>
          </a:xfrm>
          <a:prstGeom prst="rect">
            <a:avLst/>
          </a:prstGeom>
        </p:spPr>
      </p:pic>
      <p:pic>
        <p:nvPicPr>
          <p:cNvPr id="7" name="Picture 6" descr="A graph of a logistic regression line&#10;&#10;Description automatically generated">
            <a:extLst>
              <a:ext uri="{FF2B5EF4-FFF2-40B4-BE49-F238E27FC236}">
                <a16:creationId xmlns:a16="http://schemas.microsoft.com/office/drawing/2014/main" id="{98B94C43-788F-9958-5F9E-C207516C4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557" y="1033541"/>
            <a:ext cx="6661690" cy="5257117"/>
          </a:xfrm>
          <a:prstGeom prst="rect">
            <a:avLst/>
          </a:prstGeom>
        </p:spPr>
      </p:pic>
      <p:pic>
        <p:nvPicPr>
          <p:cNvPr id="8" name="Picture 7" descr="A graph of a logistic regression line&#10;&#10;Description automatically generated">
            <a:extLst>
              <a:ext uri="{FF2B5EF4-FFF2-40B4-BE49-F238E27FC236}">
                <a16:creationId xmlns:a16="http://schemas.microsoft.com/office/drawing/2014/main" id="{5CE16D7E-26A7-AFA5-D708-931653D9E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558" y="1033542"/>
            <a:ext cx="6661689" cy="5257116"/>
          </a:xfrm>
          <a:prstGeom prst="rect">
            <a:avLst/>
          </a:prstGeom>
        </p:spPr>
      </p:pic>
      <p:pic>
        <p:nvPicPr>
          <p:cNvPr id="9" name="Picture 8" descr="A graph of a logistic regression line&#10;&#10;Description automatically generated">
            <a:extLst>
              <a:ext uri="{FF2B5EF4-FFF2-40B4-BE49-F238E27FC236}">
                <a16:creationId xmlns:a16="http://schemas.microsoft.com/office/drawing/2014/main" id="{D29A3753-82A7-EAE3-D91F-8D8061930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529" y="1033540"/>
            <a:ext cx="6661692" cy="5257118"/>
          </a:xfrm>
          <a:prstGeom prst="rect">
            <a:avLst/>
          </a:prstGeom>
        </p:spPr>
      </p:pic>
      <p:pic>
        <p:nvPicPr>
          <p:cNvPr id="10" name="Picture 9" descr="A graph of a logistic regression line&#10;&#10;Description automatically generated">
            <a:extLst>
              <a:ext uri="{FF2B5EF4-FFF2-40B4-BE49-F238E27FC236}">
                <a16:creationId xmlns:a16="http://schemas.microsoft.com/office/drawing/2014/main" id="{FD8B07CA-F290-1B9E-16D1-9C86F4E12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503" y="1033541"/>
            <a:ext cx="6661690" cy="5257117"/>
          </a:xfrm>
          <a:prstGeom prst="rect">
            <a:avLst/>
          </a:prstGeom>
        </p:spPr>
      </p:pic>
      <p:pic>
        <p:nvPicPr>
          <p:cNvPr id="11" name="Picture 10" descr="A graph of a logistic regression line&#10;&#10;Description automatically generated">
            <a:extLst>
              <a:ext uri="{FF2B5EF4-FFF2-40B4-BE49-F238E27FC236}">
                <a16:creationId xmlns:a16="http://schemas.microsoft.com/office/drawing/2014/main" id="{4E413A3F-DB39-1A6C-771B-B05887EEE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475" y="1033542"/>
            <a:ext cx="6661689" cy="52571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5CEC11-ABAD-9796-CF02-888DB259A3FA}"/>
              </a:ext>
            </a:extLst>
          </p:cNvPr>
          <p:cNvSpPr txBox="1"/>
          <p:nvPr/>
        </p:nvSpPr>
        <p:spPr>
          <a:xfrm>
            <a:off x="8265764" y="2540102"/>
            <a:ext cx="3537487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79672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HK" dirty="0"/>
              <a:t>Logistic Regression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554E23-BFED-0FED-5C7D-16429EBF8D61}"/>
              </a:ext>
            </a:extLst>
          </p:cNvPr>
          <p:cNvSpPr txBox="1"/>
          <p:nvPr/>
        </p:nvSpPr>
        <p:spPr>
          <a:xfrm>
            <a:off x="8017790" y="2940212"/>
            <a:ext cx="378546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boundary improves in generalization as test size increases.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10%, boundary is rigid and prone to overfitting; at 30%, it becomes smoother and more balanced.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63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9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6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C96E60">
                <a:alpha val="86000"/>
              </a:srgbClr>
            </a:gs>
            <a:gs pos="0">
              <a:schemeClr val="bg1"/>
            </a:gs>
          </a:gsLst>
          <a:lin ang="81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193F2B-5E6D-EAB3-DBEC-879CBEA5E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552384-56DC-B177-718B-CD7830FC8A74}"/>
              </a:ext>
            </a:extLst>
          </p:cNvPr>
          <p:cNvSpPr txBox="1"/>
          <p:nvPr/>
        </p:nvSpPr>
        <p:spPr>
          <a:xfrm>
            <a:off x="440426" y="298454"/>
            <a:ext cx="4384158" cy="523220"/>
          </a:xfrm>
          <a:prstGeom prst="rect">
            <a:avLst/>
          </a:prstGeom>
          <a:noFill/>
          <a:effectLst>
            <a:outerShdw blurRad="50800" dist="25400" dir="5400000" algn="ctr" rotWithShape="0">
              <a:srgbClr val="000000">
                <a:alpha val="91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4.3 Performance &amp; Result</a:t>
            </a:r>
          </a:p>
        </p:txBody>
      </p:sp>
      <p:pic>
        <p:nvPicPr>
          <p:cNvPr id="2" name="Picture 1" descr="A graph of a logistic regression line&#10;&#10;Description automatically generated">
            <a:extLst>
              <a:ext uri="{FF2B5EF4-FFF2-40B4-BE49-F238E27FC236}">
                <a16:creationId xmlns:a16="http://schemas.microsoft.com/office/drawing/2014/main" id="{B86B578D-CECB-BE65-057B-475B9E0A1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75" y="985818"/>
            <a:ext cx="2071003" cy="1634346"/>
          </a:xfrm>
          <a:prstGeom prst="rect">
            <a:avLst/>
          </a:prstGeom>
        </p:spPr>
      </p:pic>
      <p:pic>
        <p:nvPicPr>
          <p:cNvPr id="3" name="Picture 2" descr="A graph of a logistic regression line&#10;&#10;Description automatically generated">
            <a:extLst>
              <a:ext uri="{FF2B5EF4-FFF2-40B4-BE49-F238E27FC236}">
                <a16:creationId xmlns:a16="http://schemas.microsoft.com/office/drawing/2014/main" id="{7CA0275C-AD82-AD34-9326-B1E73732F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819" y="2806690"/>
            <a:ext cx="2071005" cy="1634347"/>
          </a:xfrm>
          <a:prstGeom prst="rect">
            <a:avLst/>
          </a:prstGeom>
        </p:spPr>
      </p:pic>
      <p:pic>
        <p:nvPicPr>
          <p:cNvPr id="4" name="Picture 3" descr="A graph of a logistic regression line&#10;&#10;Description automatically generated">
            <a:extLst>
              <a:ext uri="{FF2B5EF4-FFF2-40B4-BE49-F238E27FC236}">
                <a16:creationId xmlns:a16="http://schemas.microsoft.com/office/drawing/2014/main" id="{70256471-57D4-1C95-364E-F253D7779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791" y="4637790"/>
            <a:ext cx="2071003" cy="1634346"/>
          </a:xfrm>
          <a:prstGeom prst="rect">
            <a:avLst/>
          </a:prstGeom>
        </p:spPr>
      </p:pic>
      <p:pic>
        <p:nvPicPr>
          <p:cNvPr id="6" name="Picture 5" descr="A graph of a logistic regression line&#10;&#10;Description automatically generated">
            <a:extLst>
              <a:ext uri="{FF2B5EF4-FFF2-40B4-BE49-F238E27FC236}">
                <a16:creationId xmlns:a16="http://schemas.microsoft.com/office/drawing/2014/main" id="{B197C306-7C86-2DD1-E33A-B366DB00F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99" y="984114"/>
            <a:ext cx="2071005" cy="1634347"/>
          </a:xfrm>
          <a:prstGeom prst="rect">
            <a:avLst/>
          </a:prstGeom>
        </p:spPr>
      </p:pic>
      <p:pic>
        <p:nvPicPr>
          <p:cNvPr id="7" name="Picture 6" descr="A graph of a logistic regression line&#10;&#10;Description automatically generated">
            <a:extLst>
              <a:ext uri="{FF2B5EF4-FFF2-40B4-BE49-F238E27FC236}">
                <a16:creationId xmlns:a16="http://schemas.microsoft.com/office/drawing/2014/main" id="{48236380-0124-49AE-888D-196B81FB1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847" y="2810100"/>
            <a:ext cx="2071003" cy="1634346"/>
          </a:xfrm>
          <a:prstGeom prst="rect">
            <a:avLst/>
          </a:prstGeom>
        </p:spPr>
      </p:pic>
      <p:pic>
        <p:nvPicPr>
          <p:cNvPr id="9" name="Picture 8" descr="A graph of a logistic regression line&#10;&#10;Description automatically generated">
            <a:extLst>
              <a:ext uri="{FF2B5EF4-FFF2-40B4-BE49-F238E27FC236}">
                <a16:creationId xmlns:a16="http://schemas.microsoft.com/office/drawing/2014/main" id="{4A60D3C7-F655-FBF8-CCC3-CD65B7085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817" y="4634381"/>
            <a:ext cx="2071007" cy="1634349"/>
          </a:xfrm>
          <a:prstGeom prst="rect">
            <a:avLst/>
          </a:prstGeom>
        </p:spPr>
      </p:pic>
      <p:pic>
        <p:nvPicPr>
          <p:cNvPr id="10" name="Picture 9" descr="A graph of a logistic regression line&#10;&#10;Description automatically generated">
            <a:extLst>
              <a:ext uri="{FF2B5EF4-FFF2-40B4-BE49-F238E27FC236}">
                <a16:creationId xmlns:a16="http://schemas.microsoft.com/office/drawing/2014/main" id="{6FF112DF-4E26-4BA4-F177-A6F46B2F3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88" y="978999"/>
            <a:ext cx="2071005" cy="1634347"/>
          </a:xfrm>
          <a:prstGeom prst="rect">
            <a:avLst/>
          </a:prstGeom>
        </p:spPr>
      </p:pic>
      <p:pic>
        <p:nvPicPr>
          <p:cNvPr id="11" name="Picture 10" descr="A graph of a logistic regression line&#10;&#10;Description automatically generated">
            <a:extLst>
              <a:ext uri="{FF2B5EF4-FFF2-40B4-BE49-F238E27FC236}">
                <a16:creationId xmlns:a16="http://schemas.microsoft.com/office/drawing/2014/main" id="{7BB4F80E-A8D1-08C5-2F68-B25EB5D62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873" y="2810099"/>
            <a:ext cx="2071005" cy="1634347"/>
          </a:xfrm>
          <a:prstGeom prst="rect">
            <a:avLst/>
          </a:prstGeom>
        </p:spPr>
      </p:pic>
      <p:pic>
        <p:nvPicPr>
          <p:cNvPr id="13" name="Picture 12" descr="A graph of a logistic regression line&#10;&#10;Description automatically generated">
            <a:extLst>
              <a:ext uri="{FF2B5EF4-FFF2-40B4-BE49-F238E27FC236}">
                <a16:creationId xmlns:a16="http://schemas.microsoft.com/office/drawing/2014/main" id="{82C3E150-8CB5-4309-2BDE-652B25207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789" y="4634381"/>
            <a:ext cx="2071005" cy="163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56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C96E60">
                <a:alpha val="86000"/>
              </a:srgbClr>
            </a:gs>
            <a:gs pos="0">
              <a:schemeClr val="bg1"/>
            </a:gs>
          </a:gsLst>
          <a:lin ang="81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EEA72F-0393-56B6-F915-B29B33EAA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BECAA1-DC1C-DDEE-AB2F-6923D05AFB5A}"/>
              </a:ext>
            </a:extLst>
          </p:cNvPr>
          <p:cNvSpPr txBox="1"/>
          <p:nvPr/>
        </p:nvSpPr>
        <p:spPr>
          <a:xfrm>
            <a:off x="440426" y="209963"/>
            <a:ext cx="4384158" cy="523220"/>
          </a:xfrm>
          <a:prstGeom prst="rect">
            <a:avLst/>
          </a:prstGeom>
          <a:noFill/>
          <a:effectLst>
            <a:outerShdw blurRad="50800" dist="25400" dir="5400000" algn="ctr" rotWithShape="0">
              <a:srgbClr val="000000">
                <a:alpha val="91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4.3 Performance &amp; Result</a:t>
            </a:r>
          </a:p>
        </p:txBody>
      </p:sp>
      <p:pic>
        <p:nvPicPr>
          <p:cNvPr id="8" name="Picture 7" descr="A graph of a logistic regression line&#10;&#10;Description automatically generated">
            <a:extLst>
              <a:ext uri="{FF2B5EF4-FFF2-40B4-BE49-F238E27FC236}">
                <a16:creationId xmlns:a16="http://schemas.microsoft.com/office/drawing/2014/main" id="{10052D22-4DB8-B196-C2A4-DBE3E2146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26" y="871116"/>
            <a:ext cx="2071006" cy="1634348"/>
          </a:xfrm>
          <a:prstGeom prst="rect">
            <a:avLst/>
          </a:prstGeom>
        </p:spPr>
      </p:pic>
      <p:pic>
        <p:nvPicPr>
          <p:cNvPr id="12" name="Picture 11" descr="A graph of a logistic regression line&#10;&#10;Description automatically generated">
            <a:extLst>
              <a:ext uri="{FF2B5EF4-FFF2-40B4-BE49-F238E27FC236}">
                <a16:creationId xmlns:a16="http://schemas.microsoft.com/office/drawing/2014/main" id="{FDDDB61D-9197-E0D5-DB71-BAB3C4287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927" y="2708712"/>
            <a:ext cx="2071005" cy="1634347"/>
          </a:xfrm>
          <a:prstGeom prst="rect">
            <a:avLst/>
          </a:prstGeom>
        </p:spPr>
      </p:pic>
      <p:pic>
        <p:nvPicPr>
          <p:cNvPr id="14" name="Picture 13" descr="A graph of a logistic regression line&#10;&#10;Description automatically generated">
            <a:extLst>
              <a:ext uri="{FF2B5EF4-FFF2-40B4-BE49-F238E27FC236}">
                <a16:creationId xmlns:a16="http://schemas.microsoft.com/office/drawing/2014/main" id="{16E3D9DD-C606-4420-C0DC-8B5E38442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926" y="4520098"/>
            <a:ext cx="2071006" cy="1634348"/>
          </a:xfrm>
          <a:prstGeom prst="rect">
            <a:avLst/>
          </a:prstGeom>
        </p:spPr>
      </p:pic>
      <p:pic>
        <p:nvPicPr>
          <p:cNvPr id="3" name="Picture 2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59468B12-65B8-E92A-713B-1822EF64B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735" y="884220"/>
            <a:ext cx="6775568" cy="5283330"/>
          </a:xfrm>
          <a:prstGeom prst="rect">
            <a:avLst/>
          </a:prstGeom>
        </p:spPr>
      </p:pic>
      <p:pic>
        <p:nvPicPr>
          <p:cNvPr id="6" name="Picture 5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9249833A-9A50-F550-CF10-A5D5918D61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735" y="871116"/>
            <a:ext cx="6775568" cy="5283330"/>
          </a:xfrm>
          <a:prstGeom prst="rect">
            <a:avLst/>
          </a:prstGeom>
        </p:spPr>
      </p:pic>
      <p:pic>
        <p:nvPicPr>
          <p:cNvPr id="9" name="Picture 8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8D60FA67-9E0B-BD6B-A953-383331ECB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7735" y="884220"/>
            <a:ext cx="6775568" cy="5283330"/>
          </a:xfrm>
          <a:prstGeom prst="rect">
            <a:avLst/>
          </a:prstGeom>
        </p:spPr>
      </p:pic>
      <p:pic>
        <p:nvPicPr>
          <p:cNvPr id="2" name="Picture 1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BEF3C0C1-4D20-B23C-2953-835B15EBD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735" y="871116"/>
            <a:ext cx="6775568" cy="5283330"/>
          </a:xfrm>
          <a:prstGeom prst="rect">
            <a:avLst/>
          </a:prstGeom>
        </p:spPr>
      </p:pic>
      <p:pic>
        <p:nvPicPr>
          <p:cNvPr id="4" name="Picture 3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772D223E-1C47-037E-3758-10F4D449BA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735" y="877668"/>
            <a:ext cx="6775568" cy="5283330"/>
          </a:xfrm>
          <a:prstGeom prst="rect">
            <a:avLst/>
          </a:prstGeom>
        </p:spPr>
      </p:pic>
      <p:pic>
        <p:nvPicPr>
          <p:cNvPr id="7" name="Picture 6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F020EE4F-036B-0F82-5752-288E1945FA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7735" y="884220"/>
            <a:ext cx="6775568" cy="5283330"/>
          </a:xfrm>
          <a:prstGeom prst="rect">
            <a:avLst/>
          </a:prstGeom>
        </p:spPr>
      </p:pic>
      <p:pic>
        <p:nvPicPr>
          <p:cNvPr id="10" name="Picture 9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4B8DE1C0-0921-8167-842E-BB1A82BD6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735" y="871116"/>
            <a:ext cx="6775568" cy="5283330"/>
          </a:xfrm>
          <a:prstGeom prst="rect">
            <a:avLst/>
          </a:prstGeom>
        </p:spPr>
      </p:pic>
      <p:pic>
        <p:nvPicPr>
          <p:cNvPr id="11" name="Picture 10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A73BA535-D10F-97BB-AB71-77001427DC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735" y="877668"/>
            <a:ext cx="6775568" cy="5283330"/>
          </a:xfrm>
          <a:prstGeom prst="rect">
            <a:avLst/>
          </a:prstGeom>
        </p:spPr>
      </p:pic>
      <p:pic>
        <p:nvPicPr>
          <p:cNvPr id="13" name="Picture 12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44D0DC1B-8D09-48B2-A356-682075B7B0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1926" y="871116"/>
            <a:ext cx="6775568" cy="52833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A1A48F-A168-4E0F-A770-828C571CA715}"/>
              </a:ext>
            </a:extLst>
          </p:cNvPr>
          <p:cNvSpPr txBox="1"/>
          <p:nvPr/>
        </p:nvSpPr>
        <p:spPr>
          <a:xfrm>
            <a:off x="12496800" y="74407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F844A7-5A01-8D29-34AF-17C88A3D4C76}"/>
              </a:ext>
            </a:extLst>
          </p:cNvPr>
          <p:cNvSpPr txBox="1"/>
          <p:nvPr/>
        </p:nvSpPr>
        <p:spPr>
          <a:xfrm>
            <a:off x="8265764" y="2540102"/>
            <a:ext cx="3785461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79672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HK" dirty="0"/>
              <a:t>Gaussian Discriminant Analysis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1BBDC5-4060-3063-9D23-0F3752C35593}"/>
              </a:ext>
            </a:extLst>
          </p:cNvPr>
          <p:cNvSpPr txBox="1"/>
          <p:nvPr/>
        </p:nvSpPr>
        <p:spPr>
          <a:xfrm>
            <a:off x="8017790" y="2940212"/>
            <a:ext cx="378546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consistently well with clear, smooth boundaries even at smaller test sizes.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test size further enhances robustness and reduces overfitting risk.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344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9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2000">
              <a:srgbClr val="C96E60">
                <a:alpha val="33090"/>
              </a:srgbClr>
            </a:gs>
            <a:gs pos="100000">
              <a:srgbClr val="186082">
                <a:alpha val="55000"/>
              </a:srgbClr>
            </a:gs>
            <a:gs pos="3700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E80200-514B-95BB-56D0-4BC68B547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0BA0D-5DF6-355C-354B-E3C1B24143F7}"/>
              </a:ext>
            </a:extLst>
          </p:cNvPr>
          <p:cNvSpPr txBox="1"/>
          <p:nvPr/>
        </p:nvSpPr>
        <p:spPr>
          <a:xfrm>
            <a:off x="440426" y="209963"/>
            <a:ext cx="4384158" cy="523220"/>
          </a:xfrm>
          <a:prstGeom prst="rect">
            <a:avLst/>
          </a:prstGeom>
          <a:noFill/>
          <a:effectLst>
            <a:outerShdw blurRad="50800" dist="25400" dir="5400000" algn="ctr" rotWithShape="0">
              <a:srgbClr val="000000">
                <a:alpha val="91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4.3 Performance &amp; Result</a:t>
            </a:r>
          </a:p>
        </p:txBody>
      </p:sp>
      <p:pic>
        <p:nvPicPr>
          <p:cNvPr id="8" name="Picture 7" descr="A graph of a logistic regression line&#10;&#10;Description automatically generated">
            <a:extLst>
              <a:ext uri="{FF2B5EF4-FFF2-40B4-BE49-F238E27FC236}">
                <a16:creationId xmlns:a16="http://schemas.microsoft.com/office/drawing/2014/main" id="{8919F70C-5815-E397-0733-1C8BD340C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26" y="871116"/>
            <a:ext cx="2071006" cy="1634348"/>
          </a:xfrm>
          <a:prstGeom prst="rect">
            <a:avLst/>
          </a:prstGeom>
        </p:spPr>
      </p:pic>
      <p:pic>
        <p:nvPicPr>
          <p:cNvPr id="12" name="Picture 11" descr="A graph of a logistic regression line&#10;&#10;Description automatically generated">
            <a:extLst>
              <a:ext uri="{FF2B5EF4-FFF2-40B4-BE49-F238E27FC236}">
                <a16:creationId xmlns:a16="http://schemas.microsoft.com/office/drawing/2014/main" id="{FF4B84F6-A768-44A4-958E-DCFBEE229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927" y="2708712"/>
            <a:ext cx="2071005" cy="1634347"/>
          </a:xfrm>
          <a:prstGeom prst="rect">
            <a:avLst/>
          </a:prstGeom>
        </p:spPr>
      </p:pic>
      <p:pic>
        <p:nvPicPr>
          <p:cNvPr id="14" name="Picture 13" descr="A graph of a logistic regression line&#10;&#10;Description automatically generated">
            <a:extLst>
              <a:ext uri="{FF2B5EF4-FFF2-40B4-BE49-F238E27FC236}">
                <a16:creationId xmlns:a16="http://schemas.microsoft.com/office/drawing/2014/main" id="{97A3E436-4EBA-A8BF-6754-8676E6F43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926" y="4520098"/>
            <a:ext cx="2071006" cy="1634348"/>
          </a:xfrm>
          <a:prstGeom prst="rect">
            <a:avLst/>
          </a:prstGeom>
        </p:spPr>
      </p:pic>
      <p:pic>
        <p:nvPicPr>
          <p:cNvPr id="2" name="Picture 1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C951F65A-E35E-7492-0B56-6EA6DAF86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069" y="864564"/>
            <a:ext cx="2095958" cy="1634349"/>
          </a:xfrm>
          <a:prstGeom prst="rect">
            <a:avLst/>
          </a:prstGeom>
        </p:spPr>
      </p:pic>
      <p:pic>
        <p:nvPicPr>
          <p:cNvPr id="4" name="Picture 3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FB1A8EAD-D38B-0A7E-0A79-1B116528B3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4845" y="2682503"/>
            <a:ext cx="2095958" cy="1634348"/>
          </a:xfrm>
          <a:prstGeom prst="rect">
            <a:avLst/>
          </a:prstGeom>
        </p:spPr>
      </p:pic>
      <p:pic>
        <p:nvPicPr>
          <p:cNvPr id="7" name="Picture 6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0C1201AF-2707-9D76-449E-E95272E1B4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9874" y="4506994"/>
            <a:ext cx="2095958" cy="1634348"/>
          </a:xfrm>
          <a:prstGeom prst="rect">
            <a:avLst/>
          </a:prstGeom>
        </p:spPr>
      </p:pic>
      <p:pic>
        <p:nvPicPr>
          <p:cNvPr id="10" name="Picture 9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345C98F6-C1ED-7720-E198-BE92A8DB13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5437" y="858011"/>
            <a:ext cx="2095958" cy="1634348"/>
          </a:xfrm>
          <a:prstGeom prst="rect">
            <a:avLst/>
          </a:prstGeom>
        </p:spPr>
      </p:pic>
      <p:pic>
        <p:nvPicPr>
          <p:cNvPr id="11" name="Picture 10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5CB1F251-F0AF-63A3-857D-FDDA1F3A58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5437" y="2708711"/>
            <a:ext cx="2095958" cy="1634348"/>
          </a:xfrm>
          <a:prstGeom prst="rect">
            <a:avLst/>
          </a:prstGeom>
        </p:spPr>
      </p:pic>
      <p:pic>
        <p:nvPicPr>
          <p:cNvPr id="13" name="Picture 12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D48452EA-75BF-A347-EAB0-4DF73361FE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5437" y="4520098"/>
            <a:ext cx="2079153" cy="1621244"/>
          </a:xfrm>
          <a:prstGeom prst="rect">
            <a:avLst/>
          </a:prstGeom>
        </p:spPr>
      </p:pic>
      <p:pic>
        <p:nvPicPr>
          <p:cNvPr id="15" name="Picture 14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65934F6F-4198-C24E-EE47-6E49D4860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4253" y="871115"/>
            <a:ext cx="2095958" cy="1634349"/>
          </a:xfrm>
          <a:prstGeom prst="rect">
            <a:avLst/>
          </a:prstGeom>
        </p:spPr>
      </p:pic>
      <p:pic>
        <p:nvPicPr>
          <p:cNvPr id="16" name="Picture 15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F90F551B-2F35-DEF7-0565-4D372CD070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253" y="2708711"/>
            <a:ext cx="2095958" cy="1634348"/>
          </a:xfrm>
          <a:prstGeom prst="rect">
            <a:avLst/>
          </a:prstGeom>
        </p:spPr>
      </p:pic>
      <p:pic>
        <p:nvPicPr>
          <p:cNvPr id="17" name="Picture 16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ECAB3460-C047-4707-E3CE-2911325263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4253" y="4520098"/>
            <a:ext cx="2095958" cy="163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20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C96E60">
                <a:alpha val="86000"/>
              </a:srgbClr>
            </a:gs>
            <a:gs pos="35000">
              <a:schemeClr val="bg1"/>
            </a:gs>
          </a:gsLst>
          <a:lin ang="189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28DF27-1ED7-A17E-5E05-7670D5F5C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33E0B5-861E-2B2A-0077-89FDC02354A6}"/>
              </a:ext>
            </a:extLst>
          </p:cNvPr>
          <p:cNvSpPr txBox="1"/>
          <p:nvPr/>
        </p:nvSpPr>
        <p:spPr>
          <a:xfrm>
            <a:off x="440426" y="209963"/>
            <a:ext cx="4384158" cy="523220"/>
          </a:xfrm>
          <a:prstGeom prst="rect">
            <a:avLst/>
          </a:prstGeom>
          <a:noFill/>
          <a:effectLst>
            <a:outerShdw blurRad="50800" dist="25400" dir="5400000" algn="ctr" rotWithShape="0">
              <a:srgbClr val="000000">
                <a:alpha val="91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4.3 Performance &amp; Result</a:t>
            </a:r>
          </a:p>
        </p:txBody>
      </p:sp>
      <p:pic>
        <p:nvPicPr>
          <p:cNvPr id="8" name="Picture 7" descr="A graph of a logistic regression line&#10;&#10;Description automatically generated">
            <a:extLst>
              <a:ext uri="{FF2B5EF4-FFF2-40B4-BE49-F238E27FC236}">
                <a16:creationId xmlns:a16="http://schemas.microsoft.com/office/drawing/2014/main" id="{4B84553C-3591-DE27-B4B5-36AFFC90C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26" y="871116"/>
            <a:ext cx="2071006" cy="1634348"/>
          </a:xfrm>
          <a:prstGeom prst="rect">
            <a:avLst/>
          </a:prstGeom>
        </p:spPr>
      </p:pic>
      <p:pic>
        <p:nvPicPr>
          <p:cNvPr id="12" name="Picture 11" descr="A graph of a logistic regression line&#10;&#10;Description automatically generated">
            <a:extLst>
              <a:ext uri="{FF2B5EF4-FFF2-40B4-BE49-F238E27FC236}">
                <a16:creationId xmlns:a16="http://schemas.microsoft.com/office/drawing/2014/main" id="{103292B1-6562-508F-6295-48B7F6240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927" y="2708712"/>
            <a:ext cx="2071005" cy="1634347"/>
          </a:xfrm>
          <a:prstGeom prst="rect">
            <a:avLst/>
          </a:prstGeom>
        </p:spPr>
      </p:pic>
      <p:pic>
        <p:nvPicPr>
          <p:cNvPr id="14" name="Picture 13" descr="A graph of a logistic regression line&#10;&#10;Description automatically generated">
            <a:extLst>
              <a:ext uri="{FF2B5EF4-FFF2-40B4-BE49-F238E27FC236}">
                <a16:creationId xmlns:a16="http://schemas.microsoft.com/office/drawing/2014/main" id="{8F028A82-96EB-C1D9-507D-1A6AE4E78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926" y="4520098"/>
            <a:ext cx="2071006" cy="1634348"/>
          </a:xfrm>
          <a:prstGeom prst="rect">
            <a:avLst/>
          </a:prstGeom>
        </p:spPr>
      </p:pic>
      <p:pic>
        <p:nvPicPr>
          <p:cNvPr id="2" name="Picture 1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6A9D5FA5-AC29-4BD3-9BC8-7449FB096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069" y="864564"/>
            <a:ext cx="2095958" cy="1634349"/>
          </a:xfrm>
          <a:prstGeom prst="rect">
            <a:avLst/>
          </a:prstGeom>
        </p:spPr>
      </p:pic>
      <p:pic>
        <p:nvPicPr>
          <p:cNvPr id="4" name="Picture 3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A6642020-0C24-87DA-CD43-AB42EEF212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4845" y="2682503"/>
            <a:ext cx="2095958" cy="1634348"/>
          </a:xfrm>
          <a:prstGeom prst="rect">
            <a:avLst/>
          </a:prstGeom>
        </p:spPr>
      </p:pic>
      <p:pic>
        <p:nvPicPr>
          <p:cNvPr id="7" name="Picture 6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33C58CB0-5278-BC3F-F741-A9ED1778BF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9874" y="4506994"/>
            <a:ext cx="2095958" cy="1634348"/>
          </a:xfrm>
          <a:prstGeom prst="rect">
            <a:avLst/>
          </a:prstGeom>
        </p:spPr>
      </p:pic>
      <p:pic>
        <p:nvPicPr>
          <p:cNvPr id="10" name="Picture 9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A54E78C8-AB78-D1F8-D54E-0800A8854B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5437" y="858011"/>
            <a:ext cx="2095958" cy="1634348"/>
          </a:xfrm>
          <a:prstGeom prst="rect">
            <a:avLst/>
          </a:prstGeom>
        </p:spPr>
      </p:pic>
      <p:pic>
        <p:nvPicPr>
          <p:cNvPr id="11" name="Picture 10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AF6A7023-C54E-06EA-4102-660D5D8848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5437" y="2708711"/>
            <a:ext cx="2095958" cy="1634348"/>
          </a:xfrm>
          <a:prstGeom prst="rect">
            <a:avLst/>
          </a:prstGeom>
        </p:spPr>
      </p:pic>
      <p:pic>
        <p:nvPicPr>
          <p:cNvPr id="13" name="Picture 12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22BEFC77-1636-2F83-3C14-5D14253D0E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5437" y="4520098"/>
            <a:ext cx="2079153" cy="1621244"/>
          </a:xfrm>
          <a:prstGeom prst="rect">
            <a:avLst/>
          </a:prstGeom>
        </p:spPr>
      </p:pic>
      <p:pic>
        <p:nvPicPr>
          <p:cNvPr id="15" name="Picture 14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15349220-DB3C-EB3A-72FD-69FB23369A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4253" y="871115"/>
            <a:ext cx="2095958" cy="1634349"/>
          </a:xfrm>
          <a:prstGeom prst="rect">
            <a:avLst/>
          </a:prstGeom>
        </p:spPr>
      </p:pic>
      <p:pic>
        <p:nvPicPr>
          <p:cNvPr id="16" name="Picture 15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582EBA7D-B785-521C-7E26-B2189600A8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253" y="2708711"/>
            <a:ext cx="2095958" cy="1634348"/>
          </a:xfrm>
          <a:prstGeom prst="rect">
            <a:avLst/>
          </a:prstGeom>
        </p:spPr>
      </p:pic>
      <p:pic>
        <p:nvPicPr>
          <p:cNvPr id="17" name="Picture 16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41271108-4BAB-3DC0-F4CB-1D5072469F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4253" y="4520098"/>
            <a:ext cx="2095958" cy="16343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0A1A35-C339-481E-3A9D-96CFE3064C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384" y="863516"/>
            <a:ext cx="6694908" cy="52833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CA97AF-2385-A6B0-E98F-0B2567AA09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4883" y="855909"/>
            <a:ext cx="6694908" cy="52833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223715-1DF5-AB68-75E1-B386E417B5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4883" y="863515"/>
            <a:ext cx="6694908" cy="52833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43F9903-C58B-1326-5332-D1A284D2D6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384" y="863514"/>
            <a:ext cx="6694908" cy="52833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5E1B2FC-E3DA-49FB-8887-1A8C95A6F7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1926" y="855171"/>
            <a:ext cx="6694908" cy="52833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44332A3-275D-C4E9-E554-5B1779BE43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4384" y="855171"/>
            <a:ext cx="6694908" cy="52833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BB839A6-5AC6-2954-1DD2-DE3593736A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383" y="853190"/>
            <a:ext cx="6694908" cy="528333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8FC1930-99EB-F528-8702-5DCB4CF771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1427" y="863512"/>
            <a:ext cx="6694908" cy="528333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8860CC6-1F2F-AAE4-2B39-647143CB40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0198" y="853190"/>
            <a:ext cx="6694908" cy="528333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A01FA48-C1D2-9A55-83F3-619226D33981}"/>
              </a:ext>
            </a:extLst>
          </p:cNvPr>
          <p:cNvSpPr txBox="1"/>
          <p:nvPr/>
        </p:nvSpPr>
        <p:spPr>
          <a:xfrm>
            <a:off x="8265764" y="2540102"/>
            <a:ext cx="3785461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79672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HK" dirty="0"/>
              <a:t>Support Vector Machine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BEF284-3EC6-8B41-9363-7399B711C324}"/>
              </a:ext>
            </a:extLst>
          </p:cNvPr>
          <p:cNvSpPr txBox="1"/>
          <p:nvPr/>
        </p:nvSpPr>
        <p:spPr>
          <a:xfrm>
            <a:off x="8017790" y="2940212"/>
            <a:ext cx="37854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Narrow margins at smaller test sizes indicate overfitting.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Wider margins at larger test sizes improve generalization and reduce sensitivity to noise.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695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9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C96E60">
                <a:alpha val="86000"/>
              </a:srgbClr>
            </a:gs>
            <a:gs pos="0">
              <a:schemeClr val="bg1"/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91F9BF-757E-427E-8A67-2E8EF3EDB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DD2059-41DB-F5F4-5DCF-7DF45B003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530" y="864564"/>
            <a:ext cx="2071007" cy="16343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D4B3BF-07CE-3E55-9CEC-FAA749745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530" y="860906"/>
            <a:ext cx="2071007" cy="16343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E81D66-AFE9-C75F-C12C-F432D92EB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823" y="4520098"/>
            <a:ext cx="2071006" cy="16343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CAFC89-DAD5-A21C-0A07-56003918A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531" y="864564"/>
            <a:ext cx="2071006" cy="16343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2EB7D5D-C545-9FC9-6694-AF7EAF8BC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726" y="2708711"/>
            <a:ext cx="2071006" cy="16343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4DA236-B209-26F1-5D5B-0E223BA4A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532" y="4520098"/>
            <a:ext cx="2071006" cy="16343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4D6DDB-B599-1881-6DE3-F63AB67D0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530" y="2682155"/>
            <a:ext cx="2071006" cy="16343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FBEFB35-1CBC-447B-C52C-BA2377ED4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530" y="2682154"/>
            <a:ext cx="2095959" cy="16540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F5BD3D2-2ED3-64C7-A8C5-2E9CA4A4F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774" y="4505231"/>
            <a:ext cx="2095958" cy="165404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1B11DF5-899F-2075-A036-3539E9E22830}"/>
              </a:ext>
            </a:extLst>
          </p:cNvPr>
          <p:cNvSpPr txBox="1"/>
          <p:nvPr/>
        </p:nvSpPr>
        <p:spPr>
          <a:xfrm>
            <a:off x="440426" y="209963"/>
            <a:ext cx="4384158" cy="523220"/>
          </a:xfrm>
          <a:prstGeom prst="rect">
            <a:avLst/>
          </a:prstGeom>
          <a:noFill/>
          <a:effectLst>
            <a:outerShdw blurRad="50800" dist="25400" dir="5400000" algn="ctr" rotWithShape="0">
              <a:srgbClr val="000000">
                <a:alpha val="91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4.3 Performance &amp; Result</a:t>
            </a:r>
          </a:p>
        </p:txBody>
      </p:sp>
      <p:pic>
        <p:nvPicPr>
          <p:cNvPr id="41" name="Picture 40" descr="A graph of a logistic regression line&#10;&#10;Description automatically generated">
            <a:extLst>
              <a:ext uri="{FF2B5EF4-FFF2-40B4-BE49-F238E27FC236}">
                <a16:creationId xmlns:a16="http://schemas.microsoft.com/office/drawing/2014/main" id="{74338822-9E59-D0A7-FE74-CE0742F13E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926" y="871116"/>
            <a:ext cx="2071006" cy="1634348"/>
          </a:xfrm>
          <a:prstGeom prst="rect">
            <a:avLst/>
          </a:prstGeom>
        </p:spPr>
      </p:pic>
      <p:pic>
        <p:nvPicPr>
          <p:cNvPr id="42" name="Picture 41" descr="A graph of a logistic regression line&#10;&#10;Description automatically generated">
            <a:extLst>
              <a:ext uri="{FF2B5EF4-FFF2-40B4-BE49-F238E27FC236}">
                <a16:creationId xmlns:a16="http://schemas.microsoft.com/office/drawing/2014/main" id="{3F728782-3DC5-3B9F-69F0-17F6EE690C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927" y="2708712"/>
            <a:ext cx="2071005" cy="1634347"/>
          </a:xfrm>
          <a:prstGeom prst="rect">
            <a:avLst/>
          </a:prstGeom>
        </p:spPr>
      </p:pic>
      <p:pic>
        <p:nvPicPr>
          <p:cNvPr id="43" name="Picture 42" descr="A graph of a logistic regression line&#10;&#10;Description automatically generated">
            <a:extLst>
              <a:ext uri="{FF2B5EF4-FFF2-40B4-BE49-F238E27FC236}">
                <a16:creationId xmlns:a16="http://schemas.microsoft.com/office/drawing/2014/main" id="{D223773B-1328-165C-46A3-69A0F3D151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1926" y="4520098"/>
            <a:ext cx="2071006" cy="1634348"/>
          </a:xfrm>
          <a:prstGeom prst="rect">
            <a:avLst/>
          </a:prstGeom>
        </p:spPr>
      </p:pic>
      <p:pic>
        <p:nvPicPr>
          <p:cNvPr id="44" name="Picture 43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D123AD57-5951-922A-D788-C5B863515F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3069" y="864564"/>
            <a:ext cx="2095958" cy="1634349"/>
          </a:xfrm>
          <a:prstGeom prst="rect">
            <a:avLst/>
          </a:prstGeom>
        </p:spPr>
      </p:pic>
      <p:pic>
        <p:nvPicPr>
          <p:cNvPr id="45" name="Picture 44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14EB1497-D176-8DA8-85D4-9DE7DE5256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64845" y="2682503"/>
            <a:ext cx="2095958" cy="1634348"/>
          </a:xfrm>
          <a:prstGeom prst="rect">
            <a:avLst/>
          </a:prstGeom>
        </p:spPr>
      </p:pic>
      <p:pic>
        <p:nvPicPr>
          <p:cNvPr id="46" name="Picture 45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5A10B1FE-B2BB-6A78-9FEC-74CFF47ED4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49874" y="4506994"/>
            <a:ext cx="2095958" cy="1634348"/>
          </a:xfrm>
          <a:prstGeom prst="rect">
            <a:avLst/>
          </a:prstGeom>
        </p:spPr>
      </p:pic>
      <p:pic>
        <p:nvPicPr>
          <p:cNvPr id="47" name="Picture 46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FD90DD28-3227-A1EC-F413-1ED4ECC8DA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5437" y="858011"/>
            <a:ext cx="2095958" cy="1634348"/>
          </a:xfrm>
          <a:prstGeom prst="rect">
            <a:avLst/>
          </a:prstGeom>
        </p:spPr>
      </p:pic>
      <p:pic>
        <p:nvPicPr>
          <p:cNvPr id="48" name="Picture 47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B706B34B-8644-005E-0FBE-2BB3D0EFDD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5437" y="2708711"/>
            <a:ext cx="2095958" cy="1634348"/>
          </a:xfrm>
          <a:prstGeom prst="rect">
            <a:avLst/>
          </a:prstGeom>
        </p:spPr>
      </p:pic>
      <p:pic>
        <p:nvPicPr>
          <p:cNvPr id="49" name="Picture 48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7B192772-E1B9-0C23-7C2B-E66E0E48FD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75437" y="4520098"/>
            <a:ext cx="2079153" cy="1621244"/>
          </a:xfrm>
          <a:prstGeom prst="rect">
            <a:avLst/>
          </a:prstGeom>
        </p:spPr>
      </p:pic>
      <p:pic>
        <p:nvPicPr>
          <p:cNvPr id="50" name="Picture 49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2BB723AD-355E-3ABB-AB63-5EAA38DD77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4253" y="871115"/>
            <a:ext cx="2095958" cy="1634349"/>
          </a:xfrm>
          <a:prstGeom prst="rect">
            <a:avLst/>
          </a:prstGeom>
        </p:spPr>
      </p:pic>
      <p:pic>
        <p:nvPicPr>
          <p:cNvPr id="51" name="Picture 50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019EE738-D127-C199-C40F-8101234218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54253" y="2708711"/>
            <a:ext cx="2095958" cy="1634348"/>
          </a:xfrm>
          <a:prstGeom prst="rect">
            <a:avLst/>
          </a:prstGeom>
        </p:spPr>
      </p:pic>
      <p:pic>
        <p:nvPicPr>
          <p:cNvPr id="52" name="Picture 51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E18A97FA-9D14-09C6-D60E-37F70ED335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54253" y="4520098"/>
            <a:ext cx="2095958" cy="163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89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C96E60">
                <a:alpha val="86000"/>
              </a:srgbClr>
            </a:gs>
            <a:gs pos="0">
              <a:schemeClr val="bg1"/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40B701-DFFF-8375-4BA8-408018839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7E0103-05E2-2FE6-2A5D-1ECF1DB98820}"/>
              </a:ext>
            </a:extLst>
          </p:cNvPr>
          <p:cNvSpPr txBox="1"/>
          <p:nvPr/>
        </p:nvSpPr>
        <p:spPr>
          <a:xfrm>
            <a:off x="440426" y="209963"/>
            <a:ext cx="4384158" cy="523220"/>
          </a:xfrm>
          <a:prstGeom prst="rect">
            <a:avLst/>
          </a:prstGeom>
          <a:noFill/>
          <a:effectLst>
            <a:outerShdw blurRad="50800" dist="25400" dir="5400000" algn="ctr" rotWithShape="0">
              <a:srgbClr val="000000">
                <a:alpha val="91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4.3 Performance &amp; Result</a:t>
            </a:r>
          </a:p>
        </p:txBody>
      </p:sp>
      <p:pic>
        <p:nvPicPr>
          <p:cNvPr id="8" name="Picture 7" descr="A graph of a logistic regression line&#10;&#10;Description automatically generated">
            <a:extLst>
              <a:ext uri="{FF2B5EF4-FFF2-40B4-BE49-F238E27FC236}">
                <a16:creationId xmlns:a16="http://schemas.microsoft.com/office/drawing/2014/main" id="{30CF76F2-25A9-5168-878E-5C5D3C6EE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26" y="871116"/>
            <a:ext cx="2071006" cy="1634348"/>
          </a:xfrm>
          <a:prstGeom prst="rect">
            <a:avLst/>
          </a:prstGeom>
        </p:spPr>
      </p:pic>
      <p:pic>
        <p:nvPicPr>
          <p:cNvPr id="12" name="Picture 11" descr="A graph of a logistic regression line&#10;&#10;Description automatically generated">
            <a:extLst>
              <a:ext uri="{FF2B5EF4-FFF2-40B4-BE49-F238E27FC236}">
                <a16:creationId xmlns:a16="http://schemas.microsoft.com/office/drawing/2014/main" id="{C3710468-88F8-20BF-187C-C89020902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927" y="2708712"/>
            <a:ext cx="2071005" cy="1634347"/>
          </a:xfrm>
          <a:prstGeom prst="rect">
            <a:avLst/>
          </a:prstGeom>
        </p:spPr>
      </p:pic>
      <p:pic>
        <p:nvPicPr>
          <p:cNvPr id="14" name="Picture 13" descr="A graph of a logistic regression line&#10;&#10;Description automatically generated">
            <a:extLst>
              <a:ext uri="{FF2B5EF4-FFF2-40B4-BE49-F238E27FC236}">
                <a16:creationId xmlns:a16="http://schemas.microsoft.com/office/drawing/2014/main" id="{1846D6ED-9156-C0BF-C94E-4F6E2A2B6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926" y="4520098"/>
            <a:ext cx="2071006" cy="1634348"/>
          </a:xfrm>
          <a:prstGeom prst="rect">
            <a:avLst/>
          </a:prstGeom>
        </p:spPr>
      </p:pic>
      <p:pic>
        <p:nvPicPr>
          <p:cNvPr id="3" name="Picture 2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6AAD2334-3A0E-C43C-908F-3A6377ACF2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4253" y="871116"/>
            <a:ext cx="2095958" cy="1634348"/>
          </a:xfrm>
          <a:prstGeom prst="rect">
            <a:avLst/>
          </a:prstGeom>
        </p:spPr>
      </p:pic>
      <p:pic>
        <p:nvPicPr>
          <p:cNvPr id="6" name="Picture 5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4C2C2462-EAC0-84DE-A2DC-F1239D4A69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253" y="2708710"/>
            <a:ext cx="2095958" cy="1634348"/>
          </a:xfrm>
          <a:prstGeom prst="rect">
            <a:avLst/>
          </a:prstGeom>
        </p:spPr>
      </p:pic>
      <p:pic>
        <p:nvPicPr>
          <p:cNvPr id="9" name="Picture 8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63ABE4B9-3FFE-B6FF-23A9-AC8F273B31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4253" y="4520098"/>
            <a:ext cx="2095958" cy="16343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A0C899-7AAB-B6C7-CA34-01E806BD2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1532" y="871116"/>
            <a:ext cx="2071006" cy="16343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BDCE9E-F5B9-EEDA-53B2-E13A7739CA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21531" y="2708710"/>
            <a:ext cx="2071007" cy="16343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EB7627-AB3F-A0D1-BF93-F03D201435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21532" y="4520098"/>
            <a:ext cx="2071006" cy="16343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EB0338-A24A-6801-81E8-4BF1953ECB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6490" y="871116"/>
            <a:ext cx="6691483" cy="52806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53928A-A9B3-F5E2-E99C-6B1F9C90389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6469" y="871116"/>
            <a:ext cx="6691483" cy="52806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477C8F-56B7-D7D3-274A-1D9CFCBD25B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6468" y="871115"/>
            <a:ext cx="6691484" cy="52806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987FC1-3181-372F-A7B4-A9A3EFE006D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6469" y="878761"/>
            <a:ext cx="6691483" cy="52806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25B3F77-34A1-258B-BF17-9BB99411DB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6469" y="871114"/>
            <a:ext cx="6691483" cy="52806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E75BF60-5888-A10C-05AE-E5E7008ED3C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6254" y="894049"/>
            <a:ext cx="6691484" cy="52806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5DE8CFE-5A34-68EA-BFB3-3B3FEF11915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6447" y="869326"/>
            <a:ext cx="6691483" cy="528062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00BACBF-C4FC-AB6F-CF46-136587F4DA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6404" y="869326"/>
            <a:ext cx="6691483" cy="52806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FF75BE6-35B4-8BC3-583A-DE3323C9136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6361" y="886405"/>
            <a:ext cx="6691484" cy="52806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33591C-A520-C9AF-CBC7-02131CB469C6}"/>
              </a:ext>
            </a:extLst>
          </p:cNvPr>
          <p:cNvSpPr txBox="1"/>
          <p:nvPr/>
        </p:nvSpPr>
        <p:spPr>
          <a:xfrm>
            <a:off x="8265764" y="2540102"/>
            <a:ext cx="3785461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79672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HK" dirty="0"/>
              <a:t>Random Forest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2A5C0F-9AF6-4397-E120-5E0BB9C083B7}"/>
              </a:ext>
            </a:extLst>
          </p:cNvPr>
          <p:cNvSpPr txBox="1"/>
          <p:nvPr/>
        </p:nvSpPr>
        <p:spPr>
          <a:xfrm>
            <a:off x="8017790" y="2940212"/>
            <a:ext cx="378546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complex boundaries at smaller test sizes, showing signs of overfitting.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test sizes lead to smoother, more stable boundaries, enhancing performance.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3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C96E60">
                <a:alpha val="86000"/>
              </a:srgbClr>
            </a:gs>
            <a:gs pos="0">
              <a:schemeClr val="bg1"/>
            </a:gs>
          </a:gsLst>
          <a:lin ang="108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BAEA29-DE90-1AD9-E081-4F9E72FF4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1F0E09-3A95-0ECA-E562-CC9682D0F9E9}"/>
              </a:ext>
            </a:extLst>
          </p:cNvPr>
          <p:cNvSpPr txBox="1"/>
          <p:nvPr/>
        </p:nvSpPr>
        <p:spPr>
          <a:xfrm>
            <a:off x="440426" y="209963"/>
            <a:ext cx="4384158" cy="523220"/>
          </a:xfrm>
          <a:prstGeom prst="rect">
            <a:avLst/>
          </a:prstGeom>
          <a:noFill/>
          <a:effectLst>
            <a:outerShdw blurRad="50800" dist="25400" dir="5400000" algn="ctr" rotWithShape="0">
              <a:srgbClr val="000000">
                <a:alpha val="91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4.3 Performance &amp; Result</a:t>
            </a:r>
          </a:p>
        </p:txBody>
      </p:sp>
      <p:pic>
        <p:nvPicPr>
          <p:cNvPr id="8" name="Picture 7" descr="A graph of a logistic regression line&#10;&#10;Description automatically generated">
            <a:extLst>
              <a:ext uri="{FF2B5EF4-FFF2-40B4-BE49-F238E27FC236}">
                <a16:creationId xmlns:a16="http://schemas.microsoft.com/office/drawing/2014/main" id="{3604B2E3-0514-5BD0-675E-1FF907BC2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97" y="871116"/>
            <a:ext cx="2071006" cy="1634348"/>
          </a:xfrm>
          <a:prstGeom prst="rect">
            <a:avLst/>
          </a:prstGeom>
        </p:spPr>
      </p:pic>
      <p:pic>
        <p:nvPicPr>
          <p:cNvPr id="12" name="Picture 11" descr="A graph of a logistic regression line&#10;&#10;Description automatically generated">
            <a:extLst>
              <a:ext uri="{FF2B5EF4-FFF2-40B4-BE49-F238E27FC236}">
                <a16:creationId xmlns:a16="http://schemas.microsoft.com/office/drawing/2014/main" id="{887D7999-CFD4-DA8C-9728-A6AABF43F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898" y="2708712"/>
            <a:ext cx="2071005" cy="1634347"/>
          </a:xfrm>
          <a:prstGeom prst="rect">
            <a:avLst/>
          </a:prstGeom>
        </p:spPr>
      </p:pic>
      <p:pic>
        <p:nvPicPr>
          <p:cNvPr id="14" name="Picture 13" descr="A graph of a logistic regression line&#10;&#10;Description automatically generated">
            <a:extLst>
              <a:ext uri="{FF2B5EF4-FFF2-40B4-BE49-F238E27FC236}">
                <a16:creationId xmlns:a16="http://schemas.microsoft.com/office/drawing/2014/main" id="{0DB453C7-AE06-03C2-EA67-6301658DF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897" y="4520098"/>
            <a:ext cx="2071006" cy="1634348"/>
          </a:xfrm>
          <a:prstGeom prst="rect">
            <a:avLst/>
          </a:prstGeom>
        </p:spPr>
      </p:pic>
      <p:pic>
        <p:nvPicPr>
          <p:cNvPr id="3" name="Picture 2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CA09AFCF-30EB-F768-61B3-7541A9DE11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5224" y="871116"/>
            <a:ext cx="2095958" cy="1634348"/>
          </a:xfrm>
          <a:prstGeom prst="rect">
            <a:avLst/>
          </a:prstGeom>
        </p:spPr>
      </p:pic>
      <p:pic>
        <p:nvPicPr>
          <p:cNvPr id="6" name="Picture 5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043D1CC5-8B5D-9249-7D58-0DAF76C7E1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5224" y="2708710"/>
            <a:ext cx="2095958" cy="1634348"/>
          </a:xfrm>
          <a:prstGeom prst="rect">
            <a:avLst/>
          </a:prstGeom>
        </p:spPr>
      </p:pic>
      <p:pic>
        <p:nvPicPr>
          <p:cNvPr id="9" name="Picture 8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0B0F65D6-3D6C-2372-01B5-50FFE0716B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5224" y="4520098"/>
            <a:ext cx="2095958" cy="16343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90D73F-3DE0-D16C-4714-9EBBCEEA44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2503" y="871116"/>
            <a:ext cx="2071006" cy="16343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D6BA85-4748-B1C0-26CC-5BE5B9E679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2502" y="2708710"/>
            <a:ext cx="2071007" cy="16343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629B07-2F84-D462-2CF5-9DA0EE29DA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2503" y="4520098"/>
            <a:ext cx="2071006" cy="16343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BBF7B30-7E87-5101-9042-41F2BD7977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9700" y="871116"/>
            <a:ext cx="2065069" cy="16296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5DB353B-97E9-6441-BE64-1A9CADB41C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99700" y="2708711"/>
            <a:ext cx="2071005" cy="16343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6239EA1-1D32-5E86-F6D8-1B62E7B0C78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99700" y="4520098"/>
            <a:ext cx="2071006" cy="163434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0858BE4-63E4-67BF-55E0-1B797F088483}"/>
              </a:ext>
            </a:extLst>
          </p:cNvPr>
          <p:cNvSpPr txBox="1"/>
          <p:nvPr/>
        </p:nvSpPr>
        <p:spPr>
          <a:xfrm>
            <a:off x="205785" y="3167390"/>
            <a:ext cx="1327608" cy="523220"/>
          </a:xfrm>
          <a:prstGeom prst="rect">
            <a:avLst/>
          </a:prstGeom>
          <a:noFill/>
          <a:effectLst>
            <a:outerShdw blurRad="50800" dist="12700" dir="21540000" algn="ctr" rotWithShape="0">
              <a:srgbClr val="000000">
                <a:alpha val="85593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size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E483BE-A856-916B-8968-5280BAE09C48}"/>
              </a:ext>
            </a:extLst>
          </p:cNvPr>
          <p:cNvSpPr txBox="1"/>
          <p:nvPr/>
        </p:nvSpPr>
        <p:spPr>
          <a:xfrm>
            <a:off x="1480964" y="1420544"/>
            <a:ext cx="7719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02AE75-0099-3B96-D725-E72CFAB056F0}"/>
              </a:ext>
            </a:extLst>
          </p:cNvPr>
          <p:cNvSpPr txBox="1"/>
          <p:nvPr/>
        </p:nvSpPr>
        <p:spPr>
          <a:xfrm>
            <a:off x="1490147" y="3167390"/>
            <a:ext cx="7719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0E82BF-A9D2-FA85-7FAC-0F176D329157}"/>
              </a:ext>
            </a:extLst>
          </p:cNvPr>
          <p:cNvSpPr txBox="1"/>
          <p:nvPr/>
        </p:nvSpPr>
        <p:spPr>
          <a:xfrm>
            <a:off x="1480963" y="5075662"/>
            <a:ext cx="7719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E05536-A635-B1F1-26F4-861E0F916864}"/>
              </a:ext>
            </a:extLst>
          </p:cNvPr>
          <p:cNvSpPr txBox="1"/>
          <p:nvPr/>
        </p:nvSpPr>
        <p:spPr>
          <a:xfrm>
            <a:off x="2108641" y="6232173"/>
            <a:ext cx="23595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AD5F32-D3A0-CAFE-DBE8-73D46098C15C}"/>
              </a:ext>
            </a:extLst>
          </p:cNvPr>
          <p:cNvSpPr txBox="1"/>
          <p:nvPr/>
        </p:nvSpPr>
        <p:spPr>
          <a:xfrm>
            <a:off x="4533521" y="6232173"/>
            <a:ext cx="23595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EE9BCC-3F96-7A6F-7E74-DC2347362441}"/>
              </a:ext>
            </a:extLst>
          </p:cNvPr>
          <p:cNvSpPr txBox="1"/>
          <p:nvPr/>
        </p:nvSpPr>
        <p:spPr>
          <a:xfrm>
            <a:off x="6818246" y="6220330"/>
            <a:ext cx="23595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AE4B80-0647-D239-63B6-295BB444A2AC}"/>
              </a:ext>
            </a:extLst>
          </p:cNvPr>
          <p:cNvSpPr txBox="1"/>
          <p:nvPr/>
        </p:nvSpPr>
        <p:spPr>
          <a:xfrm>
            <a:off x="9152475" y="6220330"/>
            <a:ext cx="23595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</a:p>
        </p:txBody>
      </p:sp>
    </p:spTree>
    <p:extLst>
      <p:ext uri="{BB962C8B-B14F-4D97-AF65-F5344CB8AC3E}">
        <p14:creationId xmlns:p14="http://schemas.microsoft.com/office/powerpoint/2010/main" val="4043867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96E60">
                <a:alpha val="80991"/>
              </a:srgbClr>
            </a:gs>
            <a:gs pos="97000">
              <a:srgbClr val="186082">
                <a:alpha val="75804"/>
              </a:srgb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136204CB-1140-800C-A509-0A2BB7C135E8}"/>
              </a:ext>
            </a:extLst>
          </p:cNvPr>
          <p:cNvSpPr/>
          <p:nvPr/>
        </p:nvSpPr>
        <p:spPr>
          <a:xfrm rot="16200000">
            <a:off x="1699313" y="3746503"/>
            <a:ext cx="6857999" cy="1748483"/>
          </a:xfrm>
          <a:prstGeom prst="rect">
            <a:avLst/>
          </a:prstGeom>
          <a:gradFill flip="none" rotWithShape="1">
            <a:gsLst>
              <a:gs pos="2200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3367E6-95EC-61D1-A7BA-DAB4562A5375}"/>
              </a:ext>
            </a:extLst>
          </p:cNvPr>
          <p:cNvSpPr/>
          <p:nvPr/>
        </p:nvSpPr>
        <p:spPr>
          <a:xfrm rot="16200000">
            <a:off x="7521529" y="2555866"/>
            <a:ext cx="6857999" cy="1746266"/>
          </a:xfrm>
          <a:prstGeom prst="rect">
            <a:avLst/>
          </a:prstGeom>
          <a:gradFill flip="none" rotWithShape="1">
            <a:gsLst>
              <a:gs pos="2200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D9AC7C-6FD9-B4D2-9769-E94CD1330796}"/>
              </a:ext>
            </a:extLst>
          </p:cNvPr>
          <p:cNvSpPr/>
          <p:nvPr/>
        </p:nvSpPr>
        <p:spPr>
          <a:xfrm rot="16200000">
            <a:off x="5600015" y="2989424"/>
            <a:ext cx="6857999" cy="1746264"/>
          </a:xfrm>
          <a:prstGeom prst="rect">
            <a:avLst/>
          </a:prstGeom>
          <a:gradFill flip="none" rotWithShape="1">
            <a:gsLst>
              <a:gs pos="2200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DE50A4-4809-CBE8-7289-5623EC3D6281}"/>
              </a:ext>
            </a:extLst>
          </p:cNvPr>
          <p:cNvSpPr/>
          <p:nvPr/>
        </p:nvSpPr>
        <p:spPr>
          <a:xfrm rot="16200000">
            <a:off x="3655763" y="3480714"/>
            <a:ext cx="6857999" cy="1748977"/>
          </a:xfrm>
          <a:prstGeom prst="rect">
            <a:avLst/>
          </a:prstGeom>
          <a:gradFill flip="none" rotWithShape="1">
            <a:gsLst>
              <a:gs pos="2200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371E0D-BC0C-E8FC-19F4-2EC3B9A3AAFA}"/>
              </a:ext>
            </a:extLst>
          </p:cNvPr>
          <p:cNvSpPr/>
          <p:nvPr/>
        </p:nvSpPr>
        <p:spPr>
          <a:xfrm rot="16200000">
            <a:off x="-265229" y="4100661"/>
            <a:ext cx="6857999" cy="1748483"/>
          </a:xfrm>
          <a:prstGeom prst="rect">
            <a:avLst/>
          </a:prstGeom>
          <a:gradFill flip="none" rotWithShape="1">
            <a:gsLst>
              <a:gs pos="2200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072115-1213-AD8A-9B58-CBA0A2EDA36C}"/>
              </a:ext>
            </a:extLst>
          </p:cNvPr>
          <p:cNvSpPr/>
          <p:nvPr/>
        </p:nvSpPr>
        <p:spPr>
          <a:xfrm rot="16200000">
            <a:off x="-2191320" y="4559200"/>
            <a:ext cx="6857999" cy="1748485"/>
          </a:xfrm>
          <a:prstGeom prst="rect">
            <a:avLst/>
          </a:prstGeom>
          <a:gradFill flip="none" rotWithShape="1">
            <a:gsLst>
              <a:gs pos="2200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FE16F5A-5FBF-A08C-4574-686D6C74AD6F}"/>
              </a:ext>
            </a:extLst>
          </p:cNvPr>
          <p:cNvGrpSpPr/>
          <p:nvPr/>
        </p:nvGrpSpPr>
        <p:grpSpPr>
          <a:xfrm>
            <a:off x="115643" y="5045739"/>
            <a:ext cx="2223653" cy="2245817"/>
            <a:chOff x="632511" y="4998865"/>
            <a:chExt cx="2223653" cy="224581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B2A4CD3-6330-8054-C7EE-0C9FCC33B6B9}"/>
                </a:ext>
              </a:extLst>
            </p:cNvPr>
            <p:cNvSpPr>
              <a:spLocks/>
            </p:cNvSpPr>
            <p:nvPr/>
          </p:nvSpPr>
          <p:spPr>
            <a:xfrm>
              <a:off x="1281544" y="5527964"/>
              <a:ext cx="955963" cy="1716718"/>
            </a:xfrm>
            <a:prstGeom prst="rect">
              <a:avLst/>
            </a:prstGeom>
            <a:gradFill>
              <a:gsLst>
                <a:gs pos="0">
                  <a:srgbClr val="C96E60"/>
                </a:gs>
                <a:gs pos="100000">
                  <a:srgbClr val="186082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472EEC-F1B0-DCD3-A360-C22E8F4234F4}"/>
                </a:ext>
              </a:extLst>
            </p:cNvPr>
            <p:cNvSpPr txBox="1">
              <a:spLocks/>
            </p:cNvSpPr>
            <p:nvPr/>
          </p:nvSpPr>
          <p:spPr>
            <a:xfrm>
              <a:off x="632511" y="4998865"/>
              <a:ext cx="2223653" cy="461665"/>
            </a:xfrm>
            <a:prstGeom prst="rect">
              <a:avLst/>
            </a:prstGeom>
            <a:noFill/>
            <a:effectLst>
              <a:outerShdw blurRad="50800" dist="25400" dir="3600000" algn="ctr" rotWithShape="0">
                <a:srgbClr val="000000">
                  <a:alpha val="86457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BA66470-82E3-D159-17F5-E42F629B940C}"/>
                </a:ext>
              </a:extLst>
            </p:cNvPr>
            <p:cNvSpPr txBox="1"/>
            <p:nvPr/>
          </p:nvSpPr>
          <p:spPr>
            <a:xfrm>
              <a:off x="1602102" y="5527964"/>
              <a:ext cx="304892" cy="523220"/>
            </a:xfrm>
            <a:prstGeom prst="rect">
              <a:avLst/>
            </a:prstGeom>
            <a:noFill/>
            <a:effectLst>
              <a:outerShdw blurRad="50800" dist="25400" dir="3600000" algn="ctr" rotWithShape="0">
                <a:srgbClr val="000000">
                  <a:alpha val="86457"/>
                </a:srgb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8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i="1" dirty="0"/>
                <a:t>Ⅰ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CFAD868-E0E2-E50C-DC94-30B12ACDCC56}"/>
              </a:ext>
            </a:extLst>
          </p:cNvPr>
          <p:cNvGrpSpPr/>
          <p:nvPr/>
        </p:nvGrpSpPr>
        <p:grpSpPr>
          <a:xfrm>
            <a:off x="1900519" y="3805772"/>
            <a:ext cx="2545772" cy="3316131"/>
            <a:chOff x="2223130" y="3928551"/>
            <a:chExt cx="2545772" cy="33161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64AB116-DB68-D121-84C6-244BD3A721E4}"/>
                </a:ext>
              </a:extLst>
            </p:cNvPr>
            <p:cNvSpPr>
              <a:spLocks/>
            </p:cNvSpPr>
            <p:nvPr/>
          </p:nvSpPr>
          <p:spPr>
            <a:xfrm>
              <a:off x="3018124" y="4825865"/>
              <a:ext cx="955963" cy="2418817"/>
            </a:xfrm>
            <a:prstGeom prst="rect">
              <a:avLst/>
            </a:prstGeom>
            <a:gradFill>
              <a:gsLst>
                <a:gs pos="0">
                  <a:srgbClr val="C96E60"/>
                </a:gs>
                <a:gs pos="100000">
                  <a:srgbClr val="186082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D69E96-D46F-D33A-A437-3681D79046B3}"/>
                </a:ext>
              </a:extLst>
            </p:cNvPr>
            <p:cNvSpPr txBox="1">
              <a:spLocks/>
            </p:cNvSpPr>
            <p:nvPr/>
          </p:nvSpPr>
          <p:spPr>
            <a:xfrm>
              <a:off x="2223130" y="3928551"/>
              <a:ext cx="2545772" cy="830997"/>
            </a:xfrm>
            <a:prstGeom prst="rect">
              <a:avLst/>
            </a:prstGeom>
            <a:noFill/>
            <a:effectLst>
              <a:outerShdw blurRad="50800" dist="25400" dir="3600000" algn="ctr" rotWithShape="0">
                <a:srgbClr val="000000">
                  <a:alpha val="86457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Collection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 Description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45F671B-66FE-26DE-D41F-49095FE898A4}"/>
                </a:ext>
              </a:extLst>
            </p:cNvPr>
            <p:cNvSpPr txBox="1"/>
            <p:nvPr/>
          </p:nvSpPr>
          <p:spPr>
            <a:xfrm>
              <a:off x="3343570" y="4831591"/>
              <a:ext cx="304892" cy="523220"/>
            </a:xfrm>
            <a:prstGeom prst="rect">
              <a:avLst/>
            </a:prstGeom>
            <a:noFill/>
            <a:effectLst>
              <a:outerShdw blurRad="50800" dist="25400" dir="3600000" algn="ctr" rotWithShape="0">
                <a:srgbClr val="000000">
                  <a:alpha val="86457"/>
                </a:srgb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8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i="1" dirty="0"/>
                <a:t>Ⅱ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072BBE4-D49A-FD20-111F-1D7F1A0C92DD}"/>
              </a:ext>
            </a:extLst>
          </p:cNvPr>
          <p:cNvGrpSpPr/>
          <p:nvPr/>
        </p:nvGrpSpPr>
        <p:grpSpPr>
          <a:xfrm>
            <a:off x="3855427" y="3240130"/>
            <a:ext cx="2545772" cy="3910508"/>
            <a:chOff x="3986506" y="3334174"/>
            <a:chExt cx="2545772" cy="39105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2E7D252-51D9-D3CF-8557-E98759856EE8}"/>
                </a:ext>
              </a:extLst>
            </p:cNvPr>
            <p:cNvSpPr>
              <a:spLocks/>
            </p:cNvSpPr>
            <p:nvPr/>
          </p:nvSpPr>
          <p:spPr>
            <a:xfrm>
              <a:off x="4812716" y="3927764"/>
              <a:ext cx="955963" cy="3316918"/>
            </a:xfrm>
            <a:prstGeom prst="rect">
              <a:avLst/>
            </a:prstGeom>
            <a:gradFill>
              <a:gsLst>
                <a:gs pos="0">
                  <a:srgbClr val="C96E60"/>
                </a:gs>
                <a:gs pos="100000">
                  <a:srgbClr val="186082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736E1D-8C06-99B8-D765-50B0FF4B465B}"/>
                </a:ext>
              </a:extLst>
            </p:cNvPr>
            <p:cNvSpPr txBox="1">
              <a:spLocks/>
            </p:cNvSpPr>
            <p:nvPr/>
          </p:nvSpPr>
          <p:spPr>
            <a:xfrm>
              <a:off x="3986506" y="3334174"/>
              <a:ext cx="2545772" cy="461665"/>
            </a:xfrm>
            <a:prstGeom prst="rect">
              <a:avLst/>
            </a:prstGeom>
            <a:noFill/>
            <a:effectLst>
              <a:outerShdw blurRad="50800" dist="25400" dir="3600000" algn="ctr" rotWithShape="0">
                <a:srgbClr val="000000">
                  <a:alpha val="86457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Methodology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0627BB-7C77-F072-75EC-14390AFB476C}"/>
                </a:ext>
              </a:extLst>
            </p:cNvPr>
            <p:cNvSpPr txBox="1"/>
            <p:nvPr/>
          </p:nvSpPr>
          <p:spPr>
            <a:xfrm>
              <a:off x="5140432" y="3926027"/>
              <a:ext cx="304892" cy="523220"/>
            </a:xfrm>
            <a:prstGeom prst="rect">
              <a:avLst/>
            </a:prstGeom>
            <a:noFill/>
            <a:effectLst>
              <a:outerShdw blurRad="50800" dist="25400" dir="3600000" algn="ctr" rotWithShape="0">
                <a:srgbClr val="000000">
                  <a:alpha val="86457"/>
                </a:srgb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8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i="1" dirty="0"/>
                <a:t>Ⅲ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8E1E6A28-6086-4935-81C3-A6E788D75AA0}"/>
              </a:ext>
            </a:extLst>
          </p:cNvPr>
          <p:cNvSpPr>
            <a:spLocks/>
          </p:cNvSpPr>
          <p:nvPr/>
        </p:nvSpPr>
        <p:spPr>
          <a:xfrm>
            <a:off x="6624200" y="3185879"/>
            <a:ext cx="955963" cy="4023500"/>
          </a:xfrm>
          <a:prstGeom prst="rect">
            <a:avLst/>
          </a:prstGeom>
          <a:gradFill>
            <a:gsLst>
              <a:gs pos="0">
                <a:srgbClr val="C96E60"/>
              </a:gs>
              <a:gs pos="100000">
                <a:srgbClr val="186082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D81D01-4798-C202-2636-CDE66444ED14}"/>
              </a:ext>
            </a:extLst>
          </p:cNvPr>
          <p:cNvSpPr txBox="1">
            <a:spLocks/>
          </p:cNvSpPr>
          <p:nvPr/>
        </p:nvSpPr>
        <p:spPr>
          <a:xfrm>
            <a:off x="5092367" y="2297612"/>
            <a:ext cx="4016111" cy="830997"/>
          </a:xfrm>
          <a:prstGeom prst="rect">
            <a:avLst/>
          </a:prstGeom>
          <a:noFill/>
          <a:effectLst>
            <a:outerShdw blurRad="50800" dist="25400" dir="3600000" algn="ctr" rotWithShape="0">
              <a:srgbClr val="000000">
                <a:alpha val="8645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&amp;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90C6E5-E354-AB1E-5977-82DC3F38F456}"/>
              </a:ext>
            </a:extLst>
          </p:cNvPr>
          <p:cNvSpPr txBox="1"/>
          <p:nvPr/>
        </p:nvSpPr>
        <p:spPr>
          <a:xfrm>
            <a:off x="6814729" y="3205158"/>
            <a:ext cx="571389" cy="523220"/>
          </a:xfrm>
          <a:prstGeom prst="rect">
            <a:avLst/>
          </a:prstGeom>
          <a:noFill/>
          <a:effectLst>
            <a:outerShdw blurRad="50800" dist="25400" dir="3600000" algn="ctr" rotWithShape="0">
              <a:srgbClr val="000000">
                <a:alpha val="86457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i="1" dirty="0"/>
              <a:t>Ⅳ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EF55B33-8353-83B9-699A-A1FDE4854774}"/>
              </a:ext>
            </a:extLst>
          </p:cNvPr>
          <p:cNvGrpSpPr/>
          <p:nvPr/>
        </p:nvGrpSpPr>
        <p:grpSpPr>
          <a:xfrm>
            <a:off x="7735045" y="1588945"/>
            <a:ext cx="2545772" cy="5638229"/>
            <a:chOff x="7476102" y="1606453"/>
            <a:chExt cx="2545772" cy="563822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1E6C433-9FDB-805A-6EC2-E82B7630102B}"/>
                </a:ext>
              </a:extLst>
            </p:cNvPr>
            <p:cNvSpPr>
              <a:spLocks/>
            </p:cNvSpPr>
            <p:nvPr/>
          </p:nvSpPr>
          <p:spPr>
            <a:xfrm>
              <a:off x="8302332" y="2535382"/>
              <a:ext cx="955963" cy="4709300"/>
            </a:xfrm>
            <a:prstGeom prst="rect">
              <a:avLst/>
            </a:prstGeom>
            <a:gradFill>
              <a:gsLst>
                <a:gs pos="0">
                  <a:srgbClr val="C96E60"/>
                </a:gs>
                <a:gs pos="100000">
                  <a:srgbClr val="186082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32BD65A-5E67-2798-0AC4-A060ECC75F18}"/>
                </a:ext>
              </a:extLst>
            </p:cNvPr>
            <p:cNvSpPr txBox="1">
              <a:spLocks/>
            </p:cNvSpPr>
            <p:nvPr/>
          </p:nvSpPr>
          <p:spPr>
            <a:xfrm>
              <a:off x="7476102" y="1606453"/>
              <a:ext cx="2545772" cy="830997"/>
            </a:xfrm>
            <a:prstGeom prst="rect">
              <a:avLst/>
            </a:prstGeom>
            <a:noFill/>
            <a:effectLst>
              <a:outerShdw blurRad="50800" dist="25400" dir="3600000" algn="ctr" rotWithShape="0">
                <a:srgbClr val="000000">
                  <a:alpha val="86457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Evaluation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 Limitation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9D71211-FE4F-C7BF-75F1-A3FE4EA1358E}"/>
                </a:ext>
              </a:extLst>
            </p:cNvPr>
            <p:cNvSpPr txBox="1"/>
            <p:nvPr/>
          </p:nvSpPr>
          <p:spPr>
            <a:xfrm>
              <a:off x="8611825" y="2542155"/>
              <a:ext cx="304892" cy="523220"/>
            </a:xfrm>
            <a:prstGeom prst="rect">
              <a:avLst/>
            </a:prstGeom>
            <a:noFill/>
            <a:effectLst>
              <a:outerShdw blurRad="50800" dist="25400" dir="3600000" algn="ctr" rotWithShape="0">
                <a:srgbClr val="000000">
                  <a:alpha val="86457"/>
                </a:srgb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8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i="1" dirty="0"/>
                <a:t>Ⅴ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B4947B9-79D8-50DA-ADBB-2693B9C168BF}"/>
              </a:ext>
            </a:extLst>
          </p:cNvPr>
          <p:cNvGrpSpPr/>
          <p:nvPr/>
        </p:nvGrpSpPr>
        <p:grpSpPr>
          <a:xfrm>
            <a:off x="9704593" y="1274086"/>
            <a:ext cx="2545772" cy="5953088"/>
            <a:chOff x="9258294" y="1291594"/>
            <a:chExt cx="2545772" cy="595308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B196127-41FD-6D00-2049-DB11CD90ACCA}"/>
                </a:ext>
              </a:extLst>
            </p:cNvPr>
            <p:cNvSpPr>
              <a:spLocks/>
            </p:cNvSpPr>
            <p:nvPr/>
          </p:nvSpPr>
          <p:spPr>
            <a:xfrm>
              <a:off x="10053199" y="1859973"/>
              <a:ext cx="955963" cy="5384709"/>
            </a:xfrm>
            <a:prstGeom prst="rect">
              <a:avLst/>
            </a:prstGeom>
            <a:gradFill>
              <a:gsLst>
                <a:gs pos="0">
                  <a:srgbClr val="C96E60"/>
                </a:gs>
                <a:gs pos="100000">
                  <a:srgbClr val="186082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8EA1E2-866A-14FB-1878-A05ED929A275}"/>
                </a:ext>
              </a:extLst>
            </p:cNvPr>
            <p:cNvSpPr txBox="1">
              <a:spLocks/>
            </p:cNvSpPr>
            <p:nvPr/>
          </p:nvSpPr>
          <p:spPr>
            <a:xfrm>
              <a:off x="9258294" y="1291594"/>
              <a:ext cx="2545772" cy="461665"/>
            </a:xfrm>
            <a:prstGeom prst="rect">
              <a:avLst/>
            </a:prstGeom>
            <a:noFill/>
            <a:effectLst>
              <a:outerShdw blurRad="50800" dist="25400" dir="3600000" algn="ctr" rotWithShape="0">
                <a:srgbClr val="000000">
                  <a:alpha val="86457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EAC0A0A-6173-8B66-1A29-7B0BB546733E}"/>
                </a:ext>
              </a:extLst>
            </p:cNvPr>
            <p:cNvSpPr txBox="1"/>
            <p:nvPr/>
          </p:nvSpPr>
          <p:spPr>
            <a:xfrm>
              <a:off x="10378734" y="1865700"/>
              <a:ext cx="304892" cy="523220"/>
            </a:xfrm>
            <a:prstGeom prst="rect">
              <a:avLst/>
            </a:prstGeom>
            <a:noFill/>
            <a:effectLst>
              <a:outerShdw blurRad="50800" dist="25400" dir="3600000" algn="ctr" rotWithShape="0">
                <a:srgbClr val="000000">
                  <a:alpha val="86457"/>
                </a:srgb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8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i="1" dirty="0"/>
                <a:t>Ⅵ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1597722-A1F4-C88D-771B-1A8CF1A4F21F}"/>
              </a:ext>
            </a:extLst>
          </p:cNvPr>
          <p:cNvSpPr txBox="1"/>
          <p:nvPr/>
        </p:nvSpPr>
        <p:spPr>
          <a:xfrm>
            <a:off x="626013" y="361715"/>
            <a:ext cx="3820278" cy="70788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0284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Structure</a:t>
            </a:r>
          </a:p>
        </p:txBody>
      </p:sp>
    </p:spTree>
    <p:extLst>
      <p:ext uri="{BB962C8B-B14F-4D97-AF65-F5344CB8AC3E}">
        <p14:creationId xmlns:p14="http://schemas.microsoft.com/office/powerpoint/2010/main" val="2521084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75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75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75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75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75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7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75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25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75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25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75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25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25" grpId="0" animBg="1"/>
      <p:bldP spid="24" grpId="0" animBg="1"/>
      <p:bldP spid="23" grpId="0" animBg="1"/>
      <p:bldP spid="21" grpId="0" animBg="1"/>
      <p:bldP spid="19" grpId="0" animBg="1"/>
      <p:bldP spid="6" grpId="0" animBg="1"/>
      <p:bldP spid="14" grpId="0"/>
      <p:bldP spid="3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96E60"/>
            </a:gs>
            <a:gs pos="100000">
              <a:srgbClr val="186082"/>
            </a:gs>
          </a:gsLst>
          <a:lin ang="189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BB46AE-4F95-B804-9D5D-83F391699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FB563B-6F7E-03DF-A193-E1825F8A35AA}"/>
              </a:ext>
            </a:extLst>
          </p:cNvPr>
          <p:cNvSpPr txBox="1"/>
          <p:nvPr/>
        </p:nvSpPr>
        <p:spPr>
          <a:xfrm>
            <a:off x="3091010" y="2151727"/>
            <a:ext cx="6009979" cy="255454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0284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8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Ⅴ.</a:t>
            </a:r>
            <a:r>
              <a:rPr lang="en-US" sz="8000" dirty="0"/>
              <a:t> </a:t>
            </a:r>
            <a:r>
              <a:rPr lang="en-US" sz="8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pPr algn="ctr"/>
            <a:r>
              <a:rPr lang="en-US" sz="8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Limitation</a:t>
            </a:r>
          </a:p>
        </p:txBody>
      </p:sp>
    </p:spTree>
    <p:extLst>
      <p:ext uri="{BB962C8B-B14F-4D97-AF65-F5344CB8AC3E}">
        <p14:creationId xmlns:p14="http://schemas.microsoft.com/office/powerpoint/2010/main" val="400464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C96E60">
                <a:alpha val="53818"/>
              </a:srgbClr>
            </a:gs>
            <a:gs pos="0">
              <a:srgbClr val="186082">
                <a:alpha val="3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864D7E-3741-AB06-37AF-BCA71D75E102}"/>
              </a:ext>
            </a:extLst>
          </p:cNvPr>
          <p:cNvSpPr txBox="1"/>
          <p:nvPr/>
        </p:nvSpPr>
        <p:spPr>
          <a:xfrm>
            <a:off x="781594" y="471779"/>
            <a:ext cx="7376160" cy="830997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0284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Ⅴ.</a:t>
            </a:r>
            <a:r>
              <a:rPr lang="en-US" sz="4800" dirty="0"/>
              <a:t> </a:t>
            </a:r>
            <a:r>
              <a:rPr lang="en-US" sz="4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&amp; Limitation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E58CDF-0113-004C-E13E-607698017826}"/>
              </a:ext>
            </a:extLst>
          </p:cNvPr>
          <p:cNvSpPr txBox="1"/>
          <p:nvPr/>
        </p:nvSpPr>
        <p:spPr>
          <a:xfrm>
            <a:off x="1849482" y="1304526"/>
            <a:ext cx="6659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Limitations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525F8A-43F4-70C6-1820-FD72AA593803}"/>
              </a:ext>
            </a:extLst>
          </p:cNvPr>
          <p:cNvSpPr txBox="1"/>
          <p:nvPr/>
        </p:nvSpPr>
        <p:spPr>
          <a:xfrm>
            <a:off x="1849483" y="2722046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3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b="1" dirty="0"/>
              <a:t>PCA Usage &amp; Limitation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4BADB9-91DD-4E0E-495F-80716D567168}"/>
              </a:ext>
            </a:extLst>
          </p:cNvPr>
          <p:cNvSpPr txBox="1"/>
          <p:nvPr/>
        </p:nvSpPr>
        <p:spPr>
          <a:xfrm>
            <a:off x="1849482" y="4132638"/>
            <a:ext cx="8297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3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b="1" dirty="0"/>
              <a:t>Model Optimization &amp; Evaluation 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3D7CC7-0949-00DB-9DAC-C81F7BF803A3}"/>
              </a:ext>
            </a:extLst>
          </p:cNvPr>
          <p:cNvSpPr txBox="1"/>
          <p:nvPr/>
        </p:nvSpPr>
        <p:spPr>
          <a:xfrm>
            <a:off x="1849483" y="517565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3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b="1" dirty="0"/>
              <a:t>Visualization Improvements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D96926-CA42-E2E0-E694-E67EE6B04601}"/>
              </a:ext>
            </a:extLst>
          </p:cNvPr>
          <p:cNvSpPr txBox="1"/>
          <p:nvPr/>
        </p:nvSpPr>
        <p:spPr>
          <a:xfrm>
            <a:off x="3291841" y="1889299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3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2400" dirty="0"/>
              <a:t>small size restrict generalizability</a:t>
            </a:r>
          </a:p>
          <a:p>
            <a:r>
              <a:rPr lang="en-US" sz="2400" dirty="0"/>
              <a:t>from late 1990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46D6C6-E7B8-1E2B-C678-62D8E8F4BB5A}"/>
              </a:ext>
            </a:extLst>
          </p:cNvPr>
          <p:cNvSpPr txBox="1"/>
          <p:nvPr/>
        </p:nvSpPr>
        <p:spPr>
          <a:xfrm>
            <a:off x="3416482" y="5760425"/>
            <a:ext cx="5061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3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2400" dirty="0"/>
              <a:t>2D -&gt; high-dimensional nuances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7C52D4-3922-7416-4C33-EC2ED90B7D11}"/>
              </a:ext>
            </a:extLst>
          </p:cNvPr>
          <p:cNvSpPr txBox="1"/>
          <p:nvPr/>
        </p:nvSpPr>
        <p:spPr>
          <a:xfrm>
            <a:off x="3291841" y="3305069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3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2400" dirty="0"/>
              <a:t>only for visualization</a:t>
            </a:r>
          </a:p>
          <a:p>
            <a:r>
              <a:rPr lang="en-US" sz="2400" dirty="0"/>
              <a:t>information loss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E62F49-70FF-E782-5BB2-7BBEA6C974B2}"/>
              </a:ext>
            </a:extLst>
          </p:cNvPr>
          <p:cNvSpPr txBox="1"/>
          <p:nvPr/>
        </p:nvSpPr>
        <p:spPr>
          <a:xfrm>
            <a:off x="3291841" y="4717413"/>
            <a:ext cx="5061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3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2400" dirty="0"/>
              <a:t>lack practical factors</a:t>
            </a:r>
          </a:p>
        </p:txBody>
      </p:sp>
    </p:spTree>
    <p:extLst>
      <p:ext uri="{BB962C8B-B14F-4D97-AF65-F5344CB8AC3E}">
        <p14:creationId xmlns:p14="http://schemas.microsoft.com/office/powerpoint/2010/main" val="4102171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  <p:bldP spid="12" grpId="0"/>
      <p:bldP spid="13" grpId="0"/>
      <p:bldP spid="14" grpId="0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96E60"/>
            </a:gs>
            <a:gs pos="100000">
              <a:srgbClr val="186082"/>
            </a:gs>
          </a:gsLst>
          <a:lin ang="189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722D2C-B68F-7902-62BB-22F8DD69A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3B889E-692C-D108-0004-24D4A450FF4E}"/>
              </a:ext>
            </a:extLst>
          </p:cNvPr>
          <p:cNvSpPr txBox="1"/>
          <p:nvPr/>
        </p:nvSpPr>
        <p:spPr>
          <a:xfrm>
            <a:off x="2805676" y="2767280"/>
            <a:ext cx="6580648" cy="132343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0284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8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Ⅵ.</a:t>
            </a:r>
            <a:r>
              <a:rPr lang="en-US" sz="8000" dirty="0"/>
              <a:t> </a:t>
            </a:r>
            <a:r>
              <a:rPr lang="en-US" sz="8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3798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C96E60">
                <a:alpha val="42000"/>
              </a:srgbClr>
            </a:gs>
            <a:gs pos="0">
              <a:srgbClr val="186082">
                <a:alpha val="37000"/>
              </a:srgb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D12A5F-4429-892D-FD14-A9499B3AB0C2}"/>
              </a:ext>
            </a:extLst>
          </p:cNvPr>
          <p:cNvSpPr txBox="1"/>
          <p:nvPr/>
        </p:nvSpPr>
        <p:spPr>
          <a:xfrm>
            <a:off x="1612445" y="1163004"/>
            <a:ext cx="7498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32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HK" sz="2800" dirty="0"/>
              <a:t>General Model Performance Evaluation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AD977-C39D-0931-80C0-245CCE8DAD93}"/>
              </a:ext>
            </a:extLst>
          </p:cNvPr>
          <p:cNvSpPr txBox="1"/>
          <p:nvPr/>
        </p:nvSpPr>
        <p:spPr>
          <a:xfrm>
            <a:off x="1612445" y="2521297"/>
            <a:ext cx="552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8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HK" dirty="0"/>
              <a:t>Model Selection Features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6E3D8-8D59-2522-108D-130EB3D5272C}"/>
              </a:ext>
            </a:extLst>
          </p:cNvPr>
          <p:cNvSpPr txBox="1"/>
          <p:nvPr/>
        </p:nvSpPr>
        <p:spPr>
          <a:xfrm>
            <a:off x="1612444" y="4983509"/>
            <a:ext cx="552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8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HK" dirty="0"/>
              <a:t>Real-World Application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91EF19-278B-AE7A-405E-BB8ACB8C4334}"/>
              </a:ext>
            </a:extLst>
          </p:cNvPr>
          <p:cNvSpPr txBox="1"/>
          <p:nvPr/>
        </p:nvSpPr>
        <p:spPr>
          <a:xfrm>
            <a:off x="536983" y="318657"/>
            <a:ext cx="3704860" cy="76944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0284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Ⅵ.</a:t>
            </a:r>
            <a:r>
              <a:rPr lang="en-US" sz="4400" dirty="0"/>
              <a:t> </a:t>
            </a:r>
            <a:r>
              <a:rPr lang="en-US" sz="4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5B637-B1DB-855E-628D-B7B69A3E6C79}"/>
              </a:ext>
            </a:extLst>
          </p:cNvPr>
          <p:cNvSpPr txBox="1"/>
          <p:nvPr/>
        </p:nvSpPr>
        <p:spPr>
          <a:xfrm>
            <a:off x="2666999" y="1690300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3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2400" dirty="0"/>
              <a:t>small size restrict generalizability.</a:t>
            </a:r>
          </a:p>
          <a:p>
            <a:r>
              <a:rPr lang="en-US" sz="2400" dirty="0"/>
              <a:t>from late 1990.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F19CA5-FF89-B06C-B8D9-C30C4A39BF53}"/>
              </a:ext>
            </a:extLst>
          </p:cNvPr>
          <p:cNvSpPr txBox="1"/>
          <p:nvPr/>
        </p:nvSpPr>
        <p:spPr>
          <a:xfrm>
            <a:off x="2666999" y="3044517"/>
            <a:ext cx="88446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HK" b="1" dirty="0"/>
              <a:t>Random Forest</a:t>
            </a:r>
            <a:r>
              <a:rPr lang="en-HK" dirty="0"/>
              <a:t>:</a:t>
            </a:r>
            <a:r>
              <a:rPr lang="en-HK" b="1" dirty="0"/>
              <a:t> </a:t>
            </a:r>
            <a:r>
              <a:rPr lang="en-HK" dirty="0"/>
              <a:t>outperformed others in terms of accuracy and low log loss across all test sizes.</a:t>
            </a:r>
          </a:p>
          <a:p>
            <a:r>
              <a:rPr lang="en-HK" b="1" dirty="0"/>
              <a:t>SVM</a:t>
            </a:r>
            <a:r>
              <a:rPr lang="en-HK" dirty="0"/>
              <a:t> and </a:t>
            </a:r>
            <a:r>
              <a:rPr lang="en-HK" b="1" dirty="0"/>
              <a:t>Logistic Regression: </a:t>
            </a:r>
            <a:r>
              <a:rPr lang="en-HK" dirty="0"/>
              <a:t>showed stable performance.</a:t>
            </a:r>
          </a:p>
          <a:p>
            <a:r>
              <a:rPr lang="en-HK" b="1" dirty="0"/>
              <a:t>GDA</a:t>
            </a:r>
            <a:r>
              <a:rPr lang="en-HK" dirty="0"/>
              <a:t>: Gaussian distribution assumption not applicable to complex or high-dimensional datasets.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949A2-801F-E279-19CD-AB9A8BBC3235}"/>
              </a:ext>
            </a:extLst>
          </p:cNvPr>
          <p:cNvSpPr txBox="1"/>
          <p:nvPr/>
        </p:nvSpPr>
        <p:spPr>
          <a:xfrm>
            <a:off x="2666999" y="5506729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3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2400" dirty="0"/>
              <a:t>Large Datasets: may prefer RF/SVM.</a:t>
            </a:r>
          </a:p>
          <a:p>
            <a:r>
              <a:rPr lang="en-US" sz="2400" dirty="0"/>
              <a:t>Small Datasets: may prefer LR.</a:t>
            </a:r>
          </a:p>
        </p:txBody>
      </p:sp>
    </p:spTree>
    <p:extLst>
      <p:ext uri="{BB962C8B-B14F-4D97-AF65-F5344CB8AC3E}">
        <p14:creationId xmlns:p14="http://schemas.microsoft.com/office/powerpoint/2010/main" val="22986402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9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1">
                <a:lumMod val="5000"/>
                <a:lumOff val="95000"/>
              </a:schemeClr>
            </a:gs>
            <a:gs pos="41000">
              <a:srgbClr val="186082">
                <a:alpha val="44381"/>
              </a:srgbClr>
            </a:gs>
            <a:gs pos="98000">
              <a:schemeClr val="bg1"/>
            </a:gs>
            <a:gs pos="72000">
              <a:srgbClr val="C96E60">
                <a:alpha val="53000"/>
              </a:srgbClr>
            </a:gs>
          </a:gsLst>
          <a:lin ang="135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B96540-A885-4349-8D87-1D66437A1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C6547F-D1B6-85D1-845B-658F969AD690}"/>
              </a:ext>
            </a:extLst>
          </p:cNvPr>
          <p:cNvSpPr txBox="1"/>
          <p:nvPr/>
        </p:nvSpPr>
        <p:spPr>
          <a:xfrm>
            <a:off x="3457104" y="2705725"/>
            <a:ext cx="52777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22835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186082">
                <a:alpha val="66000"/>
              </a:srgbClr>
            </a:gs>
            <a:gs pos="74000">
              <a:srgbClr val="BFD3DC">
                <a:alpha val="77916"/>
              </a:srgbClr>
            </a:gs>
            <a:gs pos="56000">
              <a:srgbClr val="C96E60">
                <a:alpha val="27541"/>
              </a:srgbClr>
            </a:gs>
            <a:gs pos="3600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3BC220-24FE-A1B6-2418-A9005C6D3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C3836D7-C0D4-E2CD-D55A-02F6FF3FDC87}"/>
              </a:ext>
            </a:extLst>
          </p:cNvPr>
          <p:cNvSpPr txBox="1">
            <a:spLocks/>
          </p:cNvSpPr>
          <p:nvPr/>
        </p:nvSpPr>
        <p:spPr>
          <a:xfrm>
            <a:off x="1130324" y="511982"/>
            <a:ext cx="231389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Ⅰ. Introduction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665C4A-CDD0-1D74-CCED-A6AA723F38F7}"/>
              </a:ext>
            </a:extLst>
          </p:cNvPr>
          <p:cNvSpPr txBox="1">
            <a:spLocks/>
          </p:cNvSpPr>
          <p:nvPr/>
        </p:nvSpPr>
        <p:spPr>
          <a:xfrm>
            <a:off x="1130324" y="973647"/>
            <a:ext cx="450611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b="1" dirty="0"/>
              <a:t>Ⅱ. Data Collection &amp; Description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591ECB-1F88-6D6C-2C10-7DE962A6CD40}"/>
              </a:ext>
            </a:extLst>
          </p:cNvPr>
          <p:cNvSpPr txBox="1">
            <a:spLocks/>
          </p:cNvSpPr>
          <p:nvPr/>
        </p:nvSpPr>
        <p:spPr>
          <a:xfrm>
            <a:off x="1130324" y="2218174"/>
            <a:ext cx="343129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b="1" dirty="0"/>
              <a:t>Ⅲ . Methodology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DC08A6-2FA0-88A1-74DC-69C8B3C9C3F0}"/>
              </a:ext>
            </a:extLst>
          </p:cNvPr>
          <p:cNvSpPr txBox="1">
            <a:spLocks/>
          </p:cNvSpPr>
          <p:nvPr/>
        </p:nvSpPr>
        <p:spPr>
          <a:xfrm>
            <a:off x="1093224" y="4247531"/>
            <a:ext cx="6621326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b="1" dirty="0"/>
              <a:t>Ⅳ. Model Performance &amp; Comparative 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14F38D-7CC7-066B-2801-B6C0ED692D66}"/>
              </a:ext>
            </a:extLst>
          </p:cNvPr>
          <p:cNvSpPr txBox="1">
            <a:spLocks/>
          </p:cNvSpPr>
          <p:nvPr/>
        </p:nvSpPr>
        <p:spPr>
          <a:xfrm>
            <a:off x="1093224" y="5953723"/>
            <a:ext cx="2649086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b="1" dirty="0"/>
              <a:t>Ⅵ. Conclusion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0E7D34-5B85-7C8D-FFE6-5CDF3B2791A0}"/>
              </a:ext>
            </a:extLst>
          </p:cNvPr>
          <p:cNvSpPr txBox="1">
            <a:spLocks/>
          </p:cNvSpPr>
          <p:nvPr/>
        </p:nvSpPr>
        <p:spPr>
          <a:xfrm>
            <a:off x="1102459" y="5492058"/>
            <a:ext cx="4331223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b="1" dirty="0"/>
              <a:t>Ⅴ. Evaluation &amp; Limitation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088691-AE4E-A12F-9DEA-2CE02A3BD28C}"/>
              </a:ext>
            </a:extLst>
          </p:cNvPr>
          <p:cNvSpPr txBox="1">
            <a:spLocks/>
          </p:cNvSpPr>
          <p:nvPr/>
        </p:nvSpPr>
        <p:spPr>
          <a:xfrm>
            <a:off x="2257591" y="1410261"/>
            <a:ext cx="3975687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Data Collection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Raw Data Visualization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FA68F5-E433-7F3E-FA64-1F049549ADB4}"/>
              </a:ext>
            </a:extLst>
          </p:cNvPr>
          <p:cNvSpPr txBox="1">
            <a:spLocks/>
          </p:cNvSpPr>
          <p:nvPr/>
        </p:nvSpPr>
        <p:spPr>
          <a:xfrm>
            <a:off x="2350878" y="2679839"/>
            <a:ext cx="6965493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Data Preprocessing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Model Training &amp; Evaluation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4B887AF-7398-AF16-C9BC-4E4AFC7A8254}"/>
              </a:ext>
            </a:extLst>
          </p:cNvPr>
          <p:cNvSpPr txBox="1">
            <a:spLocks/>
          </p:cNvSpPr>
          <p:nvPr/>
        </p:nvSpPr>
        <p:spPr>
          <a:xfrm>
            <a:off x="2350878" y="4661061"/>
            <a:ext cx="6965493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Model Results &amp; Visualization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Decision Boundaries &amp; Insights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F0889E-D0C8-0BFD-0428-DB5308C63D55}"/>
              </a:ext>
            </a:extLst>
          </p:cNvPr>
          <p:cNvSpPr txBox="1">
            <a:spLocks/>
          </p:cNvSpPr>
          <p:nvPr/>
        </p:nvSpPr>
        <p:spPr>
          <a:xfrm>
            <a:off x="3742310" y="3462701"/>
            <a:ext cx="6098812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3.2.1 Literature Review for Models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3.2.2 Experimental Procedure</a:t>
            </a:r>
          </a:p>
        </p:txBody>
      </p:sp>
    </p:spTree>
    <p:extLst>
      <p:ext uri="{BB962C8B-B14F-4D97-AF65-F5344CB8AC3E}">
        <p14:creationId xmlns:p14="http://schemas.microsoft.com/office/powerpoint/2010/main" val="2095830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/>
      <p:bldP spid="14" grpId="0"/>
      <p:bldP spid="16" grpId="0"/>
      <p:bldP spid="15" grpId="0"/>
      <p:bldP spid="52" grpId="0"/>
      <p:bldP spid="53" grpId="0"/>
      <p:bldP spid="54" grpId="0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86082"/>
            </a:gs>
            <a:gs pos="100000">
              <a:srgbClr val="C96E60"/>
            </a:gs>
          </a:gsLst>
          <a:lin ang="81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64DF36-4BB3-5552-A1F7-5AEF31CD2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12047F-858C-38C7-25F5-2E489F851418}"/>
              </a:ext>
            </a:extLst>
          </p:cNvPr>
          <p:cNvSpPr txBox="1"/>
          <p:nvPr/>
        </p:nvSpPr>
        <p:spPr>
          <a:xfrm>
            <a:off x="2891436" y="2767280"/>
            <a:ext cx="6409127" cy="132343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0284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8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Ⅰ.</a:t>
            </a:r>
            <a:r>
              <a:rPr lang="en-US" sz="8000" dirty="0"/>
              <a:t> </a:t>
            </a:r>
            <a:r>
              <a:rPr lang="en-US" sz="8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08204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rgbClr val="B0C6D0"/>
            </a:gs>
            <a:gs pos="12000">
              <a:schemeClr val="bg1">
                <a:lumMod val="95000"/>
              </a:schemeClr>
            </a:gs>
            <a:gs pos="45000">
              <a:srgbClr val="186082">
                <a:alpha val="38282"/>
              </a:srgbClr>
            </a:gs>
            <a:gs pos="100000">
              <a:srgbClr val="C96E60">
                <a:alpha val="58846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852B84-E500-E695-E4F0-68D59C2376BA}"/>
              </a:ext>
            </a:extLst>
          </p:cNvPr>
          <p:cNvSpPr txBox="1"/>
          <p:nvPr/>
        </p:nvSpPr>
        <p:spPr>
          <a:xfrm>
            <a:off x="1431896" y="1894880"/>
            <a:ext cx="5288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2800" dirty="0"/>
              <a:t>Background of Spam Detection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C0C79C-6797-CBCA-B860-8B6E7127FD0E}"/>
              </a:ext>
            </a:extLst>
          </p:cNvPr>
          <p:cNvSpPr txBox="1"/>
          <p:nvPr/>
        </p:nvSpPr>
        <p:spPr>
          <a:xfrm>
            <a:off x="3062908" y="3332500"/>
            <a:ext cx="55934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2800" b="0" dirty="0"/>
              <a:t>-  focus on small enterprise</a:t>
            </a:r>
          </a:p>
          <a:p>
            <a:r>
              <a:rPr lang="en-US" sz="2800" b="0" dirty="0"/>
              <a:t>-  computational cost/complexity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D59B5-F424-F84F-5A2F-527F59639C54}"/>
              </a:ext>
            </a:extLst>
          </p:cNvPr>
          <p:cNvSpPr txBox="1"/>
          <p:nvPr/>
        </p:nvSpPr>
        <p:spPr>
          <a:xfrm>
            <a:off x="1431896" y="2613690"/>
            <a:ext cx="7224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2800" dirty="0"/>
              <a:t>Machine Learning Models for Spam Detection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80F87A-B013-DDF5-39BA-4C46B7A213B1}"/>
              </a:ext>
            </a:extLst>
          </p:cNvPr>
          <p:cNvSpPr txBox="1"/>
          <p:nvPr/>
        </p:nvSpPr>
        <p:spPr>
          <a:xfrm>
            <a:off x="3702988" y="4482197"/>
            <a:ext cx="4648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logistic regression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gaussian discriminant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support vector machine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random forest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6B52A-47CA-3F86-11BB-8E220E4CC9AA}"/>
              </a:ext>
            </a:extLst>
          </p:cNvPr>
          <p:cNvSpPr txBox="1"/>
          <p:nvPr/>
        </p:nvSpPr>
        <p:spPr>
          <a:xfrm>
            <a:off x="898497" y="806143"/>
            <a:ext cx="5029864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5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Ⅰ.</a:t>
            </a:r>
            <a:r>
              <a:rPr lang="en-US" sz="5400" dirty="0"/>
              <a:t> </a:t>
            </a:r>
            <a:r>
              <a:rPr lang="en-US" sz="5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65897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86082"/>
            </a:gs>
            <a:gs pos="100000">
              <a:srgbClr val="C96E60"/>
            </a:gs>
          </a:gsLst>
          <a:lin ang="81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07220F-DF43-C07B-C434-6767E4ED1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F16B66-060C-2E14-FE47-E46F9797787A}"/>
              </a:ext>
            </a:extLst>
          </p:cNvPr>
          <p:cNvSpPr txBox="1"/>
          <p:nvPr/>
        </p:nvSpPr>
        <p:spPr>
          <a:xfrm>
            <a:off x="2067493" y="2151727"/>
            <a:ext cx="8057014" cy="255454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0284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8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Ⅱ.</a:t>
            </a:r>
            <a:r>
              <a:rPr lang="en-US" sz="8000" dirty="0"/>
              <a:t> </a:t>
            </a:r>
            <a:r>
              <a:rPr lang="en-US" sz="8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algn="ctr"/>
            <a:r>
              <a:rPr lang="en-US" sz="8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07C7DB-AD7F-D34F-F3AC-B9BB731BD165}"/>
              </a:ext>
            </a:extLst>
          </p:cNvPr>
          <p:cNvSpPr txBox="1"/>
          <p:nvPr/>
        </p:nvSpPr>
        <p:spPr>
          <a:xfrm>
            <a:off x="3700246" y="3998386"/>
            <a:ext cx="42739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Data Collection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F2CFE-342F-37AE-DE2A-5B86FB5A966F}"/>
              </a:ext>
            </a:extLst>
          </p:cNvPr>
          <p:cNvSpPr txBox="1"/>
          <p:nvPr/>
        </p:nvSpPr>
        <p:spPr>
          <a:xfrm>
            <a:off x="2865595" y="4683189"/>
            <a:ext cx="5943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</a:rPr>
              <a:t>2.2 Raw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807109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6111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40"/>
                            </p:stCondLst>
                            <p:childTnLst>
                              <p:par>
                                <p:cTn id="22" presetID="41" presetClass="entr" presetSubtype="0" repeatCount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4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96E60">
                <a:alpha val="82000"/>
              </a:srgbClr>
            </a:gs>
            <a:gs pos="65000">
              <a:schemeClr val="bg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E3974B-50EB-3A4D-9514-80E9ABF9E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643" y="3662361"/>
            <a:ext cx="7666459" cy="2841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86CE32-4A3B-D041-A7B8-5C6F7C20C7CA}"/>
              </a:ext>
            </a:extLst>
          </p:cNvPr>
          <p:cNvSpPr txBox="1"/>
          <p:nvPr/>
        </p:nvSpPr>
        <p:spPr>
          <a:xfrm>
            <a:off x="573446" y="354364"/>
            <a:ext cx="3456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Data Collection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C2A1BE-B3EF-B91F-C611-5BB3532B819F}"/>
              </a:ext>
            </a:extLst>
          </p:cNvPr>
          <p:cNvSpPr txBox="1"/>
          <p:nvPr/>
        </p:nvSpPr>
        <p:spPr>
          <a:xfrm>
            <a:off x="940176" y="1044144"/>
            <a:ext cx="7479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Dataset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Spambase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from </a:t>
            </a:r>
            <a:r>
              <a:rPr lang="en-H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UCI Machine Learning Repository.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9BEBF8-0F0C-2C1E-2130-4883F11FD35E}"/>
              </a:ext>
            </a:extLst>
          </p:cNvPr>
          <p:cNvSpPr txBox="1"/>
          <p:nvPr/>
        </p:nvSpPr>
        <p:spPr>
          <a:xfrm>
            <a:off x="940176" y="1408704"/>
            <a:ext cx="7479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Data Size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4,601 email messages </a:t>
            </a:r>
            <a:r>
              <a:rPr lang="en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labeled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 (1)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non-spam (0).</a:t>
            </a:r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9F1537-291B-731E-0C8A-AB7C12A5C9FC}"/>
              </a:ext>
            </a:extLst>
          </p:cNvPr>
          <p:cNvSpPr txBox="1"/>
          <p:nvPr/>
        </p:nvSpPr>
        <p:spPr>
          <a:xfrm>
            <a:off x="940176" y="1775759"/>
            <a:ext cx="7588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Features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Total of </a:t>
            </a:r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 features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extracted from email content.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CB3D02A-2069-A928-7E25-F9C7E6BB8E3D}"/>
              </a:ext>
            </a:extLst>
          </p:cNvPr>
          <p:cNvGrpSpPr/>
          <p:nvPr/>
        </p:nvGrpSpPr>
        <p:grpSpPr>
          <a:xfrm>
            <a:off x="1986336" y="2153954"/>
            <a:ext cx="9301257" cy="1403401"/>
            <a:chOff x="1986336" y="2153954"/>
            <a:chExt cx="9301257" cy="140340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7696AE1-5086-2A92-1A79-690D65C4B4C6}"/>
                </a:ext>
              </a:extLst>
            </p:cNvPr>
            <p:cNvSpPr txBox="1"/>
            <p:nvPr/>
          </p:nvSpPr>
          <p:spPr>
            <a:xfrm>
              <a:off x="1986336" y="2153954"/>
              <a:ext cx="14525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Categories: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25F25D-ED10-9697-F941-4A8782D25C63}"/>
                </a:ext>
              </a:extLst>
            </p:cNvPr>
            <p:cNvSpPr txBox="1"/>
            <p:nvPr/>
          </p:nvSpPr>
          <p:spPr>
            <a:xfrm>
              <a:off x="3214225" y="2153954"/>
              <a:ext cx="80733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HK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Word-related features</a:t>
              </a:r>
              <a:r>
                <a:rPr lang="en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HK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Frequencies</a:t>
              </a:r>
              <a:r>
                <a:rPr lang="en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of specific words like "make," "address," "all.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2413A54-AFB5-EE3D-A78D-5628BBB859FD}"/>
                </a:ext>
              </a:extLst>
            </p:cNvPr>
            <p:cNvSpPr txBox="1"/>
            <p:nvPr/>
          </p:nvSpPr>
          <p:spPr>
            <a:xfrm>
              <a:off x="3214224" y="2527241"/>
              <a:ext cx="78527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HK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Character-related features</a:t>
              </a:r>
              <a:r>
                <a:rPr lang="en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HK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Frequencies</a:t>
              </a:r>
              <a:r>
                <a:rPr lang="en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of characters like $, #, !.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95249F-4ED8-9D97-E53F-3CD9B23F944D}"/>
                </a:ext>
              </a:extLst>
            </p:cNvPr>
            <p:cNvSpPr txBox="1"/>
            <p:nvPr/>
          </p:nvSpPr>
          <p:spPr>
            <a:xfrm>
              <a:off x="3214223" y="2911024"/>
              <a:ext cx="785276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HK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Capitalization-related features</a:t>
              </a:r>
              <a:r>
                <a:rPr lang="en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Metrics such as average length, longest sequence, and total number of capitalized letters.</a:t>
              </a: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51B7240A-E7D7-7B42-1E93-2A33878D7C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645" r="9608" b="3307"/>
          <a:stretch/>
        </p:blipFill>
        <p:spPr>
          <a:xfrm>
            <a:off x="8908366" y="3737499"/>
            <a:ext cx="981991" cy="267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21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86082">
                <a:alpha val="69000"/>
              </a:srgbClr>
            </a:gs>
            <a:gs pos="67000">
              <a:schemeClr val="bg1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424C45-25C5-C66A-CF1B-68BA6049CC30}"/>
              </a:ext>
            </a:extLst>
          </p:cNvPr>
          <p:cNvSpPr txBox="1"/>
          <p:nvPr/>
        </p:nvSpPr>
        <p:spPr>
          <a:xfrm>
            <a:off x="591191" y="380540"/>
            <a:ext cx="4791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3200" dirty="0"/>
              <a:t>2.2 Raw Data Visualization</a:t>
            </a:r>
          </a:p>
        </p:txBody>
      </p:sp>
      <p:pic>
        <p:nvPicPr>
          <p:cNvPr id="6" name="Picture 5" descr="A graph showing a number of spam&#10;&#10;Description automatically generated">
            <a:extLst>
              <a:ext uri="{FF2B5EF4-FFF2-40B4-BE49-F238E27FC236}">
                <a16:creationId xmlns:a16="http://schemas.microsoft.com/office/drawing/2014/main" id="{BF4A53F2-42FA-28AE-06D0-8F558993E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91" y="2533329"/>
            <a:ext cx="4732524" cy="3780967"/>
          </a:xfrm>
          <a:prstGeom prst="rect">
            <a:avLst/>
          </a:prstGeom>
        </p:spPr>
      </p:pic>
      <p:pic>
        <p:nvPicPr>
          <p:cNvPr id="8" name="Picture 7" descr="A graph of heatmap&#10;&#10;Description automatically generated">
            <a:extLst>
              <a:ext uri="{FF2B5EF4-FFF2-40B4-BE49-F238E27FC236}">
                <a16:creationId xmlns:a16="http://schemas.microsoft.com/office/drawing/2014/main" id="{C3F2DE50-4179-115B-C3EB-C0ABA4401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050" y="888273"/>
            <a:ext cx="6125759" cy="54260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EC58B3-2949-FF31-75C4-9190C06984BF}"/>
              </a:ext>
            </a:extLst>
          </p:cNvPr>
          <p:cNvSpPr txBox="1"/>
          <p:nvPr/>
        </p:nvSpPr>
        <p:spPr>
          <a:xfrm>
            <a:off x="1019332" y="1552094"/>
            <a:ext cx="4017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Distribution Plot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chart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AB6201-35C6-4E53-4078-69EC20700BAF}"/>
              </a:ext>
            </a:extLst>
          </p:cNvPr>
          <p:cNvSpPr txBox="1"/>
          <p:nvPr/>
        </p:nvSpPr>
        <p:spPr>
          <a:xfrm>
            <a:off x="1019332" y="1878412"/>
            <a:ext cx="4146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Correlation Plot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555496-C429-EB55-7CFC-094AC9A19C8B}"/>
              </a:ext>
            </a:extLst>
          </p:cNvPr>
          <p:cNvSpPr txBox="1"/>
          <p:nvPr/>
        </p:nvSpPr>
        <p:spPr>
          <a:xfrm>
            <a:off x="1184676" y="1058649"/>
            <a:ext cx="3305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Scaling/Normalization…</a:t>
            </a:r>
          </a:p>
        </p:txBody>
      </p:sp>
    </p:spTree>
    <p:extLst>
      <p:ext uri="{BB962C8B-B14F-4D97-AF65-F5344CB8AC3E}">
        <p14:creationId xmlns:p14="http://schemas.microsoft.com/office/powerpoint/2010/main" val="4269137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4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6035</TotalTime>
  <Words>1234</Words>
  <Application>Microsoft Macintosh PowerPoint</Application>
  <PresentationFormat>Widescreen</PresentationFormat>
  <Paragraphs>235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Aptos</vt:lpstr>
      <vt:lpstr>Aptos Display</vt:lpstr>
      <vt:lpstr>Arial</vt:lpstr>
      <vt:lpstr>Times New Roman</vt:lpstr>
      <vt:lpstr>Office Theme</vt:lpstr>
      <vt:lpstr>Exploring Spam Classification Models Through Comprehensive Visual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YANG, Jingwen [Student]</dc:creator>
  <cp:lastModifiedBy>YANG, Jingwen [Student]</cp:lastModifiedBy>
  <cp:revision>386</cp:revision>
  <dcterms:created xsi:type="dcterms:W3CDTF">2024-11-25T06:57:50Z</dcterms:created>
  <dcterms:modified xsi:type="dcterms:W3CDTF">2024-11-30T08:43:29Z</dcterms:modified>
</cp:coreProperties>
</file>