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9EDF4"/>
    <a:srgbClr val="4F81BD"/>
    <a:srgbClr val="0000FF"/>
    <a:srgbClr val="6400C8"/>
    <a:srgbClr val="D0D8E8"/>
    <a:srgbClr val="AD8000"/>
    <a:srgbClr val="DC009C"/>
    <a:srgbClr val="008000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5798E-34C5-4B9D-9551-03225C518AA4}" v="23" dt="2021-05-12T14:34:47.704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3"/>
    <p:restoredTop sz="91732"/>
  </p:normalViewPr>
  <p:slideViewPr>
    <p:cSldViewPr snapToGrid="0" snapToObjects="1">
      <p:cViewPr>
        <p:scale>
          <a:sx n="274" d="100"/>
          <a:sy n="274" d="100"/>
        </p:scale>
        <p:origin x="278" y="-1173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37" d="100"/>
          <a:sy n="137" d="100"/>
        </p:scale>
        <p:origin x="474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Haase" userId="4053ae19d436208f" providerId="LiveId" clId="{8A95798E-34C5-4B9D-9551-03225C518AA4}"/>
    <pc:docChg chg="custSel modSld modMainMaster">
      <pc:chgData name="Robert Haase" userId="4053ae19d436208f" providerId="LiveId" clId="{8A95798E-34C5-4B9D-9551-03225C518AA4}" dt="2021-05-12T14:34:47.694" v="150" actId="20577"/>
      <pc:docMkLst>
        <pc:docMk/>
      </pc:docMkLst>
      <pc:sldChg chg="addSp modSp mod">
        <pc:chgData name="Robert Haase" userId="4053ae19d436208f" providerId="LiveId" clId="{8A95798E-34C5-4B9D-9551-03225C518AA4}" dt="2021-05-12T14:32:03.745" v="117" actId="20577"/>
        <pc:sldMkLst>
          <pc:docMk/>
          <pc:sldMk cId="1690155143" sldId="256"/>
        </pc:sldMkLst>
        <pc:spChg chg="mod">
          <ac:chgData name="Robert Haase" userId="4053ae19d436208f" providerId="LiveId" clId="{8A95798E-34C5-4B9D-9551-03225C518AA4}" dt="2021-05-12T14:32:03.745" v="117" actId="20577"/>
          <ac:spMkLst>
            <pc:docMk/>
            <pc:sldMk cId="1690155143" sldId="256"/>
            <ac:spMk id="2" creationId="{7580347D-8E2C-40AD-BAA1-5E5A165B585A}"/>
          </ac:spMkLst>
        </pc:spChg>
        <pc:picChg chg="add mod">
          <ac:chgData name="Robert Haase" userId="4053ae19d436208f" providerId="LiveId" clId="{8A95798E-34C5-4B9D-9551-03225C518AA4}" dt="2021-05-12T14:28:52.616" v="3" actId="14100"/>
          <ac:picMkLst>
            <pc:docMk/>
            <pc:sldMk cId="1690155143" sldId="256"/>
            <ac:picMk id="77" creationId="{2032C466-A70A-4843-BF61-FB75A2E6D17D}"/>
          </ac:picMkLst>
        </pc:picChg>
      </pc:sldChg>
      <pc:sldChg chg="addSp modSp mod">
        <pc:chgData name="Robert Haase" userId="4053ae19d436208f" providerId="LiveId" clId="{8A95798E-34C5-4B9D-9551-03225C518AA4}" dt="2021-05-12T14:34:47.694" v="150" actId="20577"/>
        <pc:sldMkLst>
          <pc:docMk/>
          <pc:sldMk cId="3032357006" sldId="257"/>
        </pc:sldMkLst>
        <pc:spChg chg="mod">
          <ac:chgData name="Robert Haase" userId="4053ae19d436208f" providerId="LiveId" clId="{8A95798E-34C5-4B9D-9551-03225C518AA4}" dt="2021-05-12T14:32:11.842" v="123" actId="20577"/>
          <ac:spMkLst>
            <pc:docMk/>
            <pc:sldMk cId="3032357006" sldId="257"/>
            <ac:spMk id="27" creationId="{030A5782-A58C-497D-948A-55756EE255D7}"/>
          </ac:spMkLst>
        </pc:spChg>
        <pc:graphicFrameChg chg="mod modGraphic">
          <ac:chgData name="Robert Haase" userId="4053ae19d436208f" providerId="LiveId" clId="{8A95798E-34C5-4B9D-9551-03225C518AA4}" dt="2021-05-12T14:30:24.541" v="67" actId="108"/>
          <ac:graphicFrameMkLst>
            <pc:docMk/>
            <pc:sldMk cId="3032357006" sldId="257"/>
            <ac:graphicFrameMk id="13" creationId="{00000000-0000-0000-0000-000000000000}"/>
          </ac:graphicFrameMkLst>
        </pc:graphicFrameChg>
        <pc:graphicFrameChg chg="mod modGraphic">
          <ac:chgData name="Robert Haase" userId="4053ae19d436208f" providerId="LiveId" clId="{8A95798E-34C5-4B9D-9551-03225C518AA4}" dt="2021-05-12T14:34:47.694" v="150" actId="20577"/>
          <ac:graphicFrameMkLst>
            <pc:docMk/>
            <pc:sldMk cId="3032357006" sldId="257"/>
            <ac:graphicFrameMk id="54" creationId="{00000000-0000-0000-0000-000000000000}"/>
          </ac:graphicFrameMkLst>
        </pc:graphicFrameChg>
        <pc:picChg chg="add mod">
          <ac:chgData name="Robert Haase" userId="4053ae19d436208f" providerId="LiveId" clId="{8A95798E-34C5-4B9D-9551-03225C518AA4}" dt="2021-05-12T14:28:55.469" v="4"/>
          <ac:picMkLst>
            <pc:docMk/>
            <pc:sldMk cId="3032357006" sldId="257"/>
            <ac:picMk id="28" creationId="{1A80B6D3-9C22-42DE-823E-9D951A287129}"/>
          </ac:picMkLst>
        </pc:picChg>
      </pc:sldChg>
      <pc:sldMasterChg chg="modSp mod">
        <pc:chgData name="Robert Haase" userId="4053ae19d436208f" providerId="LiveId" clId="{8A95798E-34C5-4B9D-9551-03225C518AA4}" dt="2021-05-12T14:33:01.620" v="142" actId="20577"/>
        <pc:sldMasterMkLst>
          <pc:docMk/>
          <pc:sldMasterMk cId="1041221655" sldId="2147483648"/>
        </pc:sldMasterMkLst>
        <pc:spChg chg="mod">
          <ac:chgData name="Robert Haase" userId="4053ae19d436208f" providerId="LiveId" clId="{8A95798E-34C5-4B9D-9551-03225C518AA4}" dt="2021-05-12T14:33:01.620" v="142" actId="20577"/>
          <ac:spMkLst>
            <pc:docMk/>
            <pc:sldMasterMk cId="1041221655" sldId="2147483648"/>
            <ac:spMk id="13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2C6F4-D0EB-164F-9BDB-7C010DEAA06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87DAD-707B-E041-AD7A-4F5825B3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1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syntax highlighting colors </a:t>
            </a:r>
            <a:r>
              <a:rPr lang="en-US"/>
              <a:t>(of Fiji for ImageJ macro, hex color values):</a:t>
            </a:r>
          </a:p>
          <a:p>
            <a:r>
              <a:rPr lang="en-US"/>
              <a:t>function: AD8000</a:t>
            </a:r>
          </a:p>
          <a:p>
            <a:r>
              <a:rPr lang="en-US"/>
              <a:t>numeric value: 6400C8</a:t>
            </a:r>
          </a:p>
          <a:p>
            <a:r>
              <a:rPr lang="en-US"/>
              <a:t>"if", "while", etc.: 0000FF</a:t>
            </a:r>
          </a:p>
          <a:p>
            <a:r>
              <a:rPr lang="en-US"/>
              <a:t>strings: DC009C</a:t>
            </a:r>
          </a:p>
          <a:p>
            <a:r>
              <a:rPr lang="en-US"/>
              <a:t>#@: 949500</a:t>
            </a:r>
          </a:p>
          <a:p>
            <a:r>
              <a:rPr lang="en-US"/>
              <a:t>operators (=, +, etc.) : 804040</a:t>
            </a:r>
          </a:p>
          <a:p>
            <a:r>
              <a:rPr lang="en-US"/>
              <a:t>brackets: FF0000</a:t>
            </a:r>
          </a:p>
          <a:p>
            <a:r>
              <a:rPr lang="en-US"/>
              <a:t>comments: 008000 (+italic)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87DAD-707B-E041-AD7A-4F5825B3FE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syntax highlighting colors </a:t>
            </a:r>
            <a:r>
              <a:rPr lang="en-US"/>
              <a:t>(of Fiji for ImageJ macro, hex color values):</a:t>
            </a:r>
          </a:p>
          <a:p>
            <a:r>
              <a:rPr lang="en-US"/>
              <a:t>function: AD8000</a:t>
            </a:r>
          </a:p>
          <a:p>
            <a:r>
              <a:rPr lang="en-US"/>
              <a:t>numeric value: 6400C8</a:t>
            </a:r>
          </a:p>
          <a:p>
            <a:r>
              <a:rPr lang="en-US"/>
              <a:t>"if", "while", etc.: 0000FF</a:t>
            </a:r>
          </a:p>
          <a:p>
            <a:r>
              <a:rPr lang="en-US"/>
              <a:t>strings: DC009C</a:t>
            </a:r>
          </a:p>
          <a:p>
            <a:r>
              <a:rPr lang="en-US"/>
              <a:t>#@: 949500</a:t>
            </a:r>
          </a:p>
          <a:p>
            <a:r>
              <a:rPr lang="en-US"/>
              <a:t>operators (=, +, etc.) : 804040</a:t>
            </a:r>
          </a:p>
          <a:p>
            <a:r>
              <a:rPr lang="en-US"/>
              <a:t>brackets: FF0000</a:t>
            </a:r>
          </a:p>
          <a:p>
            <a:r>
              <a:rPr lang="en-US"/>
              <a:t>comments: 008000 (+italic)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87DAD-707B-E041-AD7A-4F5825B3FE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3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89796" y="1004272"/>
            <a:ext cx="66821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221936" y="851537"/>
            <a:ext cx="6515294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50" dirty="0"/>
              <a:t>Robert Haase (</a:t>
            </a:r>
            <a:r>
              <a:rPr lang="en-US" sz="750" dirty="0" err="1"/>
              <a:t>PoL</a:t>
            </a:r>
            <a:r>
              <a:rPr lang="en-US" sz="750" dirty="0"/>
              <a:t>, TU Dresden); Benoit Lombardot, Noreen Walker and Gayathri Nadar (Scientific Computing Facility, MPI-CBG); Jens Ehrig (CMCB, TU Dresden)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4948426" y="188573"/>
            <a:ext cx="1705240" cy="579328"/>
            <a:chOff x="4759911" y="-148903"/>
            <a:chExt cx="1950381" cy="662611"/>
          </a:xfrm>
        </p:grpSpPr>
        <p:pic>
          <p:nvPicPr>
            <p:cNvPr id="5" name="Picture 4" descr="CBGlogo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911" y="-148903"/>
              <a:ext cx="752713" cy="31110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5174" y="-125821"/>
              <a:ext cx="949589" cy="27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5172" y="162198"/>
              <a:ext cx="985120" cy="3515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911" y="203795"/>
              <a:ext cx="901493" cy="267525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E6E89E0-9F58-47E4-8674-C4E0220DDF2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0283" y="155352"/>
            <a:ext cx="610771" cy="603441"/>
          </a:xfrm>
          <a:prstGeom prst="rect">
            <a:avLst/>
          </a:prstGeom>
        </p:spPr>
      </p:pic>
      <p:sp>
        <p:nvSpPr>
          <p:cNvPr id="10" name="Content Placeholder 9"/>
          <p:cNvSpPr txBox="1">
            <a:spLocks/>
          </p:cNvSpPr>
          <p:nvPr userDrawn="1"/>
        </p:nvSpPr>
        <p:spPr>
          <a:xfrm>
            <a:off x="1273116" y="156585"/>
            <a:ext cx="429714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Cheat sheet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ImageJ macro commands and user interfaces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13434" y="179870"/>
            <a:ext cx="321609" cy="55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2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magej.nih.gov/ij/developer/macro/macros.html" TargetMode="External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hyperlink" Target="http://jsbeautifier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hyperlink" Target="https://image.sc/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s://petebankhead.gitbooks.io/imagej-intro/content/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s://imagej.nih.gov/ij/developer/macro/functions.html" TargetMode="External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63012"/>
              </p:ext>
            </p:extLst>
          </p:nvPr>
        </p:nvGraphicFramePr>
        <p:xfrm>
          <a:off x="78221" y="2100431"/>
          <a:ext cx="3310219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Operator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Example </a:t>
                      </a:r>
                      <a:r>
                        <a:rPr lang="en-US" sz="800" dirty="0"/>
                        <a:t>all yield a = 9</a:t>
                      </a:r>
                      <a:endParaRPr lang="en-US" sz="1000" dirty="0"/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804040"/>
                          </a:solidFill>
                        </a:rPr>
                        <a:t>=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Assignment</a:t>
                      </a:r>
                      <a:endParaRPr lang="en-US" sz="1000" baseline="30000" dirty="0"/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a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rgbClr val="804040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=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rgbClr val="6400C8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9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;</a:t>
                      </a:r>
                      <a:endParaRPr lang="en-US" sz="1000" dirty="0">
                        <a:latin typeface="+mn-lt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804040"/>
                          </a:solidFill>
                        </a:rPr>
                        <a:t>+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Addition</a:t>
                      </a:r>
                      <a:endParaRPr lang="en-US" sz="1000" baseline="30000" dirty="0"/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a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rgbClr val="804040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=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rgbClr val="6400C8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3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rgbClr val="804040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+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rgbClr val="6400C8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6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;</a:t>
                      </a:r>
                      <a:endParaRPr lang="en-US" sz="1000" dirty="0">
                        <a:latin typeface="+mn-lt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804040"/>
                          </a:solidFill>
                        </a:rPr>
                        <a:t>-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Subtraction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a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rgbClr val="804040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=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rgbClr val="6400C8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11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rgbClr val="804040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-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rgbClr val="6400C8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2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;</a:t>
                      </a:r>
                      <a:endParaRPr lang="en-US" sz="1000" dirty="0">
                        <a:latin typeface="+mn-lt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804040"/>
                          </a:solidFill>
                        </a:rPr>
                        <a:t>*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Multiplication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a </a:t>
                      </a:r>
                      <a:r>
                        <a:rPr lang="en-US" sz="1000" dirty="0">
                          <a:solidFill>
                            <a:srgbClr val="804040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=</a:t>
                      </a:r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6400C8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2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rgbClr val="804040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*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rgbClr val="6400C8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4.5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;</a:t>
                      </a:r>
                      <a:endParaRPr lang="en-US" sz="1000" dirty="0">
                        <a:latin typeface="+mn-lt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804040"/>
                          </a:solidFill>
                        </a:rPr>
                        <a:t>/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Division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a </a:t>
                      </a:r>
                      <a:r>
                        <a:rPr lang="en-US" sz="1000" dirty="0">
                          <a:solidFill>
                            <a:srgbClr val="804040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=</a:t>
                      </a:r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6400C8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27 </a:t>
                      </a:r>
                      <a:r>
                        <a:rPr lang="en-US" sz="1000" dirty="0">
                          <a:solidFill>
                            <a:srgbClr val="804040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/</a:t>
                      </a:r>
                      <a:r>
                        <a:rPr lang="en-US" sz="1000" dirty="0">
                          <a:solidFill>
                            <a:srgbClr val="6400C8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 3</a:t>
                      </a:r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;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804040"/>
                          </a:solidFill>
                        </a:rPr>
                        <a:t>++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Increment by 1</a:t>
                      </a:r>
                      <a:endParaRPr lang="en-US" sz="1000" baseline="30000" dirty="0"/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a </a:t>
                      </a:r>
                      <a:r>
                        <a:rPr lang="en-US" sz="1000" dirty="0">
                          <a:solidFill>
                            <a:srgbClr val="804040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=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6400C8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8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;      </a:t>
                      </a:r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a</a:t>
                      </a:r>
                      <a:r>
                        <a:rPr lang="en-US" sz="1000" dirty="0">
                          <a:solidFill>
                            <a:srgbClr val="804040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++</a:t>
                      </a:r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;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804040"/>
                          </a:solidFill>
                        </a:rPr>
                        <a:t>--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Decrement by 1</a:t>
                      </a:r>
                      <a:endParaRPr lang="en-US" sz="1000" baseline="30000" dirty="0"/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a </a:t>
                      </a:r>
                      <a:r>
                        <a:rPr lang="en-US" sz="1000" dirty="0">
                          <a:solidFill>
                            <a:srgbClr val="804040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=</a:t>
                      </a:r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6400C8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10</a:t>
                      </a:r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;    a</a:t>
                      </a:r>
                      <a:r>
                        <a:rPr lang="en-US" sz="1000" dirty="0">
                          <a:solidFill>
                            <a:srgbClr val="804040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--</a:t>
                      </a:r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;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804040"/>
                          </a:solidFill>
                        </a:rPr>
                        <a:t>+=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Addition assignment</a:t>
                      </a:r>
                      <a:endParaRPr lang="en-US" sz="1000" baseline="30000" dirty="0"/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a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804040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=</a:t>
                      </a:r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6400C8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3</a:t>
                      </a:r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;      a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rgbClr val="804040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+=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rgbClr val="6400C8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6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;</a:t>
                      </a:r>
                      <a:endParaRPr lang="en-US" sz="1000" dirty="0">
                        <a:latin typeface="+mn-lt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804040"/>
                          </a:solidFill>
                        </a:rPr>
                        <a:t>-=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Subtraction assignment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a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rgbClr val="804040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=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rgbClr val="6400C8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11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;    a </a:t>
                      </a:r>
                      <a:r>
                        <a:rPr lang="en-US" sz="1000" baseline="0" dirty="0">
                          <a:solidFill>
                            <a:srgbClr val="804040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-=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rgbClr val="6400C8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2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;</a:t>
                      </a:r>
                      <a:endParaRPr lang="en-US" sz="1000" dirty="0">
                        <a:latin typeface="+mn-lt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804040"/>
                          </a:solidFill>
                        </a:rPr>
                        <a:t>*=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Multiplication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assignment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a </a:t>
                      </a:r>
                      <a:r>
                        <a:rPr lang="en-US" sz="1000" dirty="0">
                          <a:solidFill>
                            <a:srgbClr val="804040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=</a:t>
                      </a:r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6400C8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2</a:t>
                      </a:r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;      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a </a:t>
                      </a:r>
                      <a:r>
                        <a:rPr lang="en-US" sz="1000" baseline="0" dirty="0">
                          <a:solidFill>
                            <a:srgbClr val="804040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*=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rgbClr val="6400C8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4.5</a:t>
                      </a:r>
                      <a:r>
                        <a:rPr lang="en-US" sz="1000" baseline="0" dirty="0">
                          <a:latin typeface="+mn-lt"/>
                          <a:ea typeface="Courier" charset="0"/>
                          <a:cs typeface="Courier" charset="0"/>
                        </a:rPr>
                        <a:t>;</a:t>
                      </a:r>
                      <a:endParaRPr lang="en-US" sz="1000" dirty="0">
                        <a:latin typeface="+mn-lt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804040"/>
                          </a:solidFill>
                        </a:rPr>
                        <a:t>/=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Division assignment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a </a:t>
                      </a:r>
                      <a:r>
                        <a:rPr lang="en-US" sz="1000" dirty="0">
                          <a:solidFill>
                            <a:srgbClr val="804040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=</a:t>
                      </a:r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6400C8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27</a:t>
                      </a:r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;    a </a:t>
                      </a:r>
                      <a:r>
                        <a:rPr lang="en-US" sz="1000" dirty="0">
                          <a:solidFill>
                            <a:srgbClr val="804040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/=</a:t>
                      </a:r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6400C8"/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3</a:t>
                      </a:r>
                      <a:r>
                        <a:rPr lang="en-US" sz="1000" dirty="0">
                          <a:latin typeface="+mn-lt"/>
                          <a:ea typeface="Courier" charset="0"/>
                          <a:cs typeface="Courier" charset="0"/>
                        </a:rPr>
                        <a:t>;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1355881"/>
              </p:ext>
            </p:extLst>
          </p:nvPr>
        </p:nvGraphicFramePr>
        <p:xfrm>
          <a:off x="78221" y="4691145"/>
          <a:ext cx="3312139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932">
                <a:tc>
                  <a:txBody>
                    <a:bodyPr/>
                    <a:lstStyle/>
                    <a:p>
                      <a:r>
                        <a:rPr lang="en-US" sz="1000" dirty="0"/>
                        <a:t>Math command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Example</a:t>
                      </a:r>
                      <a:r>
                        <a:rPr lang="en-US" sz="800" dirty="0"/>
                        <a:t> all yield a = 9</a:t>
                      </a:r>
                      <a:endParaRPr lang="en-US" sz="1100" dirty="0"/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441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pow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000" dirty="0">
                          <a:latin typeface="Courier"/>
                          <a:cs typeface="Courier"/>
                        </a:rPr>
                        <a:t>x, y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x to the power</a:t>
                      </a:r>
                      <a:r>
                        <a:rPr lang="en-US" sz="900" baseline="0" dirty="0"/>
                        <a:t> of y</a:t>
                      </a:r>
                      <a:endParaRPr lang="en-US" sz="900" dirty="0"/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/>
                          <a:cs typeface="Courier"/>
                        </a:rPr>
                        <a:t>a </a:t>
                      </a:r>
                      <a:r>
                        <a:rPr lang="en-US" sz="1000" dirty="0">
                          <a:solidFill>
                            <a:srgbClr val="804040"/>
                          </a:solidFill>
                          <a:latin typeface="Courier"/>
                          <a:cs typeface="Courier"/>
                        </a:rPr>
                        <a:t>=</a:t>
                      </a:r>
                      <a:r>
                        <a:rPr lang="en-US" sz="100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pow</a:t>
                      </a:r>
                      <a:r>
                        <a:rPr lang="en-US" sz="1000" baseline="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000" baseline="0" dirty="0">
                          <a:solidFill>
                            <a:srgbClr val="6400C8"/>
                          </a:solidFill>
                          <a:latin typeface="Courier"/>
                          <a:cs typeface="Courier"/>
                        </a:rPr>
                        <a:t>3</a:t>
                      </a:r>
                      <a:r>
                        <a:rPr lang="en-US" sz="1000" baseline="0" dirty="0">
                          <a:latin typeface="Courier"/>
                          <a:cs typeface="Courier"/>
                        </a:rPr>
                        <a:t>, </a:t>
                      </a:r>
                      <a:r>
                        <a:rPr lang="en-US" sz="1000" baseline="0" dirty="0">
                          <a:solidFill>
                            <a:srgbClr val="6400C8"/>
                          </a:solidFill>
                          <a:latin typeface="Courier"/>
                          <a:cs typeface="Courier"/>
                        </a:rPr>
                        <a:t>2</a:t>
                      </a:r>
                      <a:r>
                        <a:rPr lang="en-US" sz="1000" baseline="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1000" baseline="0" dirty="0">
                          <a:latin typeface="Courier"/>
                          <a:cs typeface="Courier"/>
                        </a:rPr>
                        <a:t>;</a:t>
                      </a:r>
                      <a:endParaRPr lang="en-US" sz="1000" dirty="0">
                        <a:latin typeface="Courier"/>
                        <a:cs typeface="Courier"/>
                      </a:endParaRP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441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sqrt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000" dirty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square root of x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>
                          <a:latin typeface="Courier"/>
                          <a:cs typeface="Courier"/>
                        </a:rPr>
                        <a:t>a </a:t>
                      </a:r>
                      <a:r>
                        <a:rPr lang="en-US" sz="1000" baseline="0">
                          <a:solidFill>
                            <a:srgbClr val="804040"/>
                          </a:solidFill>
                          <a:latin typeface="Courier"/>
                          <a:cs typeface="Courier"/>
                        </a:rPr>
                        <a:t>=</a:t>
                      </a:r>
                      <a:r>
                        <a:rPr lang="en-US" sz="1000" baseline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000" baseline="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sqrt</a:t>
                      </a:r>
                      <a:r>
                        <a:rPr lang="en-US" sz="1000" baseline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000" baseline="0">
                          <a:solidFill>
                            <a:srgbClr val="6400C8"/>
                          </a:solidFill>
                          <a:latin typeface="Courier"/>
                          <a:cs typeface="Courier"/>
                        </a:rPr>
                        <a:t>81</a:t>
                      </a:r>
                      <a:r>
                        <a:rPr lang="en-US" sz="1000" baseline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1000" baseline="0">
                          <a:latin typeface="Courier"/>
                          <a:cs typeface="Courier"/>
                        </a:rPr>
                        <a:t>;</a:t>
                      </a:r>
                      <a:endParaRPr lang="en-US" sz="1000">
                        <a:latin typeface="Courier"/>
                        <a:cs typeface="Courier"/>
                      </a:endParaRP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441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abs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00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absolute value of x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"/>
                          <a:cs typeface="Courier"/>
                        </a:rPr>
                        <a:t>a </a:t>
                      </a:r>
                      <a:r>
                        <a:rPr lang="en-US" sz="1000">
                          <a:solidFill>
                            <a:srgbClr val="804040"/>
                          </a:solidFill>
                          <a:latin typeface="Courier"/>
                          <a:cs typeface="Courier"/>
                        </a:rPr>
                        <a:t>=</a:t>
                      </a:r>
                      <a:r>
                        <a:rPr lang="en-US" sz="100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000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abs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000">
                          <a:solidFill>
                            <a:srgbClr val="804040"/>
                          </a:solidFill>
                          <a:latin typeface="Courier"/>
                          <a:cs typeface="Courier"/>
                        </a:rPr>
                        <a:t>-</a:t>
                      </a:r>
                      <a:r>
                        <a:rPr lang="en-US" sz="1000">
                          <a:solidFill>
                            <a:srgbClr val="6400C8"/>
                          </a:solidFill>
                          <a:latin typeface="Courier"/>
                          <a:cs typeface="Courier"/>
                        </a:rPr>
                        <a:t>9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1000">
                          <a:latin typeface="Courier"/>
                          <a:cs typeface="Courier"/>
                        </a:rPr>
                        <a:t>;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441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round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00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rounding of x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"/>
                          <a:cs typeface="Courier"/>
                        </a:rPr>
                        <a:t>a </a:t>
                      </a:r>
                      <a:r>
                        <a:rPr lang="en-US" sz="1000">
                          <a:solidFill>
                            <a:srgbClr val="804040"/>
                          </a:solidFill>
                          <a:latin typeface="Courier"/>
                          <a:cs typeface="Courier"/>
                        </a:rPr>
                        <a:t>=</a:t>
                      </a:r>
                      <a:r>
                        <a:rPr lang="en-US" sz="100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000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round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000">
                          <a:solidFill>
                            <a:srgbClr val="6400C8"/>
                          </a:solidFill>
                          <a:latin typeface="Courier"/>
                          <a:cs typeface="Courier"/>
                        </a:rPr>
                        <a:t>9.4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1000">
                          <a:latin typeface="Courier"/>
                          <a:cs typeface="Courier"/>
                        </a:rPr>
                        <a:t>;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441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floor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00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rounding down</a:t>
                      </a:r>
                      <a:r>
                        <a:rPr lang="en-US" sz="900" baseline="0"/>
                        <a:t> of x</a:t>
                      </a:r>
                      <a:endParaRPr lang="en-US" sz="900"/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sz="1000" baseline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000" baseline="0">
                          <a:solidFill>
                            <a:srgbClr val="804040"/>
                          </a:solidFill>
                          <a:latin typeface="Courier"/>
                          <a:cs typeface="Courier"/>
                        </a:rPr>
                        <a:t>=</a:t>
                      </a:r>
                      <a:r>
                        <a:rPr lang="en-US" sz="1000" baseline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000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floor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000">
                          <a:solidFill>
                            <a:srgbClr val="6400C8"/>
                          </a:solidFill>
                          <a:latin typeface="Courier"/>
                          <a:cs typeface="Courier"/>
                        </a:rPr>
                        <a:t>9.8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1000">
                          <a:latin typeface="Courier"/>
                          <a:cs typeface="Courier"/>
                        </a:rPr>
                        <a:t>;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752699"/>
              </p:ext>
            </p:extLst>
          </p:nvPr>
        </p:nvGraphicFramePr>
        <p:xfrm>
          <a:off x="3468963" y="1122777"/>
          <a:ext cx="3307269" cy="176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079">
                <a:tc>
                  <a:txBody>
                    <a:bodyPr/>
                    <a:lstStyle/>
                    <a:p>
                      <a:r>
                        <a:rPr lang="en-US" sz="1000"/>
                        <a:t>String manipulation commands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35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output </a:t>
                      </a:r>
                      <a:r>
                        <a:rPr lang="en-US" sz="1000" dirty="0">
                          <a:solidFill>
                            <a:srgbClr val="804040"/>
                          </a:solidFill>
                          <a:latin typeface="Courier"/>
                          <a:cs typeface="Courier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replace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000" dirty="0">
                          <a:latin typeface="Courier"/>
                          <a:cs typeface="Courier"/>
                        </a:rPr>
                        <a:t>input, pattern, </a:t>
                      </a:r>
                      <a:r>
                        <a:rPr lang="en-US" sz="1000" dirty="0" err="1">
                          <a:latin typeface="Courier"/>
                          <a:cs typeface="Courier"/>
                        </a:rPr>
                        <a:t>subst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replace any</a:t>
                      </a:r>
                      <a:r>
                        <a:rPr lang="en-US" sz="800" baseline="0" dirty="0"/>
                        <a:t> occurrence of </a:t>
                      </a:r>
                      <a:r>
                        <a:rPr lang="en-US" sz="800" i="1" baseline="0" dirty="0"/>
                        <a:t>pattern </a:t>
                      </a:r>
                      <a:r>
                        <a:rPr lang="en-US" sz="800" baseline="0" dirty="0"/>
                        <a:t>in </a:t>
                      </a:r>
                      <a:r>
                        <a:rPr lang="en-US" sz="800" i="1" baseline="0" dirty="0"/>
                        <a:t>input</a:t>
                      </a:r>
                      <a:r>
                        <a:rPr lang="en-US" sz="800" baseline="0" dirty="0"/>
                        <a:t> by </a:t>
                      </a:r>
                      <a:r>
                        <a:rPr lang="en-US" sz="800" i="1" baseline="0" dirty="0" err="1"/>
                        <a:t>subst</a:t>
                      </a:r>
                      <a:endParaRPr lang="en-US" sz="800" i="1" dirty="0"/>
                    </a:p>
                  </a:txBody>
                  <a:tcPr marL="54000" marR="54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0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outputArray</a:t>
                      </a:r>
                      <a:r>
                        <a:rPr lang="en-US" sz="1000" baseline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000" baseline="0">
                          <a:solidFill>
                            <a:srgbClr val="804040"/>
                          </a:solidFill>
                          <a:latin typeface="Courier"/>
                          <a:cs typeface="Courier"/>
                        </a:rPr>
                        <a:t>=</a:t>
                      </a:r>
                      <a:r>
                        <a:rPr lang="en-US" sz="1000" baseline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000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split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000">
                          <a:latin typeface="Courier"/>
                          <a:cs typeface="Courier"/>
                        </a:rPr>
                        <a:t>input, separator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;</a:t>
                      </a:r>
                      <a:endParaRPr lang="en-US" sz="100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cut a string into a list of</a:t>
                      </a:r>
                      <a:r>
                        <a:rPr lang="en-US" sz="800" baseline="0"/>
                        <a:t> strings (array) according to the separator position(s)</a:t>
                      </a:r>
                      <a:endParaRPr lang="en-US" sz="800"/>
                    </a:p>
                  </a:txBody>
                  <a:tcPr marL="54000" marR="54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359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"/>
                          <a:cs typeface="Courier"/>
                        </a:rPr>
                        <a:t>length </a:t>
                      </a:r>
                      <a:r>
                        <a:rPr lang="en-US" sz="1000">
                          <a:solidFill>
                            <a:srgbClr val="804040"/>
                          </a:solidFill>
                          <a:latin typeface="Courier"/>
                          <a:cs typeface="Courier"/>
                        </a:rPr>
                        <a:t>=</a:t>
                      </a:r>
                      <a:r>
                        <a:rPr lang="en-US" sz="100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0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lengthOf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000">
                          <a:latin typeface="Courier"/>
                          <a:cs typeface="Courier"/>
                        </a:rPr>
                        <a:t>string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returns number of characters of the string</a:t>
                      </a:r>
                      <a:r>
                        <a:rPr lang="en-US" sz="800" baseline="0"/>
                        <a:t> (see below for “</a:t>
                      </a:r>
                      <a:r>
                        <a:rPr lang="en-US" sz="800" baseline="0" err="1"/>
                        <a:t>lengthOf</a:t>
                      </a:r>
                      <a:r>
                        <a:rPr lang="en-US" sz="800" baseline="0"/>
                        <a:t>(array)”)</a:t>
                      </a:r>
                      <a:endParaRPr lang="en-US" sz="800"/>
                    </a:p>
                  </a:txBody>
                  <a:tcPr marL="54000" marR="54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359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"/>
                          <a:cs typeface="Courier"/>
                        </a:rPr>
                        <a:t>result</a:t>
                      </a:r>
                      <a:r>
                        <a:rPr lang="en-US" sz="1000" baseline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000" baseline="0">
                          <a:solidFill>
                            <a:srgbClr val="804040"/>
                          </a:solidFill>
                          <a:latin typeface="Courier"/>
                          <a:cs typeface="Courier"/>
                        </a:rPr>
                        <a:t>=</a:t>
                      </a:r>
                      <a:r>
                        <a:rPr lang="en-US" sz="1000" baseline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0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startsWith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000">
                          <a:latin typeface="Courier"/>
                          <a:cs typeface="Courier"/>
                        </a:rPr>
                        <a:t>input, pattern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returns true, if input</a:t>
                      </a:r>
                      <a:r>
                        <a:rPr lang="en-US" sz="800" baseline="0"/>
                        <a:t> starts with </a:t>
                      </a:r>
                      <a:r>
                        <a:rPr lang="en-US" sz="800" i="0" baseline="0"/>
                        <a:t>given pattern</a:t>
                      </a:r>
                      <a:endParaRPr lang="en-US" sz="800" i="0"/>
                    </a:p>
                  </a:txBody>
                  <a:tcPr marL="54000" marR="54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599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/>
                          <a:cs typeface="Courier"/>
                        </a:rPr>
                        <a:t>result</a:t>
                      </a:r>
                      <a:r>
                        <a:rPr lang="en-US" sz="1000" baseline="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rgbClr val="804040"/>
                          </a:solidFill>
                          <a:latin typeface="Courier"/>
                          <a:cs typeface="Courier"/>
                        </a:rPr>
                        <a:t>=</a:t>
                      </a:r>
                      <a:r>
                        <a:rPr lang="en-US" sz="1000" baseline="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000" baseline="0" dirty="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ends</a:t>
                      </a:r>
                      <a:r>
                        <a:rPr lang="en-US" sz="1000" dirty="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With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000" dirty="0">
                          <a:latin typeface="Courier"/>
                          <a:cs typeface="Courier"/>
                        </a:rPr>
                        <a:t>input, pattern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returns true, if input</a:t>
                      </a:r>
                      <a:r>
                        <a:rPr lang="en-US" sz="800" baseline="0" dirty="0"/>
                        <a:t> end with pattern</a:t>
                      </a:r>
                      <a:endParaRPr lang="en-US" sz="800" dirty="0"/>
                    </a:p>
                  </a:txBody>
                  <a:tcPr marL="54000" marR="54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55" name="Group 154"/>
          <p:cNvGrpSpPr/>
          <p:nvPr/>
        </p:nvGrpSpPr>
        <p:grpSpPr>
          <a:xfrm>
            <a:off x="78221" y="1122777"/>
            <a:ext cx="3311999" cy="906940"/>
            <a:chOff x="97659" y="810731"/>
            <a:chExt cx="3299365" cy="906940"/>
          </a:xfrm>
        </p:grpSpPr>
        <p:sp>
          <p:nvSpPr>
            <p:cNvPr id="15" name="Rectangle 14"/>
            <p:cNvSpPr/>
            <p:nvPr/>
          </p:nvSpPr>
          <p:spPr>
            <a:xfrm>
              <a:off x="97659" y="1043955"/>
              <a:ext cx="3299365" cy="67371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54000" tIns="28800" rIns="54000" bIns="28800">
              <a:spAutoFit/>
            </a:bodyPr>
            <a:lstStyle/>
            <a:p>
              <a:r>
                <a:rPr lang="en-US" sz="1000" noProof="1">
                  <a:solidFill>
                    <a:srgbClr val="008000"/>
                  </a:solidFill>
                  <a:latin typeface="Courier"/>
                  <a:cs typeface="Courier"/>
                </a:rPr>
                <a:t>// </a:t>
              </a:r>
              <a:r>
                <a:rPr lang="en-US" sz="1000" i="1" noProof="1">
                  <a:solidFill>
                    <a:srgbClr val="008000"/>
                  </a:solidFill>
                  <a:latin typeface="Courier"/>
                  <a:cs typeface="Courier"/>
                </a:rPr>
                <a:t>comments for code documentation</a:t>
              </a:r>
            </a:p>
            <a:p>
              <a:r>
                <a:rPr lang="en-US" sz="1000" noProof="1">
                  <a:latin typeface="Courier"/>
                  <a:cs typeface="Courier"/>
                </a:rPr>
                <a:t>numericVariable </a:t>
              </a:r>
              <a:r>
                <a:rPr lang="en-US" sz="1000" noProof="1">
                  <a:solidFill>
                    <a:srgbClr val="804040"/>
                  </a:solidFill>
                  <a:latin typeface="Courier"/>
                  <a:cs typeface="Courier"/>
                </a:rPr>
                <a:t>=</a:t>
              </a:r>
              <a:r>
                <a:rPr lang="en-US" sz="1000" noProof="1">
                  <a:latin typeface="Courier"/>
                  <a:cs typeface="Courier"/>
                </a:rPr>
                <a:t> </a:t>
              </a:r>
              <a:r>
                <a:rPr lang="en-US" sz="1000" noProof="1">
                  <a:solidFill>
                    <a:srgbClr val="6400C8"/>
                  </a:solidFill>
                  <a:latin typeface="Courier"/>
                  <a:cs typeface="Courier"/>
                </a:rPr>
                <a:t>5</a:t>
              </a:r>
              <a:r>
                <a:rPr lang="en-US" sz="1000" noProof="1">
                  <a:latin typeface="Courier"/>
                  <a:cs typeface="Courier"/>
                </a:rPr>
                <a:t>;</a:t>
              </a:r>
            </a:p>
            <a:p>
              <a:r>
                <a:rPr lang="en-US" sz="1000" noProof="1">
                  <a:latin typeface="Courier"/>
                  <a:cs typeface="Courier"/>
                </a:rPr>
                <a:t>stringVariable </a:t>
              </a:r>
              <a:r>
                <a:rPr lang="en-US" sz="1000" noProof="1">
                  <a:solidFill>
                    <a:srgbClr val="804040"/>
                  </a:solidFill>
                  <a:latin typeface="Courier"/>
                  <a:cs typeface="Courier"/>
                </a:rPr>
                <a:t>=</a:t>
              </a:r>
              <a:r>
                <a:rPr lang="en-US" sz="1000" noProof="1">
                  <a:latin typeface="Courier"/>
                  <a:cs typeface="Courier"/>
                </a:rPr>
                <a:t> </a:t>
              </a:r>
              <a:r>
                <a:rPr lang="ru-RU" sz="1000" noProof="1">
                  <a:solidFill>
                    <a:srgbClr val="DC009C"/>
                  </a:solidFill>
                  <a:latin typeface="Courier"/>
                  <a:cs typeface="Courier"/>
                </a:rPr>
                <a:t>"</a:t>
              </a:r>
              <a:r>
                <a:rPr lang="en-US" sz="1000" noProof="1">
                  <a:solidFill>
                    <a:srgbClr val="DC009C"/>
                  </a:solidFill>
                  <a:latin typeface="Courier"/>
                  <a:cs typeface="Courier"/>
                </a:rPr>
                <a:t>text value</a:t>
              </a:r>
              <a:r>
                <a:rPr lang="ru-RU" sz="1000" noProof="1">
                  <a:solidFill>
                    <a:srgbClr val="DC009C"/>
                  </a:solidFill>
                  <a:latin typeface="Courier"/>
                  <a:cs typeface="Courier"/>
                </a:rPr>
                <a:t>"</a:t>
              </a:r>
              <a:r>
                <a:rPr lang="en-US" sz="1000" noProof="1">
                  <a:latin typeface="Courier"/>
                  <a:cs typeface="Courier"/>
                </a:rPr>
                <a:t>;</a:t>
              </a:r>
            </a:p>
            <a:p>
              <a:r>
                <a:rPr lang="en-US" sz="1000" noProof="1">
                  <a:solidFill>
                    <a:srgbClr val="AD8000"/>
                  </a:solidFill>
                  <a:latin typeface="Courier"/>
                  <a:cs typeface="Courier"/>
                </a:rPr>
                <a:t>builtInCommand</a:t>
              </a:r>
              <a:r>
                <a:rPr lang="en-US" sz="1000" noProof="1">
                  <a:solidFill>
                    <a:srgbClr val="FF0000"/>
                  </a:solidFill>
                  <a:latin typeface="Courier"/>
                  <a:cs typeface="Courier"/>
                </a:rPr>
                <a:t>()</a:t>
              </a:r>
              <a:r>
                <a:rPr lang="en-US" sz="1000" noProof="1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  <a:endParaRPr lang="en-US" sz="1000" noProof="1">
                <a:latin typeface="Courier"/>
                <a:cs typeface="Courier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7659" y="810731"/>
              <a:ext cx="3299365" cy="2120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28800" rIns="90000" bIns="28800" rtlCol="0" anchor="ctr">
              <a:spAutoFit/>
            </a:bodyPr>
            <a:lstStyle/>
            <a:p>
              <a:r>
                <a:rPr lang="en-US" sz="1000" b="1" noProof="1"/>
                <a:t>Macro language elements</a:t>
              </a:r>
              <a:endParaRPr lang="en-US" sz="1000" b="1" noProof="1">
                <a:solidFill>
                  <a:srgbClr val="A79C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221" y="6021859"/>
            <a:ext cx="3311999" cy="1398391"/>
            <a:chOff x="97659" y="5936140"/>
            <a:chExt cx="3311999" cy="1398391"/>
          </a:xfrm>
        </p:grpSpPr>
        <p:sp>
          <p:nvSpPr>
            <p:cNvPr id="48" name="TextBox 47"/>
            <p:cNvSpPr txBox="1"/>
            <p:nvPr/>
          </p:nvSpPr>
          <p:spPr>
            <a:xfrm>
              <a:off x="97659" y="6164980"/>
              <a:ext cx="3311999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 sz="1000" noProof="1">
                <a:solidFill>
                  <a:srgbClr val="000000"/>
                </a:solidFill>
                <a:highlight>
                  <a:srgbClr val="FFFFFF"/>
                </a:highlight>
                <a:latin typeface="Courier"/>
                <a:cs typeface="Courier"/>
              </a:endParaRPr>
            </a:p>
            <a:p>
              <a:endParaRPr lang="en-GB" sz="1000" noProof="1">
                <a:solidFill>
                  <a:srgbClr val="000000"/>
                </a:solidFill>
                <a:highlight>
                  <a:srgbClr val="FFFFFF"/>
                </a:highlight>
                <a:latin typeface="Courier"/>
                <a:cs typeface="Courier"/>
              </a:endParaRPr>
            </a:p>
            <a:p>
              <a:endParaRPr lang="en-GB" sz="1000" noProof="1">
                <a:solidFill>
                  <a:srgbClr val="000000"/>
                </a:solidFill>
                <a:highlight>
                  <a:srgbClr val="FFFFFF"/>
                </a:highlight>
                <a:latin typeface="Courier"/>
                <a:cs typeface="Courier"/>
              </a:endParaRPr>
            </a:p>
            <a:p>
              <a:endParaRPr lang="en-GB" sz="1000" noProof="1">
                <a:solidFill>
                  <a:srgbClr val="000000"/>
                </a:solidFill>
                <a:highlight>
                  <a:srgbClr val="FFFFFF"/>
                </a:highlight>
                <a:latin typeface="Courier"/>
                <a:cs typeface="Courier"/>
              </a:endParaRPr>
            </a:p>
            <a:p>
              <a:endParaRPr lang="en-GB" sz="1000" noProof="1">
                <a:solidFill>
                  <a:srgbClr val="000000"/>
                </a:solidFill>
                <a:highlight>
                  <a:srgbClr val="FFFFFF"/>
                </a:highlight>
                <a:latin typeface="Courier"/>
                <a:cs typeface="Courier"/>
              </a:endParaRPr>
            </a:p>
            <a:p>
              <a:endParaRPr lang="en-GB" sz="1000" noProof="1">
                <a:solidFill>
                  <a:srgbClr val="000000"/>
                </a:solidFill>
                <a:highlight>
                  <a:srgbClr val="FFFFFF"/>
                </a:highlight>
                <a:latin typeface="Courier"/>
                <a:cs typeface="Courier"/>
              </a:endParaRPr>
            </a:p>
            <a:p>
              <a:endParaRPr lang="en-GB" sz="1000" noProof="1">
                <a:solidFill>
                  <a:srgbClr val="000000"/>
                </a:solidFill>
                <a:highlight>
                  <a:srgbClr val="FFFFFF"/>
                </a:highlight>
                <a:latin typeface="Courier"/>
                <a:cs typeface="Courier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9339" y="6216705"/>
              <a:ext cx="2730590" cy="111357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n-GB" sz="1000" noProof="1">
                  <a:solidFill>
                    <a:srgbClr val="000000"/>
                  </a:solidFill>
                  <a:latin typeface="Courier"/>
                  <a:cs typeface="Courier"/>
                </a:rPr>
                <a:t>a </a:t>
              </a:r>
              <a:r>
                <a:rPr lang="en-GB" sz="1000" noProof="1">
                  <a:solidFill>
                    <a:srgbClr val="804040"/>
                  </a:solidFill>
                  <a:latin typeface="Courier"/>
                  <a:cs typeface="Courier"/>
                </a:rPr>
                <a:t>=</a:t>
              </a:r>
              <a:r>
                <a:rPr lang="en-GB" sz="1000" noProof="1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GB" sz="1000" noProof="1">
                  <a:solidFill>
                    <a:srgbClr val="6400C8"/>
                  </a:solidFill>
                  <a:latin typeface="Courier"/>
                  <a:cs typeface="Courier"/>
                </a:rPr>
                <a:t>5</a:t>
              </a:r>
              <a:r>
                <a:rPr lang="en-GB" sz="1000" noProof="1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</a:p>
            <a:p>
              <a:r>
                <a:rPr lang="en-GB" sz="1000" b="1" noProof="1">
                  <a:solidFill>
                    <a:srgbClr val="0000FF"/>
                  </a:solidFill>
                  <a:latin typeface="Courier"/>
                  <a:cs typeface="Courier"/>
                </a:rPr>
                <a:t>if</a:t>
              </a:r>
              <a:r>
                <a:rPr lang="en-GB" sz="1000" noProof="1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GB" sz="1000" noProof="1">
                  <a:solidFill>
                    <a:srgbClr val="FF0000"/>
                  </a:solidFill>
                  <a:latin typeface="Courier"/>
                  <a:cs typeface="Courier"/>
                </a:rPr>
                <a:t>(</a:t>
              </a:r>
              <a:r>
                <a:rPr lang="en-GB" sz="1000" noProof="1">
                  <a:solidFill>
                    <a:srgbClr val="000000"/>
                  </a:solidFill>
                  <a:latin typeface="Courier"/>
                  <a:cs typeface="Courier"/>
                </a:rPr>
                <a:t>a </a:t>
              </a:r>
              <a:r>
                <a:rPr lang="en-GB" sz="1000" noProof="1">
                  <a:solidFill>
                    <a:srgbClr val="804040"/>
                  </a:solidFill>
                  <a:latin typeface="Courier"/>
                  <a:cs typeface="Courier"/>
                </a:rPr>
                <a:t>==</a:t>
              </a:r>
              <a:r>
                <a:rPr lang="en-GB" sz="1000" noProof="1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GB" sz="1000" noProof="1">
                  <a:solidFill>
                    <a:srgbClr val="6400C8"/>
                  </a:solidFill>
                  <a:latin typeface="Courier"/>
                  <a:cs typeface="Courier"/>
                </a:rPr>
                <a:t>5</a:t>
              </a:r>
              <a:r>
                <a:rPr lang="en-GB" sz="1000" noProof="1">
                  <a:solidFill>
                    <a:srgbClr val="FF0000"/>
                  </a:solidFill>
                  <a:latin typeface="Courier"/>
                  <a:cs typeface="Courier"/>
                </a:rPr>
                <a:t>) {</a:t>
              </a:r>
            </a:p>
            <a:p>
              <a:r>
                <a:rPr lang="en-GB" sz="1000" noProof="1">
                  <a:solidFill>
                    <a:srgbClr val="000000"/>
                  </a:solidFill>
                  <a:latin typeface="Courier"/>
                  <a:cs typeface="Courier"/>
                </a:rPr>
                <a:t>    </a:t>
              </a:r>
              <a:r>
                <a:rPr lang="en-GB" sz="1000" noProof="1">
                  <a:solidFill>
                    <a:srgbClr val="AD8000"/>
                  </a:solidFill>
                  <a:latin typeface="Courier"/>
                  <a:cs typeface="Courier"/>
                </a:rPr>
                <a:t>print</a:t>
              </a:r>
              <a:r>
                <a:rPr lang="en-GB" sz="1000" noProof="1">
                  <a:solidFill>
                    <a:srgbClr val="FF0000"/>
                  </a:solidFill>
                  <a:latin typeface="Courier"/>
                  <a:cs typeface="Courier"/>
                </a:rPr>
                <a:t>(</a:t>
              </a:r>
              <a:r>
                <a:rPr lang="ru-RU" sz="1000" noProof="1">
                  <a:solidFill>
                    <a:srgbClr val="DC009C"/>
                  </a:solidFill>
                  <a:latin typeface="Courier"/>
                  <a:cs typeface="Courier"/>
                </a:rPr>
                <a:t>"</a:t>
              </a:r>
              <a:r>
                <a:rPr lang="en-GB" sz="1000" noProof="1">
                  <a:solidFill>
                    <a:srgbClr val="DC009C"/>
                  </a:solidFill>
                  <a:latin typeface="Courier"/>
                  <a:cs typeface="Courier"/>
                </a:rPr>
                <a:t>a is five!</a:t>
              </a:r>
              <a:r>
                <a:rPr lang="ru-RU" sz="1000" noProof="1">
                  <a:solidFill>
                    <a:srgbClr val="DC009C"/>
                  </a:solidFill>
                  <a:latin typeface="Courier"/>
                  <a:cs typeface="Courier"/>
                </a:rPr>
                <a:t>"</a:t>
              </a:r>
              <a:r>
                <a:rPr lang="en-GB" sz="1000" noProof="1">
                  <a:solidFill>
                    <a:srgbClr val="FF0000"/>
                  </a:solidFill>
                  <a:latin typeface="Courier"/>
                  <a:cs typeface="Courier"/>
                </a:rPr>
                <a:t>);</a:t>
              </a:r>
            </a:p>
            <a:p>
              <a:r>
                <a:rPr lang="en-GB" sz="1000" noProof="1">
                  <a:solidFill>
                    <a:srgbClr val="FF0000"/>
                  </a:solidFill>
                  <a:latin typeface="Courier"/>
                  <a:cs typeface="Courier"/>
                </a:rPr>
                <a:t>} </a:t>
              </a:r>
              <a:r>
                <a:rPr lang="en-GB" sz="1000" b="1" noProof="1">
                  <a:solidFill>
                    <a:srgbClr val="0000FF"/>
                  </a:solidFill>
                  <a:latin typeface="Courier"/>
                  <a:cs typeface="Courier"/>
                </a:rPr>
                <a:t>else </a:t>
              </a:r>
              <a:r>
                <a:rPr lang="en-GB" sz="1000" noProof="1">
                  <a:solidFill>
                    <a:srgbClr val="FF0000"/>
                  </a:solidFill>
                  <a:latin typeface="Courier"/>
                  <a:cs typeface="Courier"/>
                </a:rPr>
                <a:t>{</a:t>
              </a:r>
            </a:p>
            <a:p>
              <a:r>
                <a:rPr lang="en-GB" sz="1000" noProof="1">
                  <a:solidFill>
                    <a:srgbClr val="000000"/>
                  </a:solidFill>
                  <a:latin typeface="Courier"/>
                  <a:cs typeface="Courier"/>
                </a:rPr>
                <a:t>    </a:t>
              </a:r>
              <a:r>
                <a:rPr lang="en-GB" sz="1000" noProof="1">
                  <a:solidFill>
                    <a:srgbClr val="AD8000"/>
                  </a:solidFill>
                  <a:latin typeface="Courier"/>
                  <a:cs typeface="Courier"/>
                </a:rPr>
                <a:t>print</a:t>
              </a:r>
              <a:r>
                <a:rPr lang="en-GB" sz="1000" noProof="1">
                  <a:solidFill>
                    <a:srgbClr val="FF0000"/>
                  </a:solidFill>
                  <a:latin typeface="Courier"/>
                  <a:cs typeface="Courier"/>
                </a:rPr>
                <a:t>(</a:t>
              </a:r>
              <a:r>
                <a:rPr lang="ru-RU" sz="1000" noProof="1">
                  <a:solidFill>
                    <a:srgbClr val="DC009C"/>
                  </a:solidFill>
                  <a:latin typeface="Courier"/>
                  <a:cs typeface="Courier"/>
                </a:rPr>
                <a:t>"</a:t>
              </a:r>
              <a:r>
                <a:rPr lang="en-GB" sz="1000" noProof="1">
                  <a:solidFill>
                    <a:srgbClr val="DC009C"/>
                  </a:solidFill>
                  <a:latin typeface="Courier"/>
                  <a:cs typeface="Courier"/>
                </a:rPr>
                <a:t>a is not five!</a:t>
              </a:r>
              <a:r>
                <a:rPr lang="ru-RU" sz="1000" noProof="1">
                  <a:solidFill>
                    <a:srgbClr val="DC009C"/>
                  </a:solidFill>
                  <a:latin typeface="Courier"/>
                  <a:cs typeface="Courier"/>
                </a:rPr>
                <a:t>"</a:t>
              </a:r>
              <a:r>
                <a:rPr lang="en-GB" sz="1000" noProof="1">
                  <a:solidFill>
                    <a:srgbClr val="FF0000"/>
                  </a:solidFill>
                  <a:latin typeface="Courier"/>
                  <a:cs typeface="Courier"/>
                </a:rPr>
                <a:t>);</a:t>
              </a:r>
            </a:p>
            <a:p>
              <a:r>
                <a:rPr lang="en-GB" sz="1000" noProof="1">
                  <a:solidFill>
                    <a:srgbClr val="FF0000"/>
                  </a:solidFill>
                  <a:latin typeface="Courier"/>
                  <a:cs typeface="Courier"/>
                </a:rPr>
                <a:t>}</a:t>
              </a:r>
            </a:p>
            <a:p>
              <a:r>
                <a:rPr lang="en-GB" sz="1000" noProof="1">
                  <a:solidFill>
                    <a:srgbClr val="AD8000"/>
                  </a:solidFill>
                  <a:latin typeface="Courier"/>
                  <a:cs typeface="Courier"/>
                </a:rPr>
                <a:t>print</a:t>
              </a:r>
              <a:r>
                <a:rPr lang="en-GB" sz="1000" noProof="1">
                  <a:solidFill>
                    <a:srgbClr val="FF0000"/>
                  </a:solidFill>
                  <a:latin typeface="Courier"/>
                  <a:cs typeface="Courier"/>
                </a:rPr>
                <a:t>(</a:t>
              </a:r>
              <a:r>
                <a:rPr lang="ru-RU" sz="1000" noProof="1">
                  <a:solidFill>
                    <a:srgbClr val="DC009C"/>
                  </a:solidFill>
                  <a:latin typeface="Courier"/>
                  <a:cs typeface="Courier"/>
                </a:rPr>
                <a:t>"</a:t>
              </a:r>
              <a:r>
                <a:rPr lang="en-GB" sz="1000" noProof="1">
                  <a:solidFill>
                    <a:srgbClr val="DC009C"/>
                  </a:solidFill>
                  <a:latin typeface="Courier"/>
                  <a:cs typeface="Courier"/>
                </a:rPr>
                <a:t>Bye!</a:t>
              </a:r>
              <a:r>
                <a:rPr lang="ru-RU" sz="1000" noProof="1">
                  <a:solidFill>
                    <a:srgbClr val="DC009C"/>
                  </a:solidFill>
                  <a:latin typeface="Courier"/>
                  <a:cs typeface="Courier"/>
                </a:rPr>
                <a:t>"</a:t>
              </a:r>
              <a:r>
                <a:rPr lang="en-GB" sz="1000" noProof="1">
                  <a:solidFill>
                    <a:srgbClr val="FF0000"/>
                  </a:solidFill>
                  <a:latin typeface="Courier"/>
                  <a:cs typeface="Courier"/>
                </a:rPr>
                <a:t>);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09916" y="6199272"/>
              <a:ext cx="3492" cy="197487"/>
            </a:xfrm>
            <a:prstGeom prst="straightConnector1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13408" y="6511846"/>
              <a:ext cx="0" cy="161143"/>
            </a:xfrm>
            <a:prstGeom prst="straightConnector1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09916" y="7158636"/>
              <a:ext cx="3492" cy="158744"/>
            </a:xfrm>
            <a:prstGeom prst="straightConnector1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35008" y="6657693"/>
              <a:ext cx="147384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36736" y="6659619"/>
              <a:ext cx="3878" cy="471402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35008" y="7131021"/>
              <a:ext cx="147600" cy="0"/>
            </a:xfrm>
            <a:prstGeom prst="straightConnector1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159464" y="6408520"/>
              <a:ext cx="216000" cy="1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66909" y="6408522"/>
              <a:ext cx="0" cy="40522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59464" y="6813746"/>
              <a:ext cx="216000" cy="1"/>
            </a:xfrm>
            <a:prstGeom prst="straightConnector1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09916" y="6806949"/>
              <a:ext cx="3492" cy="289341"/>
            </a:xfrm>
            <a:prstGeom prst="straightConnector1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97659" y="5936140"/>
              <a:ext cx="3311999" cy="2120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28800" bIns="28800" rtlCol="0" anchor="ctr">
              <a:spAutoFit/>
            </a:bodyPr>
            <a:lstStyle/>
            <a:p>
              <a:r>
                <a:rPr lang="en-US" sz="1000" b="1" noProof="1"/>
                <a:t>Conditional programming (</a:t>
              </a:r>
              <a:r>
                <a:rPr lang="en-US" sz="1000" b="1" noProof="1">
                  <a:solidFill>
                    <a:srgbClr val="0000FF"/>
                  </a:solidFill>
                  <a:latin typeface="Courier"/>
                  <a:cs typeface="Courier"/>
                </a:rPr>
                <a:t>if</a:t>
              </a:r>
              <a:r>
                <a:rPr lang="en-US" sz="1000" b="1" noProof="1">
                  <a:solidFill>
                    <a:srgbClr val="0000FF"/>
                  </a:solidFill>
                </a:rPr>
                <a:t> </a:t>
              </a:r>
              <a:r>
                <a:rPr lang="en-US" sz="1000" b="1" noProof="1"/>
                <a:t>statement)</a:t>
              </a:r>
              <a:endParaRPr lang="en-US" sz="1000" b="1" noProof="1">
                <a:solidFill>
                  <a:srgbClr val="A79C00"/>
                </a:solidFill>
              </a:endParaRPr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9064" y="6207744"/>
              <a:ext cx="595512" cy="675268"/>
            </a:xfrm>
            <a:prstGeom prst="rect">
              <a:avLst/>
            </a:prstGeom>
          </p:spPr>
        </p:pic>
      </p:grpSp>
      <p:grpSp>
        <p:nvGrpSpPr>
          <p:cNvPr id="116" name="Group 115"/>
          <p:cNvGrpSpPr>
            <a:grpSpLocks/>
          </p:cNvGrpSpPr>
          <p:nvPr/>
        </p:nvGrpSpPr>
        <p:grpSpPr>
          <a:xfrm>
            <a:off x="3464233" y="5612093"/>
            <a:ext cx="3311999" cy="1120096"/>
            <a:chOff x="74148" y="5069589"/>
            <a:chExt cx="3311675" cy="1120096"/>
          </a:xfrm>
        </p:grpSpPr>
        <p:sp>
          <p:nvSpPr>
            <p:cNvPr id="117" name="Rectangle 116"/>
            <p:cNvSpPr/>
            <p:nvPr/>
          </p:nvSpPr>
          <p:spPr>
            <a:xfrm>
              <a:off x="74148" y="5301374"/>
              <a:ext cx="3310265" cy="8883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lIns="54000" tIns="28800" rIns="0" bIns="28800">
              <a:spAutoFit/>
            </a:bodyPr>
            <a:lstStyle/>
            <a:p>
              <a:r>
                <a:rPr lang="en-US" sz="900" noProof="1">
                  <a:solidFill>
                    <a:srgbClr val="008100"/>
                  </a:solidFill>
                  <a:latin typeface="Courier"/>
                  <a:cs typeface="Courier"/>
                </a:rPr>
                <a:t>// </a:t>
              </a:r>
              <a:r>
                <a:rPr lang="en-US" sz="900" i="1" noProof="1">
                  <a:solidFill>
                    <a:srgbClr val="008100"/>
                  </a:solidFill>
                  <a:latin typeface="Courier"/>
                  <a:cs typeface="Courier"/>
                </a:rPr>
                <a:t>define a custom function</a:t>
              </a:r>
            </a:p>
            <a:p>
              <a:r>
                <a:rPr lang="en-US" sz="1000" noProof="1">
                  <a:solidFill>
                    <a:srgbClr val="0000FF"/>
                  </a:solidFill>
                  <a:latin typeface="Courier"/>
                  <a:cs typeface="Courier"/>
                </a:rPr>
                <a:t>function</a:t>
              </a:r>
              <a:r>
                <a:rPr lang="en-US" sz="1000" noProof="1">
                  <a:latin typeface="Courier"/>
                  <a:cs typeface="Courier"/>
                </a:rPr>
                <a:t> customFunction </a:t>
              </a:r>
              <a:r>
                <a:rPr lang="en-US" sz="1000" noProof="1">
                  <a:solidFill>
                    <a:srgbClr val="FF0000"/>
                  </a:solidFill>
                  <a:latin typeface="Courier"/>
                  <a:cs typeface="Courier"/>
                </a:rPr>
                <a:t>(</a:t>
              </a:r>
              <a:r>
                <a:rPr lang="en-US" sz="1000" noProof="1">
                  <a:latin typeface="Courier"/>
                  <a:cs typeface="Courier"/>
                </a:rPr>
                <a:t>param</a:t>
              </a:r>
              <a:r>
                <a:rPr lang="en-US" sz="1000" noProof="1">
                  <a:solidFill>
                    <a:srgbClr val="FF0000"/>
                  </a:solidFill>
                  <a:latin typeface="Courier"/>
                  <a:cs typeface="Courier"/>
                </a:rPr>
                <a:t>) {</a:t>
              </a:r>
            </a:p>
            <a:p>
              <a:r>
                <a:rPr lang="en-US" sz="1000" noProof="1">
                  <a:latin typeface="Courier"/>
                  <a:cs typeface="Courier"/>
                </a:rPr>
                <a:t>    </a:t>
              </a:r>
              <a:r>
                <a:rPr lang="en-US" sz="1000" noProof="1">
                  <a:solidFill>
                    <a:srgbClr val="0000FF"/>
                  </a:solidFill>
                  <a:latin typeface="Courier"/>
                  <a:cs typeface="Courier"/>
                </a:rPr>
                <a:t>return</a:t>
              </a:r>
              <a:r>
                <a:rPr lang="en-US" sz="1000" noProof="1">
                  <a:latin typeface="Courier"/>
                  <a:cs typeface="Courier"/>
                </a:rPr>
                <a:t> param * </a:t>
              </a:r>
              <a:r>
                <a:rPr lang="en-US" sz="1000" noProof="1">
                  <a:solidFill>
                    <a:srgbClr val="6400C8"/>
                  </a:solidFill>
                  <a:latin typeface="Courier"/>
                  <a:cs typeface="Courier"/>
                </a:rPr>
                <a:t>2</a:t>
              </a:r>
              <a:r>
                <a:rPr lang="en-US" sz="1000" noProof="1">
                  <a:latin typeface="Courier"/>
                  <a:cs typeface="Courier"/>
                </a:rPr>
                <a:t>;</a:t>
              </a:r>
            </a:p>
            <a:p>
              <a:r>
                <a:rPr lang="en-US" sz="1000" noProof="1">
                  <a:solidFill>
                    <a:srgbClr val="FF0000"/>
                  </a:solidFill>
                  <a:latin typeface="Courier"/>
                  <a:cs typeface="Courier"/>
                </a:rPr>
                <a:t>}</a:t>
              </a:r>
            </a:p>
            <a:p>
              <a:endParaRPr lang="en-US" sz="400" noProof="1">
                <a:solidFill>
                  <a:srgbClr val="FF0000"/>
                </a:solidFill>
                <a:latin typeface="Courier"/>
                <a:cs typeface="Courier"/>
              </a:endParaRPr>
            </a:p>
            <a:p>
              <a:r>
                <a:rPr lang="en-US" sz="1000" noProof="1">
                  <a:latin typeface="Courier"/>
                  <a:cs typeface="Courier"/>
                </a:rPr>
                <a:t>a </a:t>
              </a:r>
              <a:r>
                <a:rPr lang="en-US" sz="1000" noProof="1">
                  <a:solidFill>
                    <a:srgbClr val="804040"/>
                  </a:solidFill>
                  <a:latin typeface="Courier"/>
                  <a:cs typeface="Courier"/>
                </a:rPr>
                <a:t>=</a:t>
              </a:r>
              <a:r>
                <a:rPr lang="en-US" sz="1000" noProof="1">
                  <a:latin typeface="Courier"/>
                  <a:cs typeface="Courier"/>
                </a:rPr>
                <a:t> customFunction</a:t>
              </a:r>
              <a:r>
                <a:rPr lang="en-US" sz="1000" noProof="1">
                  <a:solidFill>
                    <a:srgbClr val="FF0000"/>
                  </a:solidFill>
                  <a:latin typeface="Courier"/>
                  <a:cs typeface="Courier"/>
                </a:rPr>
                <a:t>(</a:t>
              </a:r>
              <a:r>
                <a:rPr lang="en-US" sz="1000" noProof="1">
                  <a:solidFill>
                    <a:srgbClr val="6400C8"/>
                  </a:solidFill>
                  <a:latin typeface="Courier"/>
                  <a:cs typeface="Courier"/>
                </a:rPr>
                <a:t>3</a:t>
              </a:r>
              <a:r>
                <a:rPr lang="en-US" sz="1000" noProof="1">
                  <a:solidFill>
                    <a:srgbClr val="FF0000"/>
                  </a:solidFill>
                  <a:latin typeface="Courier"/>
                  <a:cs typeface="Courier"/>
                </a:rPr>
                <a:t>)</a:t>
              </a:r>
              <a:r>
                <a:rPr lang="en-US" sz="1000" noProof="1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  <a:r>
                <a:rPr lang="en-US" sz="900" noProof="1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900" noProof="1">
                  <a:solidFill>
                    <a:srgbClr val="008100"/>
                  </a:solidFill>
                  <a:latin typeface="Courier"/>
                  <a:cs typeface="Courier"/>
                </a:rPr>
                <a:t>// </a:t>
              </a:r>
              <a:r>
                <a:rPr lang="en-US" sz="900" i="1" noProof="1">
                  <a:solidFill>
                    <a:srgbClr val="008100"/>
                  </a:solidFill>
                  <a:latin typeface="Courier"/>
                  <a:cs typeface="Courier"/>
                </a:rPr>
                <a:t>call the function</a:t>
              </a:r>
              <a:endParaRPr lang="en-US" sz="1000" i="1" noProof="1">
                <a:solidFill>
                  <a:srgbClr val="008100"/>
                </a:solidFill>
                <a:latin typeface="Courier"/>
                <a:cs typeface="Courier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5558" y="5069589"/>
              <a:ext cx="3310265" cy="2168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36000" bIns="36000" rtlCol="0" anchor="ctr"/>
            <a:lstStyle/>
            <a:p>
              <a:r>
                <a:rPr lang="en-US" sz="1000" b="1" noProof="1"/>
                <a:t>Custom functions</a:t>
              </a:r>
              <a:endParaRPr lang="en-US" sz="1000" b="1" noProof="1">
                <a:solidFill>
                  <a:srgbClr val="A79C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4233" y="2932547"/>
            <a:ext cx="3311999" cy="1155566"/>
            <a:chOff x="3474634" y="2626191"/>
            <a:chExt cx="3318457" cy="1155566"/>
          </a:xfrm>
        </p:grpSpPr>
        <p:graphicFrame>
          <p:nvGraphicFramePr>
            <p:cNvPr id="59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62281569"/>
                </p:ext>
              </p:extLst>
            </p:nvPr>
          </p:nvGraphicFramePr>
          <p:xfrm>
            <a:off x="3474634" y="2853677"/>
            <a:ext cx="3317701" cy="9280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5927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57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6123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r>
                          <a:rPr lang="en-US" sz="1000"/>
                          <a:t>Operator</a:t>
                        </a:r>
                      </a:p>
                    </a:txBody>
                    <a:tcPr marL="54000" marR="54000" marT="28800" marB="28800">
                      <a:lnL w="12700" cmpd="sng">
                        <a:noFill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mpd="sng">
                        <a:noFill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000"/>
                          <a:t>Description</a:t>
                        </a:r>
                      </a:p>
                    </a:txBody>
                    <a:tcPr marL="54000" marR="54000" marT="28800" marB="288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mpd="sng">
                        <a:noFill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000"/>
                          <a:t>Example</a:t>
                        </a:r>
                        <a:r>
                          <a:rPr lang="en-US" sz="900"/>
                          <a:t> </a:t>
                        </a:r>
                        <a:r>
                          <a:rPr lang="en-US" sz="800"/>
                          <a:t>for a =</a:t>
                        </a:r>
                        <a:r>
                          <a:rPr lang="en-US" sz="800" baseline="0"/>
                          <a:t> 2; b = 3;</a:t>
                        </a:r>
                        <a:endParaRPr lang="en-US" sz="900"/>
                      </a:p>
                    </a:txBody>
                    <a:tcPr marL="54000" marR="54000" marT="28800" marB="288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r>
                          <a:rPr lang="en-US" sz="800">
                            <a:solidFill>
                              <a:srgbClr val="804040"/>
                            </a:solidFill>
                            <a:latin typeface="Courier" charset="0"/>
                            <a:ea typeface="Courier" charset="0"/>
                            <a:cs typeface="Courier" charset="0"/>
                          </a:rPr>
                          <a:t>&lt;</a:t>
                        </a:r>
                        <a:r>
                          <a:rPr lang="en-US" sz="800">
                            <a:solidFill>
                              <a:schemeClr val="tx1"/>
                            </a:solidFill>
                            <a:latin typeface="Courier" charset="0"/>
                            <a:ea typeface="Courier" charset="0"/>
                            <a:cs typeface="Courier" charset="0"/>
                          </a:rPr>
                          <a:t>,</a:t>
                        </a:r>
                        <a:r>
                          <a:rPr lang="en-US" sz="800">
                            <a:solidFill>
                              <a:srgbClr val="804040"/>
                            </a:solidFill>
                            <a:latin typeface="Courier" charset="0"/>
                            <a:ea typeface="Courier" charset="0"/>
                            <a:cs typeface="Courier" charset="0"/>
                          </a:rPr>
                          <a:t> &lt;=</a:t>
                        </a:r>
                      </a:p>
                    </a:txBody>
                    <a:tcPr marL="54000" marR="54000" marT="28800" marB="28800">
                      <a:lnL w="12700" cmpd="sng">
                        <a:noFill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800"/>
                          <a:t>smaller</a:t>
                        </a:r>
                        <a:r>
                          <a:rPr lang="en-US" sz="800" baseline="0"/>
                          <a:t> than, smaller or equal to</a:t>
                        </a:r>
                        <a:endParaRPr lang="en-US" sz="800" baseline="30000"/>
                      </a:p>
                    </a:txBody>
                    <a:tcPr marL="54000" marR="54000" marT="28800" marB="288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800">
                            <a:solidFill>
                              <a:schemeClr val="tx1"/>
                            </a:solidFill>
                          </a:rPr>
                          <a:t>c </a:t>
                        </a:r>
                        <a:r>
                          <a:rPr lang="en-US" sz="800">
                            <a:solidFill>
                              <a:srgbClr val="804040"/>
                            </a:solidFill>
                          </a:rPr>
                          <a:t>=</a:t>
                        </a:r>
                        <a:r>
                          <a:rPr lang="en-US" sz="800">
                            <a:solidFill>
                              <a:schemeClr val="tx1"/>
                            </a:solidFill>
                          </a:rPr>
                          <a:t> </a:t>
                        </a:r>
                        <a:r>
                          <a:rPr lang="en-US" sz="800">
                            <a:solidFill>
                              <a:srgbClr val="FF0000"/>
                            </a:solidFill>
                          </a:rPr>
                          <a:t>(</a:t>
                        </a:r>
                        <a:r>
                          <a:rPr lang="en-US" sz="800">
                            <a:solidFill>
                              <a:schemeClr val="tx1"/>
                            </a:solidFill>
                          </a:rPr>
                          <a:t>a </a:t>
                        </a:r>
                        <a:r>
                          <a:rPr lang="en-US" sz="800">
                            <a:solidFill>
                              <a:srgbClr val="804040"/>
                            </a:solidFill>
                          </a:rPr>
                          <a:t>&lt;</a:t>
                        </a:r>
                        <a:r>
                          <a:rPr lang="en-US" sz="800">
                            <a:solidFill>
                              <a:schemeClr val="tx1"/>
                            </a:solidFill>
                          </a:rPr>
                          <a:t> b</a:t>
                        </a:r>
                        <a:r>
                          <a:rPr lang="en-US" sz="800">
                            <a:solidFill>
                              <a:srgbClr val="FF0000"/>
                            </a:solidFill>
                          </a:rPr>
                          <a:t>)</a:t>
                        </a:r>
                        <a:r>
                          <a:rPr lang="en-US" sz="800">
                            <a:solidFill>
                              <a:schemeClr val="tx1"/>
                            </a:solidFill>
                          </a:rPr>
                          <a:t>;     </a:t>
                        </a:r>
                        <a:r>
                          <a:rPr lang="en-US" sz="800">
                            <a:solidFill>
                              <a:srgbClr val="008000"/>
                            </a:solidFill>
                          </a:rPr>
                          <a:t>//</a:t>
                        </a:r>
                        <a:r>
                          <a:rPr lang="en-US" sz="800" baseline="0">
                            <a:solidFill>
                              <a:srgbClr val="008000"/>
                            </a:solidFill>
                          </a:rPr>
                          <a:t> </a:t>
                        </a:r>
                        <a:r>
                          <a:rPr lang="en-US" sz="800" baseline="0">
                            <a:solidFill>
                              <a:srgbClr val="008100"/>
                            </a:solidFill>
                          </a:rPr>
                          <a:t>c is 1 (“true”)</a:t>
                        </a:r>
                        <a:endParaRPr lang="en-US" sz="800">
                          <a:solidFill>
                            <a:srgbClr val="008100"/>
                          </a:solidFill>
                        </a:endParaRPr>
                      </a:p>
                    </a:txBody>
                    <a:tcPr marL="54000" marR="0" marT="28800" marB="288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mpd="sng">
                        <a:noFill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r>
                          <a:rPr lang="en-US" sz="800">
                            <a:solidFill>
                              <a:srgbClr val="804040"/>
                            </a:solidFill>
                            <a:latin typeface="Courier" charset="0"/>
                            <a:ea typeface="Courier" charset="0"/>
                            <a:cs typeface="Courier" charset="0"/>
                          </a:rPr>
                          <a:t>&gt;</a:t>
                        </a:r>
                        <a:r>
                          <a:rPr lang="en-US" sz="800">
                            <a:solidFill>
                              <a:schemeClr val="tx1"/>
                            </a:solidFill>
                            <a:latin typeface="Courier" charset="0"/>
                            <a:ea typeface="Courier" charset="0"/>
                            <a:cs typeface="Courier" charset="0"/>
                          </a:rPr>
                          <a:t>,</a:t>
                        </a:r>
                        <a:r>
                          <a:rPr lang="en-US" sz="800" baseline="0">
                            <a:solidFill>
                              <a:srgbClr val="804040"/>
                            </a:solidFill>
                            <a:latin typeface="Courier" charset="0"/>
                            <a:ea typeface="Courier" charset="0"/>
                            <a:cs typeface="Courier" charset="0"/>
                          </a:rPr>
                          <a:t> &gt;= </a:t>
                        </a:r>
                        <a:endParaRPr lang="en-US" sz="800">
                          <a:solidFill>
                            <a:srgbClr val="804040"/>
                          </a:solidFill>
                          <a:latin typeface="Courier" charset="0"/>
                          <a:ea typeface="Courier" charset="0"/>
                          <a:cs typeface="Courier" charset="0"/>
                        </a:endParaRPr>
                      </a:p>
                    </a:txBody>
                    <a:tcPr marL="54000" marR="54000" marT="28800" marB="28800">
                      <a:lnL w="12700" cmpd="sng">
                        <a:noFill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800"/>
                          <a:t>greater</a:t>
                        </a:r>
                        <a:r>
                          <a:rPr lang="en-US" sz="800" baseline="0"/>
                          <a:t> than, greater or equal to</a:t>
                        </a:r>
                        <a:endParaRPr lang="en-US" sz="800" baseline="30000"/>
                      </a:p>
                    </a:txBody>
                    <a:tcPr marL="54000" marR="54000" marT="28800" marB="288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800">
                            <a:solidFill>
                              <a:schemeClr val="tx1"/>
                            </a:solidFill>
                          </a:rPr>
                          <a:t>c </a:t>
                        </a:r>
                        <a:r>
                          <a:rPr lang="en-US" sz="800">
                            <a:solidFill>
                              <a:srgbClr val="804040"/>
                            </a:solidFill>
                          </a:rPr>
                          <a:t>=</a:t>
                        </a:r>
                        <a:r>
                          <a:rPr lang="en-US" sz="800">
                            <a:solidFill>
                              <a:schemeClr val="tx1"/>
                            </a:solidFill>
                          </a:rPr>
                          <a:t> </a:t>
                        </a:r>
                        <a:r>
                          <a:rPr lang="en-US" sz="800">
                            <a:solidFill>
                              <a:srgbClr val="FF0000"/>
                            </a:solidFill>
                          </a:rPr>
                          <a:t>(</a:t>
                        </a:r>
                        <a:r>
                          <a:rPr lang="en-US" sz="800"/>
                          <a:t>a </a:t>
                        </a:r>
                        <a:r>
                          <a:rPr lang="en-US" sz="800">
                            <a:solidFill>
                              <a:srgbClr val="804040"/>
                            </a:solidFill>
                          </a:rPr>
                          <a:t>&gt;</a:t>
                        </a:r>
                        <a:r>
                          <a:rPr lang="en-US" sz="800"/>
                          <a:t> b</a:t>
                        </a:r>
                        <a:r>
                          <a:rPr lang="en-US" sz="800">
                            <a:solidFill>
                              <a:srgbClr val="FF0000"/>
                            </a:solidFill>
                          </a:rPr>
                          <a:t>)</a:t>
                        </a:r>
                        <a:r>
                          <a:rPr lang="en-US" sz="800">
                            <a:solidFill>
                              <a:schemeClr val="tx1"/>
                            </a:solidFill>
                          </a:rPr>
                          <a:t>;    </a:t>
                        </a:r>
                        <a:r>
                          <a:rPr lang="en-US" sz="800">
                            <a:solidFill>
                              <a:srgbClr val="008000"/>
                            </a:solidFill>
                          </a:rPr>
                          <a:t>//</a:t>
                        </a:r>
                        <a:r>
                          <a:rPr lang="en-US" sz="800" baseline="0">
                            <a:solidFill>
                              <a:srgbClr val="008000"/>
                            </a:solidFill>
                          </a:rPr>
                          <a:t> c is 0 (“false”)</a:t>
                        </a:r>
                        <a:endParaRPr lang="en-US" sz="800">
                          <a:solidFill>
                            <a:srgbClr val="008000"/>
                          </a:solidFill>
                        </a:endParaRPr>
                      </a:p>
                    </a:txBody>
                    <a:tcPr marL="54000" marR="0" marT="28800" marB="288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mpd="sng">
                        <a:noFill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r>
                          <a:rPr lang="en-US" sz="800">
                            <a:solidFill>
                              <a:srgbClr val="804040"/>
                            </a:solidFill>
                            <a:latin typeface="Courier" charset="0"/>
                            <a:ea typeface="Courier" charset="0"/>
                            <a:cs typeface="Courier" charset="0"/>
                          </a:rPr>
                          <a:t>==</a:t>
                        </a:r>
                      </a:p>
                    </a:txBody>
                    <a:tcPr marL="54000" marR="54000" marT="28800" marB="28800">
                      <a:lnL w="12700" cmpd="sng">
                        <a:noFill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800"/>
                          <a:t>equal to</a:t>
                        </a:r>
                        <a:endParaRPr lang="en-US" sz="800" baseline="30000"/>
                      </a:p>
                    </a:txBody>
                    <a:tcPr marL="54000" marR="54000" marT="28800" marB="288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800"/>
                          <a:t>c</a:t>
                        </a:r>
                        <a:r>
                          <a:rPr lang="en-US" sz="800" baseline="0"/>
                          <a:t> </a:t>
                        </a:r>
                        <a:r>
                          <a:rPr lang="en-US" sz="800" baseline="0">
                            <a:solidFill>
                              <a:srgbClr val="804040"/>
                            </a:solidFill>
                          </a:rPr>
                          <a:t>=</a:t>
                        </a:r>
                        <a:r>
                          <a:rPr lang="en-US" sz="800" baseline="0"/>
                          <a:t> </a:t>
                        </a:r>
                        <a:r>
                          <a:rPr lang="en-US" sz="800" baseline="0">
                            <a:solidFill>
                              <a:srgbClr val="FF0000"/>
                            </a:solidFill>
                          </a:rPr>
                          <a:t>(</a:t>
                        </a:r>
                        <a:r>
                          <a:rPr lang="en-US" sz="800"/>
                          <a:t>a</a:t>
                        </a:r>
                        <a:r>
                          <a:rPr lang="en-US" sz="800">
                            <a:solidFill>
                              <a:srgbClr val="804040"/>
                            </a:solidFill>
                          </a:rPr>
                          <a:t>=</a:t>
                        </a:r>
                        <a:r>
                          <a:rPr lang="en-US" sz="800" baseline="0">
                            <a:solidFill>
                              <a:srgbClr val="804040"/>
                            </a:solidFill>
                          </a:rPr>
                          <a:t>=</a:t>
                        </a:r>
                        <a:r>
                          <a:rPr lang="en-US" sz="800" baseline="0"/>
                          <a:t>b</a:t>
                        </a:r>
                        <a:r>
                          <a:rPr lang="en-US" sz="800" baseline="0">
                            <a:solidFill>
                              <a:srgbClr val="FF0000"/>
                            </a:solidFill>
                          </a:rPr>
                          <a:t>)</a:t>
                        </a:r>
                        <a:r>
                          <a:rPr lang="en-US" sz="800" baseline="0"/>
                          <a:t>;    </a:t>
                        </a:r>
                        <a:r>
                          <a:rPr lang="en-US" sz="800">
                            <a:solidFill>
                              <a:srgbClr val="008000"/>
                            </a:solidFill>
                          </a:rPr>
                          <a:t>//</a:t>
                        </a:r>
                        <a:r>
                          <a:rPr lang="en-US" sz="800" baseline="0">
                            <a:solidFill>
                              <a:srgbClr val="008000"/>
                            </a:solidFill>
                          </a:rPr>
                          <a:t> c is 0 (“false”)</a:t>
                        </a:r>
                        <a:endParaRPr lang="en-US" sz="800">
                          <a:solidFill>
                            <a:srgbClr val="008000"/>
                          </a:solidFill>
                        </a:endParaRPr>
                      </a:p>
                    </a:txBody>
                    <a:tcPr marL="54000" marR="0" marT="28800" marB="288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mpd="sng">
                        <a:noFill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r>
                          <a:rPr lang="en-US" sz="800">
                            <a:solidFill>
                              <a:srgbClr val="804040"/>
                            </a:solidFill>
                            <a:latin typeface="Courier" charset="0"/>
                            <a:ea typeface="Courier" charset="0"/>
                            <a:cs typeface="Courier" charset="0"/>
                          </a:rPr>
                          <a:t>!=</a:t>
                        </a:r>
                      </a:p>
                    </a:txBody>
                    <a:tcPr marL="54000" marR="54000" marT="28800" marB="28800">
                      <a:lnL w="12700" cmpd="sng">
                        <a:noFill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800"/>
                          <a:t>not equal to</a:t>
                        </a:r>
                        <a:r>
                          <a:rPr lang="en-US" sz="800" baseline="30000"/>
                          <a:t>1</a:t>
                        </a:r>
                      </a:p>
                    </a:txBody>
                    <a:tcPr marL="54000" marR="54000" marT="28800" marB="288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800"/>
                          <a:t>c</a:t>
                        </a:r>
                        <a:r>
                          <a:rPr lang="en-US" sz="800" baseline="0"/>
                          <a:t> </a:t>
                        </a:r>
                        <a:r>
                          <a:rPr lang="en-US" sz="800" baseline="0">
                            <a:solidFill>
                              <a:srgbClr val="804040"/>
                            </a:solidFill>
                          </a:rPr>
                          <a:t>=</a:t>
                        </a:r>
                        <a:r>
                          <a:rPr lang="en-US" sz="800" baseline="0"/>
                          <a:t> </a:t>
                        </a:r>
                        <a:r>
                          <a:rPr lang="en-US" sz="800" baseline="0">
                            <a:solidFill>
                              <a:srgbClr val="FF0000"/>
                            </a:solidFill>
                          </a:rPr>
                          <a:t>(</a:t>
                        </a:r>
                        <a:r>
                          <a:rPr lang="en-US" sz="800"/>
                          <a:t>a</a:t>
                        </a:r>
                        <a:r>
                          <a:rPr lang="en-US" sz="800" baseline="0"/>
                          <a:t> </a:t>
                        </a:r>
                        <a:r>
                          <a:rPr lang="en-US" sz="800" baseline="0">
                            <a:solidFill>
                              <a:srgbClr val="804040"/>
                            </a:solidFill>
                          </a:rPr>
                          <a:t>!=</a:t>
                        </a:r>
                        <a:r>
                          <a:rPr lang="en-US" sz="800" baseline="0"/>
                          <a:t> 1</a:t>
                        </a:r>
                        <a:r>
                          <a:rPr lang="en-US" sz="800" baseline="0">
                            <a:solidFill>
                              <a:srgbClr val="FF0000"/>
                            </a:solidFill>
                          </a:rPr>
                          <a:t>)</a:t>
                        </a:r>
                        <a:r>
                          <a:rPr lang="en-US" sz="800" baseline="0"/>
                          <a:t>;   </a:t>
                        </a:r>
                        <a:r>
                          <a:rPr lang="en-US" sz="800">
                            <a:solidFill>
                              <a:srgbClr val="008000"/>
                            </a:solidFill>
                          </a:rPr>
                          <a:t>//</a:t>
                        </a:r>
                        <a:r>
                          <a:rPr lang="en-US" sz="800" baseline="0">
                            <a:solidFill>
                              <a:srgbClr val="008000"/>
                            </a:solidFill>
                          </a:rPr>
                          <a:t> c is 1 (“true”)</a:t>
                        </a:r>
                        <a:endParaRPr lang="en-US" sz="800">
                          <a:solidFill>
                            <a:srgbClr val="008000"/>
                          </a:solidFill>
                        </a:endParaRPr>
                      </a:p>
                    </a:txBody>
                    <a:tcPr marL="54000" marR="0" marT="28800" marB="288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mpd="sng">
                        <a:noFill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22" name="Rectangle 121"/>
            <p:cNvSpPr/>
            <p:nvPr/>
          </p:nvSpPr>
          <p:spPr>
            <a:xfrm>
              <a:off x="3474634" y="2626191"/>
              <a:ext cx="3318457" cy="2120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28800" rIns="54000" bIns="28800" rtlCol="0" anchor="ctr">
              <a:spAutoFit/>
            </a:bodyPr>
            <a:lstStyle/>
            <a:p>
              <a:r>
                <a:rPr lang="en-US" sz="1000" b="1" noProof="1"/>
                <a:t>Conditions and logical operators</a:t>
              </a:r>
              <a:endParaRPr lang="en-US" sz="1000" b="1" noProof="1">
                <a:solidFill>
                  <a:srgbClr val="A79C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8221" y="8698665"/>
            <a:ext cx="3311999" cy="1127732"/>
            <a:chOff x="78221" y="8698665"/>
            <a:chExt cx="3311999" cy="1127732"/>
          </a:xfrm>
        </p:grpSpPr>
        <p:sp>
          <p:nvSpPr>
            <p:cNvPr id="69" name="TextBox 68"/>
            <p:cNvSpPr txBox="1"/>
            <p:nvPr/>
          </p:nvSpPr>
          <p:spPr>
            <a:xfrm>
              <a:off x="78221" y="8926397"/>
              <a:ext cx="3311999" cy="90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GB" sz="1000" noProof="1">
                <a:solidFill>
                  <a:srgbClr val="000000"/>
                </a:solidFill>
                <a:highlight>
                  <a:srgbClr val="FFFFFF"/>
                </a:highlight>
                <a:latin typeface="Courier"/>
                <a:cs typeface="Courier"/>
              </a:endParaRPr>
            </a:p>
            <a:p>
              <a:endParaRPr lang="en-GB" sz="1000" noProof="1">
                <a:solidFill>
                  <a:srgbClr val="000000"/>
                </a:solidFill>
                <a:highlight>
                  <a:srgbClr val="FFFFFF"/>
                </a:highlight>
                <a:latin typeface="Courier"/>
                <a:cs typeface="Courier"/>
              </a:endParaRPr>
            </a:p>
            <a:p>
              <a:endParaRPr lang="en-GB" sz="1000" noProof="1">
                <a:solidFill>
                  <a:srgbClr val="000000"/>
                </a:solidFill>
                <a:highlight>
                  <a:srgbClr val="FFFFFF"/>
                </a:highlight>
                <a:latin typeface="Courier"/>
                <a:cs typeface="Courier"/>
              </a:endParaRPr>
            </a:p>
            <a:p>
              <a:endParaRPr lang="en-GB" sz="1000" noProof="1">
                <a:solidFill>
                  <a:srgbClr val="000000"/>
                </a:solidFill>
                <a:highlight>
                  <a:srgbClr val="FFFFFF"/>
                </a:highlight>
                <a:latin typeface="Courier"/>
                <a:cs typeface="Courier"/>
              </a:endParaRPr>
            </a:p>
            <a:p>
              <a:endParaRPr lang="en-GB" sz="1000" noProof="1">
                <a:solidFill>
                  <a:srgbClr val="000000"/>
                </a:solidFill>
                <a:highlight>
                  <a:srgbClr val="FFFFFF"/>
                </a:highlight>
                <a:latin typeface="Courier"/>
                <a:cs typeface="Courier"/>
              </a:endParaRPr>
            </a:p>
            <a:p>
              <a:endParaRPr lang="en-GB" sz="1000" noProof="1">
                <a:solidFill>
                  <a:srgbClr val="000000"/>
                </a:solidFill>
                <a:highlight>
                  <a:srgbClr val="FFFFFF"/>
                </a:highlight>
                <a:latin typeface="Courier"/>
                <a:cs typeface="Courier"/>
              </a:endParaRPr>
            </a:p>
            <a:p>
              <a:endParaRPr lang="en-GB" sz="1000" noProof="1">
                <a:solidFill>
                  <a:srgbClr val="000000"/>
                </a:solidFill>
                <a:highlight>
                  <a:srgbClr val="FFFFFF"/>
                </a:highlight>
                <a:latin typeface="Courier"/>
                <a:cs typeface="Courier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51469" y="8984064"/>
              <a:ext cx="2900441" cy="7078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mpd="sng">
              <a:noFill/>
            </a:ln>
          </p:spPr>
          <p:txBody>
            <a:bodyPr wrap="square" lIns="90000" tIns="46800" rIns="0" rtlCol="0">
              <a:spAutoFit/>
            </a:bodyPr>
            <a:lstStyle/>
            <a:p>
              <a:r>
                <a:rPr lang="en-GB" sz="1000" b="1" noProof="1">
                  <a:solidFill>
                    <a:srgbClr val="0000FF"/>
                  </a:solidFill>
                  <a:latin typeface="Courier"/>
                  <a:cs typeface="Courier"/>
                </a:rPr>
                <a:t>while </a:t>
              </a:r>
              <a:r>
                <a:rPr lang="en-GB" sz="1000" noProof="1">
                  <a:solidFill>
                    <a:srgbClr val="FF0000"/>
                  </a:solidFill>
                  <a:latin typeface="Courier"/>
                  <a:cs typeface="Courier"/>
                </a:rPr>
                <a:t>(</a:t>
              </a:r>
              <a:r>
                <a:rPr lang="en-GB" sz="1000" noProof="1">
                  <a:solidFill>
                    <a:srgbClr val="000000"/>
                  </a:solidFill>
                  <a:latin typeface="Courier"/>
                  <a:cs typeface="Courier"/>
                </a:rPr>
                <a:t>condition</a:t>
              </a:r>
              <a:r>
                <a:rPr lang="en-GB" sz="1000" noProof="1">
                  <a:solidFill>
                    <a:srgbClr val="FF0000"/>
                  </a:solidFill>
                  <a:latin typeface="Courier"/>
                  <a:cs typeface="Courier"/>
                </a:rPr>
                <a:t>) {</a:t>
              </a:r>
            </a:p>
            <a:p>
              <a:r>
                <a:rPr lang="en-GB" sz="1000" noProof="1">
                  <a:solidFill>
                    <a:srgbClr val="008100"/>
                  </a:solidFill>
                  <a:latin typeface="Courier"/>
                  <a:cs typeface="Courier"/>
                </a:rPr>
                <a:t>    // </a:t>
              </a:r>
              <a:r>
                <a:rPr lang="en-GB" sz="1000" i="1" noProof="1">
                  <a:solidFill>
                    <a:srgbClr val="008100"/>
                  </a:solidFill>
                  <a:latin typeface="Courier"/>
                  <a:cs typeface="Courier"/>
                </a:rPr>
                <a:t>do sth at each loop iteration</a:t>
              </a:r>
            </a:p>
            <a:p>
              <a:r>
                <a:rPr lang="en-GB" sz="1000" noProof="1">
                  <a:solidFill>
                    <a:srgbClr val="008100"/>
                  </a:solidFill>
                  <a:latin typeface="Courier"/>
                  <a:cs typeface="Courier"/>
                </a:rPr>
                <a:t>    // </a:t>
              </a:r>
              <a:r>
                <a:rPr lang="en-GB" sz="1000" i="1" noProof="1">
                  <a:solidFill>
                    <a:srgbClr val="008100"/>
                  </a:solidFill>
                  <a:latin typeface="Courier"/>
                  <a:cs typeface="Courier"/>
                </a:rPr>
                <a:t>until </a:t>
              </a:r>
              <a:r>
                <a:rPr lang="en-GB" sz="1000" noProof="1">
                  <a:solidFill>
                    <a:srgbClr val="008100"/>
                  </a:solidFill>
                  <a:latin typeface="Courier"/>
                  <a:cs typeface="Courier"/>
                </a:rPr>
                <a:t>condition</a:t>
              </a:r>
              <a:r>
                <a:rPr lang="en-GB" sz="1000" i="1" noProof="1">
                  <a:solidFill>
                    <a:srgbClr val="008100"/>
                  </a:solidFill>
                  <a:latin typeface="Courier"/>
                  <a:cs typeface="Courier"/>
                </a:rPr>
                <a:t> is false</a:t>
              </a:r>
            </a:p>
            <a:p>
              <a:r>
                <a:rPr lang="en-GB" sz="1000" noProof="1">
                  <a:solidFill>
                    <a:srgbClr val="FF0000"/>
                  </a:solidFill>
                  <a:latin typeface="Courier"/>
                  <a:cs typeface="Courier"/>
                </a:rPr>
                <a:t>}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8221" y="8698665"/>
              <a:ext cx="3311999" cy="2120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28800" rIns="90000" bIns="28800" rtlCol="0" anchor="ctr">
              <a:spAutoFit/>
            </a:bodyPr>
            <a:lstStyle/>
            <a:p>
              <a:r>
                <a:rPr lang="en-US" sz="1000" b="1" noProof="1"/>
                <a:t>Iterative programming (</a:t>
              </a:r>
              <a:r>
                <a:rPr lang="en-US" sz="1000" b="1" noProof="1">
                  <a:solidFill>
                    <a:srgbClr val="0000FF"/>
                  </a:solidFill>
                  <a:latin typeface="Courier"/>
                  <a:cs typeface="Courier"/>
                </a:rPr>
                <a:t>while</a:t>
              </a:r>
              <a:r>
                <a:rPr lang="en-US" sz="1000" b="1" noProof="1">
                  <a:solidFill>
                    <a:srgbClr val="0000FF"/>
                  </a:solidFill>
                  <a:latin typeface="+mj-lt"/>
                  <a:cs typeface="Courier"/>
                </a:rPr>
                <a:t> </a:t>
              </a:r>
              <a:r>
                <a:rPr lang="en-US" sz="1000" b="1" noProof="1"/>
                <a:t>loop)</a:t>
              </a:r>
              <a:endParaRPr lang="en-US" sz="1000" b="1" noProof="1">
                <a:solidFill>
                  <a:srgbClr val="A79C00"/>
                </a:solidFill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 flipH="1">
              <a:off x="131594" y="9075444"/>
              <a:ext cx="217534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131594" y="9071982"/>
              <a:ext cx="0" cy="565239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31594" y="9637221"/>
              <a:ext cx="216000" cy="0"/>
            </a:xfrm>
            <a:prstGeom prst="straightConnector1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82046" y="8946867"/>
              <a:ext cx="3492" cy="159153"/>
            </a:xfrm>
            <a:prstGeom prst="straightConnector1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385538" y="9651825"/>
              <a:ext cx="0" cy="148453"/>
            </a:xfrm>
            <a:prstGeom prst="straightConnector1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Arc 128"/>
            <p:cNvSpPr/>
            <p:nvPr/>
          </p:nvSpPr>
          <p:spPr>
            <a:xfrm flipH="1">
              <a:off x="206928" y="9190377"/>
              <a:ext cx="284401" cy="289017"/>
            </a:xfrm>
            <a:prstGeom prst="arc">
              <a:avLst>
                <a:gd name="adj1" fmla="val 17057701"/>
                <a:gd name="adj2" fmla="val 15732834"/>
              </a:avLst>
            </a:prstGeom>
            <a:noFill/>
            <a:ln w="38100" cmpd="sng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00" noProof="1"/>
            </a:p>
          </p:txBody>
        </p:sp>
      </p:grpSp>
      <p:graphicFrame>
        <p:nvGraphicFramePr>
          <p:cNvPr id="14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486074"/>
              </p:ext>
            </p:extLst>
          </p:nvPr>
        </p:nvGraphicFramePr>
        <p:xfrm>
          <a:off x="3467276" y="4136283"/>
          <a:ext cx="3308956" cy="142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71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ourier" charset="0"/>
                          <a:ea typeface="Courier" charset="0"/>
                          <a:cs typeface="Courier" charset="0"/>
                        </a:rPr>
                        <a:t>a</a:t>
                      </a:r>
                    </a:p>
                  </a:txBody>
                  <a:tcPr marL="54000" marR="54000" marT="28800" marB="28800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ourier" charset="0"/>
                          <a:ea typeface="Courier" charset="0"/>
                          <a:cs typeface="Courier" charset="0"/>
                        </a:rPr>
                        <a:t>b</a:t>
                      </a:r>
                    </a:p>
                  </a:txBody>
                  <a:tcPr marL="54000" marR="54000" marT="28800" marB="288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/>
                        <a:t>“</a:t>
                      </a:r>
                      <a:r>
                        <a:rPr lang="en-US" sz="1000" b="1"/>
                        <a:t>AND</a:t>
                      </a:r>
                      <a:r>
                        <a:rPr lang="en-US" sz="1000" b="0"/>
                        <a:t>”: </a:t>
                      </a:r>
                      <a:r>
                        <a:rPr lang="en-US" sz="900" b="0">
                          <a:latin typeface="Courier" charset="0"/>
                          <a:ea typeface="Courier" charset="0"/>
                          <a:cs typeface="Courier" charset="0"/>
                        </a:rPr>
                        <a:t>a &amp;&amp; b</a:t>
                      </a:r>
                    </a:p>
                    <a:p>
                      <a:pPr algn="ctr"/>
                      <a:r>
                        <a:rPr lang="en-US" sz="800" b="0"/>
                        <a:t>(</a:t>
                      </a:r>
                      <a:r>
                        <a:rPr lang="en-US" sz="800" b="0" err="1"/>
                        <a:t>corresp</a:t>
                      </a:r>
                      <a:r>
                        <a:rPr lang="en-US" sz="800" b="0"/>
                        <a:t>. to a*b)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/>
                        <a:t>“</a:t>
                      </a:r>
                      <a:r>
                        <a:rPr lang="en-US" sz="1000" b="1"/>
                        <a:t>OR</a:t>
                      </a:r>
                      <a:r>
                        <a:rPr lang="en-US" sz="1000" b="0"/>
                        <a:t>”: </a:t>
                      </a:r>
                      <a:r>
                        <a:rPr lang="en-US" sz="900" b="0">
                          <a:latin typeface="Courier" charset="0"/>
                          <a:ea typeface="Courier" charset="0"/>
                          <a:cs typeface="Courier" charset="0"/>
                        </a:rPr>
                        <a:t>a || b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/>
                        <a:t>(~</a:t>
                      </a:r>
                      <a:r>
                        <a:rPr lang="en-US" sz="800" b="0" err="1"/>
                        <a:t>corresp</a:t>
                      </a:r>
                      <a:r>
                        <a:rPr lang="en-US" sz="800" b="0"/>
                        <a:t>. to</a:t>
                      </a:r>
                      <a:r>
                        <a:rPr lang="en-US" sz="800" b="0" baseline="0"/>
                        <a:t> </a:t>
                      </a:r>
                      <a:r>
                        <a:rPr lang="en-US" sz="800" b="0" err="1"/>
                        <a:t>a+b</a:t>
                      </a:r>
                      <a:r>
                        <a:rPr lang="en-US" sz="800" b="0"/>
                        <a:t>)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/>
                        <a:t>“</a:t>
                      </a:r>
                      <a:r>
                        <a:rPr lang="en-US" sz="1000" b="1"/>
                        <a:t>NOT</a:t>
                      </a:r>
                      <a:r>
                        <a:rPr lang="en-US" sz="1000" b="0"/>
                        <a:t>”: </a:t>
                      </a:r>
                      <a:r>
                        <a:rPr lang="en-US" sz="900" b="0">
                          <a:latin typeface="Courier" charset="0"/>
                          <a:ea typeface="Courier" charset="0"/>
                          <a:cs typeface="Courier" charset="0"/>
                        </a:rPr>
                        <a:t>!a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/>
                        <a:t>(</a:t>
                      </a:r>
                      <a:r>
                        <a:rPr lang="en-US" sz="800" b="0" err="1"/>
                        <a:t>corresp</a:t>
                      </a:r>
                      <a:r>
                        <a:rPr lang="en-US" sz="800" b="0"/>
                        <a:t>. to 1-a)</a:t>
                      </a:r>
                      <a:endParaRPr lang="en-US" sz="1000" b="0"/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0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6400C8"/>
                          </a:solidFill>
                        </a:rPr>
                        <a:t>0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6400C8"/>
                          </a:solidFill>
                        </a:rPr>
                        <a:t>0</a:t>
                      </a:r>
                      <a:endParaRPr lang="en-US" sz="900" baseline="30000">
                        <a:solidFill>
                          <a:srgbClr val="6400C8"/>
                        </a:solidFill>
                      </a:endParaRP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6400C8"/>
                          </a:solidFill>
                        </a:rPr>
                        <a:t>0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6400C8"/>
                          </a:solidFill>
                        </a:rPr>
                        <a:t>0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6400C8"/>
                          </a:solidFill>
                        </a:rPr>
                        <a:t>1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0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6400C8"/>
                          </a:solidFill>
                        </a:rPr>
                        <a:t>1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>
                          <a:solidFill>
                            <a:srgbClr val="6400C8"/>
                          </a:solidFill>
                        </a:rPr>
                        <a:t>0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6400C8"/>
                          </a:solidFill>
                        </a:rPr>
                        <a:t>0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6400C8"/>
                          </a:solidFill>
                        </a:rPr>
                        <a:t>1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6400C8"/>
                          </a:solidFill>
                        </a:rPr>
                        <a:t>0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0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>
                          <a:solidFill>
                            <a:srgbClr val="6400C8"/>
                          </a:solidFill>
                        </a:rPr>
                        <a:t>0</a:t>
                      </a:r>
                      <a:endParaRPr lang="en-US" sz="900">
                        <a:solidFill>
                          <a:srgbClr val="6400C8"/>
                        </a:solidFill>
                      </a:endParaRP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>
                          <a:solidFill>
                            <a:srgbClr val="6400C8"/>
                          </a:solidFill>
                        </a:rPr>
                        <a:t>1</a:t>
                      </a:r>
                      <a:endParaRPr lang="en-US" sz="900" baseline="30000">
                        <a:solidFill>
                          <a:srgbClr val="6400C8"/>
                        </a:solidFill>
                      </a:endParaRP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6400C8"/>
                          </a:solidFill>
                        </a:rPr>
                        <a:t>0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6400C8"/>
                          </a:solidFill>
                        </a:rPr>
                        <a:t>1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rgbClr val="6400C8"/>
                        </a:solidFill>
                      </a:endParaRP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0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6400C8"/>
                          </a:solidFill>
                        </a:rPr>
                        <a:t>1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6400C8"/>
                          </a:solidFill>
                        </a:rPr>
                        <a:t>1</a:t>
                      </a:r>
                      <a:endParaRPr lang="en-US" sz="900" baseline="30000">
                        <a:solidFill>
                          <a:srgbClr val="6400C8"/>
                        </a:solidFill>
                      </a:endParaRP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6400C8"/>
                          </a:solidFill>
                        </a:rPr>
                        <a:t>1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6400C8"/>
                          </a:solidFill>
                        </a:rPr>
                        <a:t>1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rgbClr val="6400C8"/>
                        </a:solidFill>
                      </a:endParaRP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0">
                <a:tc gridSpan="5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50">
                          <a:solidFill>
                            <a:srgbClr val="0000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true</a:t>
                      </a:r>
                      <a:r>
                        <a:rPr lang="en-US" sz="850">
                          <a:solidFill>
                            <a:srgbClr val="6400C8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850">
                          <a:solidFill>
                            <a:srgbClr val="813F3E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||</a:t>
                      </a:r>
                      <a:r>
                        <a:rPr lang="en-US" sz="85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850">
                          <a:solidFill>
                            <a:srgbClr val="0000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true  </a:t>
                      </a:r>
                      <a:r>
                        <a:rPr lang="en-US" sz="850">
                          <a:solidFill>
                            <a:srgbClr val="813F3E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&amp;&amp;</a:t>
                      </a:r>
                      <a:r>
                        <a:rPr lang="en-US" sz="85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850">
                          <a:solidFill>
                            <a:srgbClr val="0000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false </a:t>
                      </a:r>
                      <a:r>
                        <a:rPr lang="en-US" sz="850" baseline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</a:t>
                      </a:r>
                      <a:r>
                        <a:rPr lang="en-US" sz="850" baseline="0">
                          <a:solidFill>
                            <a:srgbClr val="6400C8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  1 </a:t>
                      </a:r>
                      <a:r>
                        <a:rPr lang="en-US" sz="850" baseline="0">
                          <a:solidFill>
                            <a:srgbClr val="813F3E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+</a:t>
                      </a:r>
                      <a:r>
                        <a:rPr lang="en-US" sz="850" baseline="0">
                          <a:solidFill>
                            <a:srgbClr val="6400C8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 1  </a:t>
                      </a:r>
                      <a:r>
                        <a:rPr lang="en-US" sz="850" baseline="0">
                          <a:solidFill>
                            <a:srgbClr val="813F3E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*</a:t>
                      </a:r>
                      <a:r>
                        <a:rPr lang="en-US" sz="850" baseline="0">
                          <a:solidFill>
                            <a:srgbClr val="6400C8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 0 </a:t>
                      </a:r>
                      <a:r>
                        <a:rPr lang="en-US" sz="850" baseline="0">
                          <a:solidFill>
                            <a:srgbClr val="813F3E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=</a:t>
                      </a:r>
                      <a:r>
                        <a:rPr lang="en-US" sz="850" baseline="0">
                          <a:solidFill>
                            <a:srgbClr val="6400C8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 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50">
                          <a:solidFill>
                            <a:srgbClr val="FF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r>
                        <a:rPr lang="en-US" sz="850">
                          <a:solidFill>
                            <a:srgbClr val="0000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true </a:t>
                      </a:r>
                      <a:r>
                        <a:rPr lang="en-US" sz="850">
                          <a:solidFill>
                            <a:srgbClr val="813F3E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||</a:t>
                      </a:r>
                      <a:r>
                        <a:rPr lang="en-US" sz="85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850">
                          <a:solidFill>
                            <a:srgbClr val="0000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true</a:t>
                      </a:r>
                      <a:r>
                        <a:rPr lang="en-US" sz="850">
                          <a:solidFill>
                            <a:srgbClr val="FF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  <a:r>
                        <a:rPr lang="en-US" sz="85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850">
                          <a:solidFill>
                            <a:srgbClr val="813F3E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&amp;&amp; </a:t>
                      </a:r>
                      <a:r>
                        <a:rPr lang="en-US" sz="850">
                          <a:solidFill>
                            <a:srgbClr val="0000F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false</a:t>
                      </a:r>
                      <a:r>
                        <a:rPr lang="en-GB" sz="850" baseline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GB" sz="850" baseline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 </a:t>
                      </a:r>
                      <a:r>
                        <a:rPr lang="en-GB" sz="850" baseline="0">
                          <a:solidFill>
                            <a:srgbClr val="FF0000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(</a:t>
                      </a:r>
                      <a:r>
                        <a:rPr lang="en-GB" sz="850" baseline="0">
                          <a:solidFill>
                            <a:srgbClr val="6400C8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1</a:t>
                      </a:r>
                      <a:r>
                        <a:rPr lang="en-GB" sz="850" baseline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 </a:t>
                      </a:r>
                      <a:r>
                        <a:rPr lang="en-GB" sz="850" baseline="0">
                          <a:solidFill>
                            <a:srgbClr val="813F3E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+</a:t>
                      </a:r>
                      <a:r>
                        <a:rPr lang="en-GB" sz="850" baseline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 </a:t>
                      </a:r>
                      <a:r>
                        <a:rPr lang="en-GB" sz="850" baseline="0">
                          <a:solidFill>
                            <a:srgbClr val="6400C8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1</a:t>
                      </a:r>
                      <a:r>
                        <a:rPr lang="en-GB" sz="850" baseline="0">
                          <a:solidFill>
                            <a:srgbClr val="FF0000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)</a:t>
                      </a:r>
                      <a:r>
                        <a:rPr lang="en-GB" sz="850" baseline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 </a:t>
                      </a:r>
                      <a:r>
                        <a:rPr lang="en-GB" sz="850" baseline="0">
                          <a:solidFill>
                            <a:srgbClr val="813F3E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*</a:t>
                      </a:r>
                      <a:r>
                        <a:rPr lang="en-GB" sz="850" baseline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 </a:t>
                      </a:r>
                      <a:r>
                        <a:rPr lang="en-GB" sz="850" baseline="0">
                          <a:solidFill>
                            <a:srgbClr val="6400C8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0</a:t>
                      </a:r>
                      <a:r>
                        <a:rPr lang="en-GB" sz="850" baseline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 </a:t>
                      </a:r>
                      <a:r>
                        <a:rPr lang="en-GB" sz="850" baseline="0">
                          <a:solidFill>
                            <a:srgbClr val="813F3E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=</a:t>
                      </a:r>
                      <a:r>
                        <a:rPr lang="en-GB" sz="850" baseline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 </a:t>
                      </a:r>
                      <a:r>
                        <a:rPr lang="en-GB" sz="850" baseline="0">
                          <a:solidFill>
                            <a:srgbClr val="6400C8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Wingdings"/>
                        </a:rPr>
                        <a:t>0</a:t>
                      </a:r>
                      <a:endParaRPr lang="en-GB" sz="850">
                        <a:solidFill>
                          <a:srgbClr val="6400C8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aseline="30000" dirty="0">
                        <a:solidFill>
                          <a:srgbClr val="6400C8"/>
                        </a:solidFill>
                      </a:endParaRPr>
                    </a:p>
                  </a:txBody>
                  <a:tcPr marL="54000" marR="54000" marT="36000" marB="36000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6400C8"/>
                        </a:solidFill>
                      </a:endParaRPr>
                    </a:p>
                  </a:txBody>
                  <a:tcPr marL="54000" marR="54000" marT="36000" marB="36000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6400C8"/>
                        </a:solidFill>
                      </a:endParaRPr>
                    </a:p>
                  </a:txBody>
                  <a:tcPr marL="54000" marR="54000" marT="36000" marB="36000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6400C8"/>
                        </a:solidFill>
                      </a:endParaRPr>
                    </a:p>
                  </a:txBody>
                  <a:tcPr marL="54000" marR="54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464233" y="6780360"/>
            <a:ext cx="3311999" cy="3046036"/>
            <a:chOff x="3468208" y="6626263"/>
            <a:chExt cx="3311999" cy="3046036"/>
          </a:xfrm>
        </p:grpSpPr>
        <p:sp>
          <p:nvSpPr>
            <p:cNvPr id="120" name="Rectangle 119"/>
            <p:cNvSpPr/>
            <p:nvPr/>
          </p:nvSpPr>
          <p:spPr>
            <a:xfrm>
              <a:off x="3468208" y="6833912"/>
              <a:ext cx="3311999" cy="2838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lIns="54000" tIns="28800" rIns="54000" bIns="28800">
              <a:spAutoFit/>
            </a:bodyPr>
            <a:lstStyle/>
            <a:p>
              <a:r>
                <a:rPr lang="en-US" sz="900" noProof="1">
                  <a:solidFill>
                    <a:srgbClr val="008100"/>
                  </a:solidFill>
                  <a:latin typeface="Courier"/>
                  <a:cs typeface="Courier"/>
                </a:rPr>
                <a:t>// </a:t>
              </a:r>
              <a:r>
                <a:rPr lang="en-US" sz="900" i="1" noProof="1">
                  <a:solidFill>
                    <a:srgbClr val="008100"/>
                  </a:solidFill>
                  <a:latin typeface="Courier"/>
                  <a:cs typeface="Courier"/>
                </a:rPr>
                <a:t>create arrays</a:t>
              </a:r>
            </a:p>
            <a:p>
              <a:r>
                <a:rPr lang="en-US" sz="1000" noProof="1">
                  <a:latin typeface="Courier"/>
                  <a:cs typeface="Courier"/>
                </a:rPr>
                <a:t>v </a:t>
              </a:r>
              <a:r>
                <a:rPr lang="en-US" sz="1000" noProof="1">
                  <a:solidFill>
                    <a:srgbClr val="804040"/>
                  </a:solidFill>
                  <a:latin typeface="Courier"/>
                  <a:cs typeface="Courier"/>
                </a:rPr>
                <a:t>=</a:t>
              </a:r>
              <a:r>
                <a:rPr lang="en-US" sz="1000" noProof="1">
                  <a:latin typeface="Courier"/>
                  <a:cs typeface="Courier"/>
                </a:rPr>
                <a:t> </a:t>
              </a:r>
              <a:r>
                <a:rPr lang="en-US" sz="1000" noProof="1">
                  <a:solidFill>
                    <a:srgbClr val="8F8100"/>
                  </a:solidFill>
                  <a:latin typeface="Courier"/>
                  <a:cs typeface="Courier"/>
                </a:rPr>
                <a:t>newArray</a:t>
              </a:r>
              <a:r>
                <a:rPr lang="en-US" sz="1000" noProof="1">
                  <a:solidFill>
                    <a:srgbClr val="FF0000"/>
                  </a:solidFill>
                  <a:latin typeface="Courier"/>
                  <a:cs typeface="Courier"/>
                </a:rPr>
                <a:t>(</a:t>
              </a:r>
              <a:r>
                <a:rPr lang="en-US" sz="1000" noProof="1">
                  <a:solidFill>
                    <a:srgbClr val="6400C8"/>
                  </a:solidFill>
                  <a:latin typeface="Courier"/>
                  <a:cs typeface="Courier"/>
                </a:rPr>
                <a:t>3</a:t>
              </a:r>
              <a:r>
                <a:rPr lang="en-US" sz="1000" noProof="1">
                  <a:latin typeface="Courier"/>
                  <a:cs typeface="Courier"/>
                </a:rPr>
                <a:t>, </a:t>
              </a:r>
              <a:r>
                <a:rPr lang="en-US" sz="1000" noProof="1">
                  <a:solidFill>
                    <a:srgbClr val="804040"/>
                  </a:solidFill>
                  <a:latin typeface="Courier"/>
                  <a:cs typeface="Courier"/>
                </a:rPr>
                <a:t>-</a:t>
              </a:r>
              <a:r>
                <a:rPr lang="en-US" sz="1000" noProof="1">
                  <a:solidFill>
                    <a:srgbClr val="6400C8"/>
                  </a:solidFill>
                  <a:latin typeface="Courier"/>
                  <a:cs typeface="Courier"/>
                </a:rPr>
                <a:t>4</a:t>
              </a:r>
              <a:r>
                <a:rPr lang="en-US" sz="1000" noProof="1">
                  <a:latin typeface="Courier"/>
                  <a:cs typeface="Courier"/>
                </a:rPr>
                <a:t>, </a:t>
              </a:r>
              <a:r>
                <a:rPr lang="en-US" sz="1000" noProof="1">
                  <a:solidFill>
                    <a:srgbClr val="6400C8"/>
                  </a:solidFill>
                  <a:latin typeface="Courier"/>
                  <a:cs typeface="Courier"/>
                </a:rPr>
                <a:t>0</a:t>
              </a:r>
              <a:r>
                <a:rPr lang="en-US" sz="1000" noProof="1">
                  <a:solidFill>
                    <a:srgbClr val="FF0000"/>
                  </a:solidFill>
                  <a:latin typeface="Courier"/>
                  <a:cs typeface="Courier"/>
                </a:rPr>
                <a:t>)</a:t>
              </a:r>
              <a:r>
                <a:rPr lang="en-US" sz="1000" noProof="1">
                  <a:latin typeface="Courier"/>
                  <a:cs typeface="Courier"/>
                </a:rPr>
                <a:t>;</a:t>
              </a:r>
            </a:p>
            <a:p>
              <a:endParaRPr lang="en-US" sz="400" noProof="1">
                <a:latin typeface="Courier"/>
                <a:cs typeface="Courier"/>
              </a:endParaRPr>
            </a:p>
            <a:p>
              <a:r>
                <a:rPr lang="en-US" sz="900" noProof="1">
                  <a:solidFill>
                    <a:srgbClr val="008100"/>
                  </a:solidFill>
                  <a:latin typeface="Courier"/>
                  <a:cs typeface="Courier"/>
                </a:rPr>
                <a:t>// </a:t>
              </a:r>
              <a:r>
                <a:rPr lang="en-US" sz="900" i="1" noProof="1">
                  <a:solidFill>
                    <a:srgbClr val="008100"/>
                  </a:solidFill>
                  <a:latin typeface="Courier"/>
                  <a:cs typeface="Courier"/>
                </a:rPr>
                <a:t>arrays can also hold </a:t>
              </a:r>
              <a:r>
                <a:rPr lang="en-US" sz="900" i="1" noProof="1">
                  <a:solidFill>
                    <a:srgbClr val="008000"/>
                  </a:solidFill>
                  <a:latin typeface="Courier"/>
                  <a:cs typeface="Courier"/>
                </a:rPr>
                <a:t>strings</a:t>
              </a:r>
            </a:p>
            <a:p>
              <a:r>
                <a:rPr lang="en-US" sz="1000" noProof="1">
                  <a:latin typeface="Courier"/>
                  <a:cs typeface="Courier"/>
                </a:rPr>
                <a:t>animals </a:t>
              </a:r>
              <a:r>
                <a:rPr lang="en-US" sz="1000" noProof="1">
                  <a:solidFill>
                    <a:srgbClr val="804040"/>
                  </a:solidFill>
                  <a:latin typeface="Courier"/>
                  <a:cs typeface="Courier"/>
                </a:rPr>
                <a:t>=</a:t>
              </a:r>
              <a:r>
                <a:rPr lang="en-US" sz="1000" noProof="1">
                  <a:latin typeface="Courier"/>
                  <a:cs typeface="Courier"/>
                </a:rPr>
                <a:t> </a:t>
              </a:r>
              <a:r>
                <a:rPr lang="en-US" sz="1000" noProof="1">
                  <a:solidFill>
                    <a:srgbClr val="AD8000"/>
                  </a:solidFill>
                  <a:latin typeface="Courier"/>
                  <a:cs typeface="Courier"/>
                </a:rPr>
                <a:t>newArray</a:t>
              </a:r>
              <a:r>
                <a:rPr lang="en-US" sz="1000" noProof="1">
                  <a:solidFill>
                    <a:srgbClr val="FF0000"/>
                  </a:solidFill>
                  <a:latin typeface="Courier"/>
                  <a:cs typeface="Courier"/>
                </a:rPr>
                <a:t>(</a:t>
              </a:r>
              <a:r>
                <a:rPr lang="ru-RU" sz="1000" noProof="1">
                  <a:solidFill>
                    <a:srgbClr val="DC009C"/>
                  </a:solidFill>
                  <a:latin typeface="Courier"/>
                  <a:cs typeface="Courier"/>
                </a:rPr>
                <a:t>"</a:t>
              </a:r>
              <a:r>
                <a:rPr lang="en-US" sz="1000" noProof="1">
                  <a:solidFill>
                    <a:srgbClr val="DC009C"/>
                  </a:solidFill>
                  <a:latin typeface="Courier"/>
                  <a:cs typeface="Courier"/>
                </a:rPr>
                <a:t>Dog</a:t>
              </a:r>
              <a:r>
                <a:rPr lang="ru-RU" sz="1000" noProof="1">
                  <a:solidFill>
                    <a:srgbClr val="DC009C"/>
                  </a:solidFill>
                  <a:latin typeface="Courier"/>
                  <a:cs typeface="Courier"/>
                </a:rPr>
                <a:t>"</a:t>
              </a:r>
              <a:r>
                <a:rPr lang="en-US" sz="1000" noProof="1">
                  <a:latin typeface="Courier"/>
                  <a:cs typeface="Courier"/>
                </a:rPr>
                <a:t>,</a:t>
              </a:r>
              <a:r>
                <a:rPr lang="ru-RU" sz="1000" noProof="1">
                  <a:solidFill>
                    <a:srgbClr val="DC009C"/>
                  </a:solidFill>
                  <a:latin typeface="Courier"/>
                  <a:cs typeface="Courier"/>
                </a:rPr>
                <a:t>"</a:t>
              </a:r>
              <a:r>
                <a:rPr lang="en-US" sz="1000" noProof="1">
                  <a:solidFill>
                    <a:srgbClr val="DC009C"/>
                  </a:solidFill>
                  <a:latin typeface="Courier"/>
                  <a:cs typeface="Courier"/>
                </a:rPr>
                <a:t>Cat</a:t>
              </a:r>
              <a:r>
                <a:rPr lang="ru-RU" sz="1000" noProof="1">
                  <a:solidFill>
                    <a:srgbClr val="DC009C"/>
                  </a:solidFill>
                  <a:latin typeface="Courier"/>
                  <a:cs typeface="Courier"/>
                </a:rPr>
                <a:t>"</a:t>
              </a:r>
              <a:r>
                <a:rPr lang="en-US" sz="1000" noProof="1">
                  <a:latin typeface="Courier"/>
                  <a:cs typeface="Courier"/>
                </a:rPr>
                <a:t>,</a:t>
              </a:r>
              <a:r>
                <a:rPr lang="ru-RU" sz="1000" noProof="1">
                  <a:solidFill>
                    <a:srgbClr val="DC009C"/>
                  </a:solidFill>
                  <a:latin typeface="Courier"/>
                  <a:cs typeface="Courier"/>
                </a:rPr>
                <a:t>"</a:t>
              </a:r>
              <a:r>
                <a:rPr lang="en-US" sz="1000" noProof="1">
                  <a:solidFill>
                    <a:srgbClr val="DC009C"/>
                  </a:solidFill>
                  <a:latin typeface="Courier"/>
                  <a:cs typeface="Courier"/>
                </a:rPr>
                <a:t>Mouse</a:t>
              </a:r>
              <a:r>
                <a:rPr lang="ru-RU" sz="1000" noProof="1">
                  <a:solidFill>
                    <a:srgbClr val="DC009C"/>
                  </a:solidFill>
                  <a:latin typeface="Courier"/>
                  <a:cs typeface="Courier"/>
                </a:rPr>
                <a:t>"</a:t>
              </a:r>
              <a:r>
                <a:rPr lang="en-US" sz="1000" noProof="1">
                  <a:solidFill>
                    <a:srgbClr val="FF0000"/>
                  </a:solidFill>
                  <a:latin typeface="Courier"/>
                  <a:cs typeface="Courier"/>
                </a:rPr>
                <a:t>)</a:t>
              </a:r>
              <a:r>
                <a:rPr lang="en-US" sz="1000" noProof="1">
                  <a:latin typeface="Courier"/>
                  <a:cs typeface="Courier"/>
                </a:rPr>
                <a:t>;</a:t>
              </a:r>
            </a:p>
            <a:p>
              <a:endParaRPr lang="en-US" sz="400" noProof="1">
                <a:solidFill>
                  <a:srgbClr val="FF009F"/>
                </a:solidFill>
                <a:latin typeface="Courier"/>
                <a:cs typeface="Courier"/>
              </a:endParaRPr>
            </a:p>
            <a:p>
              <a:r>
                <a:rPr lang="en-US" sz="900" noProof="1">
                  <a:solidFill>
                    <a:srgbClr val="008100"/>
                  </a:solidFill>
                  <a:latin typeface="Courier"/>
                  <a:cs typeface="Courier"/>
                </a:rPr>
                <a:t>// </a:t>
              </a:r>
              <a:r>
                <a:rPr lang="en-US" sz="900" i="1" noProof="1">
                  <a:solidFill>
                    <a:srgbClr val="008100"/>
                  </a:solidFill>
                  <a:latin typeface="Courier"/>
                  <a:cs typeface="Courier"/>
                </a:rPr>
                <a:t>access individual array elements</a:t>
              </a:r>
            </a:p>
            <a:p>
              <a:r>
                <a:rPr lang="en-US" sz="1000" noProof="1">
                  <a:latin typeface="Courier"/>
                  <a:cs typeface="Courier"/>
                </a:rPr>
                <a:t>v</a:t>
              </a:r>
              <a:r>
                <a:rPr lang="en-US" sz="1000" noProof="1">
                  <a:solidFill>
                    <a:srgbClr val="FF0000"/>
                  </a:solidFill>
                  <a:latin typeface="Courier"/>
                  <a:cs typeface="Courier"/>
                </a:rPr>
                <a:t>[</a:t>
              </a:r>
              <a:r>
                <a:rPr lang="en-US" sz="1000" noProof="1">
                  <a:latin typeface="Courier"/>
                  <a:cs typeface="Courier"/>
                </a:rPr>
                <a:t>0</a:t>
              </a:r>
              <a:r>
                <a:rPr lang="en-US" sz="1000" noProof="1">
                  <a:solidFill>
                    <a:srgbClr val="FF0000"/>
                  </a:solidFill>
                  <a:latin typeface="Courier"/>
                  <a:cs typeface="Courier"/>
                </a:rPr>
                <a:t>]</a:t>
              </a:r>
              <a:r>
                <a:rPr lang="en-US" sz="1000" noProof="1">
                  <a:latin typeface="Courier"/>
                  <a:cs typeface="Courier"/>
                </a:rPr>
                <a:t> </a:t>
              </a:r>
              <a:r>
                <a:rPr lang="en-US" sz="1000" noProof="1">
                  <a:solidFill>
                    <a:srgbClr val="804040"/>
                  </a:solidFill>
                  <a:latin typeface="Courier"/>
                  <a:cs typeface="Courier"/>
                </a:rPr>
                <a:t>=</a:t>
              </a:r>
              <a:r>
                <a:rPr lang="en-US" sz="1000" noProof="1">
                  <a:latin typeface="Courier"/>
                  <a:cs typeface="Courier"/>
                </a:rPr>
                <a:t> </a:t>
              </a:r>
              <a:r>
                <a:rPr lang="en-US" sz="1000" noProof="1">
                  <a:solidFill>
                    <a:srgbClr val="6400C8"/>
                  </a:solidFill>
                  <a:latin typeface="Courier"/>
                  <a:cs typeface="Courier"/>
                </a:rPr>
                <a:t>3</a:t>
              </a:r>
              <a:r>
                <a:rPr lang="en-US" sz="1000" noProof="1">
                  <a:latin typeface="Courier"/>
                  <a:cs typeface="Courier"/>
                </a:rPr>
                <a:t>;</a:t>
              </a:r>
            </a:p>
            <a:p>
              <a:r>
                <a:rPr lang="en-US" sz="900" noProof="1">
                  <a:solidFill>
                    <a:srgbClr val="008100"/>
                  </a:solidFill>
                  <a:latin typeface="Courier"/>
                  <a:cs typeface="Courier"/>
                </a:rPr>
                <a:t>// </a:t>
              </a:r>
              <a:r>
                <a:rPr lang="en-US" sz="900" i="1" noProof="1">
                  <a:solidFill>
                    <a:srgbClr val="008100"/>
                  </a:solidFill>
                  <a:latin typeface="Courier"/>
                  <a:cs typeface="Courier"/>
                </a:rPr>
                <a:t>NOTE: the first element has index 0!</a:t>
              </a:r>
            </a:p>
            <a:p>
              <a:endParaRPr lang="en-US" sz="400" noProof="1">
                <a:solidFill>
                  <a:srgbClr val="FF009F"/>
                </a:solidFill>
                <a:latin typeface="Courier"/>
                <a:cs typeface="Courier"/>
              </a:endParaRPr>
            </a:p>
            <a:p>
              <a:r>
                <a:rPr lang="en-US" sz="900" noProof="1">
                  <a:solidFill>
                    <a:srgbClr val="008100"/>
                  </a:solidFill>
                  <a:latin typeface="Courier"/>
                  <a:cs typeface="Courier"/>
                </a:rPr>
                <a:t>// </a:t>
              </a:r>
              <a:r>
                <a:rPr lang="en-US" sz="900" i="1" noProof="1">
                  <a:solidFill>
                    <a:srgbClr val="008100"/>
                  </a:solidFill>
                  <a:latin typeface="Courier"/>
                  <a:cs typeface="Courier"/>
                </a:rPr>
                <a:t>output arrays</a:t>
              </a:r>
            </a:p>
            <a:p>
              <a:r>
                <a:rPr lang="en-US" sz="1000" noProof="1">
                  <a:latin typeface="Courier"/>
                  <a:cs typeface="Courier"/>
                </a:rPr>
                <a:t>Array.</a:t>
              </a:r>
              <a:r>
                <a:rPr lang="en-US" sz="1000" noProof="1">
                  <a:solidFill>
                    <a:srgbClr val="AD8000"/>
                  </a:solidFill>
                  <a:latin typeface="Courier"/>
                  <a:cs typeface="Courier"/>
                </a:rPr>
                <a:t>print</a:t>
              </a:r>
              <a:r>
                <a:rPr lang="en-US" sz="1000" noProof="1">
                  <a:solidFill>
                    <a:srgbClr val="FF0000"/>
                  </a:solidFill>
                  <a:latin typeface="Courier"/>
                  <a:cs typeface="Courier"/>
                </a:rPr>
                <a:t>(</a:t>
              </a:r>
              <a:r>
                <a:rPr lang="en-US" sz="1000" noProof="1">
                  <a:latin typeface="Courier"/>
                  <a:cs typeface="Courier"/>
                </a:rPr>
                <a:t>v</a:t>
              </a:r>
              <a:r>
                <a:rPr lang="en-US" sz="1000" noProof="1">
                  <a:solidFill>
                    <a:srgbClr val="FF0000"/>
                  </a:solidFill>
                  <a:latin typeface="Courier"/>
                  <a:cs typeface="Courier"/>
                </a:rPr>
                <a:t>)</a:t>
              </a:r>
              <a:r>
                <a:rPr lang="en-US" sz="1000" noProof="1">
                  <a:latin typeface="Courier"/>
                  <a:cs typeface="Courier"/>
                </a:rPr>
                <a:t>;</a:t>
              </a:r>
            </a:p>
            <a:p>
              <a:endParaRPr lang="en-US" sz="400" noProof="1">
                <a:solidFill>
                  <a:srgbClr val="FF009F"/>
                </a:solidFill>
                <a:latin typeface="Courier"/>
                <a:cs typeface="Courier"/>
              </a:endParaRPr>
            </a:p>
            <a:p>
              <a:r>
                <a:rPr lang="en-US" sz="900" noProof="1">
                  <a:solidFill>
                    <a:srgbClr val="008100"/>
                  </a:solidFill>
                  <a:latin typeface="Courier"/>
                  <a:cs typeface="Courier"/>
                </a:rPr>
                <a:t>// </a:t>
              </a:r>
              <a:r>
                <a:rPr lang="en-US" sz="900" i="1" noProof="1">
                  <a:solidFill>
                    <a:srgbClr val="008100"/>
                  </a:solidFill>
                  <a:latin typeface="Courier"/>
                  <a:cs typeface="Courier"/>
                </a:rPr>
                <a:t>create an empty array of given size</a:t>
              </a:r>
            </a:p>
            <a:p>
              <a:r>
                <a:rPr lang="en-US" sz="1000" noProof="1">
                  <a:latin typeface="Courier"/>
                  <a:cs typeface="Courier"/>
                </a:rPr>
                <a:t>v </a:t>
              </a:r>
              <a:r>
                <a:rPr lang="en-US" sz="1000" noProof="1">
                  <a:solidFill>
                    <a:srgbClr val="804040"/>
                  </a:solidFill>
                  <a:latin typeface="Courier"/>
                  <a:cs typeface="Courier"/>
                </a:rPr>
                <a:t>=</a:t>
              </a:r>
              <a:r>
                <a:rPr lang="en-US" sz="1000" noProof="1">
                  <a:latin typeface="Courier"/>
                  <a:cs typeface="Courier"/>
                </a:rPr>
                <a:t> </a:t>
              </a:r>
              <a:r>
                <a:rPr lang="en-US" sz="1000" noProof="1">
                  <a:solidFill>
                    <a:srgbClr val="AD8000"/>
                  </a:solidFill>
                  <a:latin typeface="Courier"/>
                  <a:cs typeface="Courier"/>
                </a:rPr>
                <a:t>newArray</a:t>
              </a:r>
              <a:r>
                <a:rPr lang="en-US" sz="1000" noProof="1">
                  <a:solidFill>
                    <a:srgbClr val="FF0000"/>
                  </a:solidFill>
                  <a:latin typeface="Courier"/>
                  <a:cs typeface="Courier"/>
                </a:rPr>
                <a:t>(</a:t>
              </a:r>
              <a:r>
                <a:rPr lang="en-US" sz="1000" noProof="1">
                  <a:solidFill>
                    <a:srgbClr val="6400C8"/>
                  </a:solidFill>
                  <a:latin typeface="Courier"/>
                  <a:cs typeface="Courier"/>
                </a:rPr>
                <a:t>3</a:t>
              </a:r>
              <a:r>
                <a:rPr lang="en-US" sz="1000" noProof="1">
                  <a:solidFill>
                    <a:srgbClr val="FF0000"/>
                  </a:solidFill>
                  <a:latin typeface="Courier"/>
                  <a:cs typeface="Courier"/>
                </a:rPr>
                <a:t>)</a:t>
              </a:r>
              <a:r>
                <a:rPr lang="en-US" sz="1000" noProof="1">
                  <a:latin typeface="Courier"/>
                  <a:cs typeface="Courier"/>
                </a:rPr>
                <a:t>;</a:t>
              </a:r>
            </a:p>
            <a:p>
              <a:r>
                <a:rPr lang="en-US" sz="1000" noProof="1">
                  <a:latin typeface="Courier"/>
                  <a:cs typeface="Courier"/>
                </a:rPr>
                <a:t>Array.</a:t>
              </a:r>
              <a:r>
                <a:rPr lang="en-US" sz="1000" noProof="1">
                  <a:solidFill>
                    <a:srgbClr val="AD8000"/>
                  </a:solidFill>
                  <a:latin typeface="Courier"/>
                  <a:cs typeface="Courier"/>
                </a:rPr>
                <a:t>print</a:t>
              </a:r>
              <a:r>
                <a:rPr lang="en-US" sz="1000" noProof="1">
                  <a:solidFill>
                    <a:srgbClr val="FF0000"/>
                  </a:solidFill>
                  <a:latin typeface="Courier"/>
                  <a:cs typeface="Courier"/>
                </a:rPr>
                <a:t>(</a:t>
              </a:r>
              <a:r>
                <a:rPr lang="en-US" sz="1000" noProof="1">
                  <a:latin typeface="Courier"/>
                  <a:cs typeface="Courier"/>
                </a:rPr>
                <a:t>v</a:t>
              </a:r>
              <a:r>
                <a:rPr lang="en-US" sz="1000" noProof="1">
                  <a:solidFill>
                    <a:srgbClr val="FF0000"/>
                  </a:solidFill>
                  <a:latin typeface="Courier"/>
                  <a:cs typeface="Courier"/>
                </a:rPr>
                <a:t>)</a:t>
              </a:r>
              <a:r>
                <a:rPr lang="en-US" sz="1000" noProof="1">
                  <a:latin typeface="Courier"/>
                  <a:cs typeface="Courier"/>
                </a:rPr>
                <a:t>;</a:t>
              </a:r>
            </a:p>
            <a:p>
              <a:endParaRPr lang="en-US" sz="700" noProof="1">
                <a:solidFill>
                  <a:srgbClr val="FF009F"/>
                </a:solidFill>
                <a:latin typeface="Courier"/>
                <a:cs typeface="Courier"/>
              </a:endParaRPr>
            </a:p>
            <a:p>
              <a:r>
                <a:rPr lang="en-US" sz="900" noProof="1">
                  <a:solidFill>
                    <a:srgbClr val="008100"/>
                  </a:solidFill>
                  <a:latin typeface="Courier"/>
                  <a:cs typeface="Courier"/>
                </a:rPr>
                <a:t>// </a:t>
              </a:r>
              <a:r>
                <a:rPr lang="en-US" sz="900" i="1" noProof="1">
                  <a:solidFill>
                    <a:srgbClr val="008100"/>
                  </a:solidFill>
                  <a:latin typeface="Courier"/>
                  <a:cs typeface="Courier"/>
                </a:rPr>
                <a:t>combine arrays</a:t>
              </a:r>
            </a:p>
            <a:p>
              <a:r>
                <a:rPr lang="en-US" sz="1000" noProof="1">
                  <a:latin typeface="Courier"/>
                  <a:cs typeface="Courier"/>
                </a:rPr>
                <a:t>mixed </a:t>
              </a:r>
              <a:r>
                <a:rPr lang="en-US" sz="1000" noProof="1">
                  <a:solidFill>
                    <a:srgbClr val="804040"/>
                  </a:solidFill>
                  <a:latin typeface="Courier"/>
                  <a:cs typeface="Courier"/>
                </a:rPr>
                <a:t>=</a:t>
              </a:r>
              <a:r>
                <a:rPr lang="en-US" sz="1000" noProof="1">
                  <a:latin typeface="Courier"/>
                  <a:cs typeface="Courier"/>
                </a:rPr>
                <a:t> Array.</a:t>
              </a:r>
              <a:r>
                <a:rPr lang="en-US" sz="1000" noProof="1">
                  <a:solidFill>
                    <a:srgbClr val="AD8000"/>
                  </a:solidFill>
                  <a:latin typeface="Courier"/>
                  <a:cs typeface="Courier"/>
                </a:rPr>
                <a:t>concat</a:t>
              </a:r>
              <a:r>
                <a:rPr lang="en-US" sz="1000" noProof="1">
                  <a:solidFill>
                    <a:srgbClr val="FF0000"/>
                  </a:solidFill>
                  <a:latin typeface="Courier"/>
                  <a:cs typeface="Courier"/>
                </a:rPr>
                <a:t>(</a:t>
              </a:r>
              <a:r>
                <a:rPr lang="en-US" sz="1000" noProof="1">
                  <a:latin typeface="Courier"/>
                  <a:cs typeface="Courier"/>
                </a:rPr>
                <a:t>v, animals</a:t>
              </a:r>
              <a:r>
                <a:rPr lang="en-US" sz="1000" noProof="1">
                  <a:solidFill>
                    <a:srgbClr val="FF0000"/>
                  </a:solidFill>
                  <a:latin typeface="Courier"/>
                  <a:cs typeface="Courier"/>
                </a:rPr>
                <a:t>)</a:t>
              </a:r>
              <a:r>
                <a:rPr lang="en-US" sz="1000" noProof="1">
                  <a:latin typeface="Courier"/>
                  <a:cs typeface="Courier"/>
                </a:rPr>
                <a:t>;</a:t>
              </a:r>
            </a:p>
            <a:p>
              <a:endParaRPr lang="en-US" sz="400" noProof="1">
                <a:solidFill>
                  <a:srgbClr val="FF009F"/>
                </a:solidFill>
                <a:latin typeface="Courier"/>
                <a:cs typeface="Courier"/>
              </a:endParaRPr>
            </a:p>
            <a:p>
              <a:r>
                <a:rPr lang="en-US" sz="900" noProof="1">
                  <a:solidFill>
                    <a:srgbClr val="008100"/>
                  </a:solidFill>
                  <a:latin typeface="Courier"/>
                  <a:cs typeface="Courier"/>
                </a:rPr>
                <a:t>// </a:t>
              </a:r>
              <a:r>
                <a:rPr lang="en-US" sz="900" i="1" noProof="1">
                  <a:solidFill>
                    <a:srgbClr val="008100"/>
                  </a:solidFill>
                  <a:latin typeface="Courier"/>
                  <a:cs typeface="Courier"/>
                </a:rPr>
                <a:t>determine size of an array</a:t>
              </a:r>
            </a:p>
            <a:p>
              <a:r>
                <a:rPr lang="en-US" sz="1000" noProof="1">
                  <a:latin typeface="Courier"/>
                  <a:cs typeface="Courier"/>
                </a:rPr>
                <a:t>numberOfElements </a:t>
              </a:r>
              <a:r>
                <a:rPr lang="en-US" sz="1000" noProof="1">
                  <a:solidFill>
                    <a:srgbClr val="804040"/>
                  </a:solidFill>
                  <a:latin typeface="Courier"/>
                  <a:cs typeface="Courier"/>
                </a:rPr>
                <a:t>=</a:t>
              </a:r>
              <a:r>
                <a:rPr lang="en-US" sz="1000" noProof="1">
                  <a:latin typeface="Courier"/>
                  <a:cs typeface="Courier"/>
                </a:rPr>
                <a:t> </a:t>
              </a:r>
              <a:r>
                <a:rPr lang="en-US" sz="1000" noProof="1">
                  <a:solidFill>
                    <a:srgbClr val="AD8000"/>
                  </a:solidFill>
                  <a:latin typeface="Courier"/>
                  <a:cs typeface="Courier"/>
                </a:rPr>
                <a:t>lengthOf</a:t>
              </a:r>
              <a:r>
                <a:rPr lang="en-US" sz="1000" noProof="1">
                  <a:solidFill>
                    <a:srgbClr val="FF0000"/>
                  </a:solidFill>
                  <a:latin typeface="Courier"/>
                  <a:cs typeface="Courier"/>
                </a:rPr>
                <a:t>(</a:t>
              </a:r>
              <a:r>
                <a:rPr lang="en-US" sz="1000" noProof="1">
                  <a:latin typeface="Courier"/>
                  <a:cs typeface="Courier"/>
                </a:rPr>
                <a:t>v</a:t>
              </a:r>
              <a:r>
                <a:rPr lang="en-US" sz="1000" noProof="1">
                  <a:solidFill>
                    <a:srgbClr val="FF0000"/>
                  </a:solidFill>
                  <a:latin typeface="Courier"/>
                  <a:cs typeface="Courier"/>
                </a:rPr>
                <a:t>)</a:t>
              </a:r>
              <a:r>
                <a:rPr lang="en-US" sz="1000" noProof="1">
                  <a:latin typeface="Courier"/>
                  <a:cs typeface="Courier"/>
                </a:rPr>
                <a:t>;</a:t>
              </a:r>
              <a:endParaRPr lang="en-US" sz="1000" noProof="1">
                <a:highlight>
                  <a:srgbClr val="F2F2F2"/>
                </a:highlight>
                <a:latin typeface="Courier"/>
                <a:cs typeface="Courier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468208" y="6626263"/>
              <a:ext cx="3311999" cy="194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36000" bIns="36000" rtlCol="0" anchor="ctr"/>
            <a:lstStyle/>
            <a:p>
              <a:r>
                <a:rPr lang="en-US" sz="1000" b="1" noProof="1"/>
                <a:t>Vectors / arrays</a:t>
              </a:r>
              <a:endParaRPr lang="en-US" sz="1000" b="1" noProof="1">
                <a:solidFill>
                  <a:srgbClr val="A79C00"/>
                </a:solidFill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7219" y="6852990"/>
              <a:ext cx="529237" cy="428961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3652" y="7961294"/>
              <a:ext cx="562804" cy="479081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6"/>
            <a:srcRect r="14272" b="21866"/>
            <a:stretch/>
          </p:blipFill>
          <p:spPr>
            <a:xfrm>
              <a:off x="6183757" y="8535717"/>
              <a:ext cx="562699" cy="362227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6316725" y="7632834"/>
              <a:ext cx="429731" cy="218056"/>
              <a:chOff x="6316725" y="7632834"/>
              <a:chExt cx="429731" cy="218056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6316725" y="7632834"/>
                <a:ext cx="429731" cy="1773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1"/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 rotWithShape="1">
              <a:blip r:embed="rId4"/>
              <a:srcRect l="5810" t="36802" r="78085" b="35905"/>
              <a:stretch/>
            </p:blipFill>
            <p:spPr>
              <a:xfrm>
                <a:off x="6343614" y="7649441"/>
                <a:ext cx="104472" cy="143502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 rotWithShape="1">
              <a:blip r:embed="rId4"/>
              <a:srcRect l="62927" t="9012" r="22593" b="69153"/>
              <a:stretch/>
            </p:blipFill>
            <p:spPr>
              <a:xfrm>
                <a:off x="6633340" y="7669195"/>
                <a:ext cx="93931" cy="114802"/>
              </a:xfrm>
              <a:prstGeom prst="rect">
                <a:avLst/>
              </a:prstGeom>
            </p:spPr>
          </p:pic>
          <p:sp>
            <p:nvSpPr>
              <p:cNvPr id="85" name="TextBox 84"/>
              <p:cNvSpPr txBox="1"/>
              <p:nvPr/>
            </p:nvSpPr>
            <p:spPr>
              <a:xfrm>
                <a:off x="6356544" y="7666224"/>
                <a:ext cx="12785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noProof="1">
                    <a:latin typeface="Times New Roman"/>
                    <a:cs typeface="Times New Roman"/>
                  </a:rPr>
                  <a:t>1</a:t>
                </a:r>
              </a:p>
            </p:txBody>
          </p:sp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4"/>
              <a:srcRect l="20709" t="36802" r="61995" b="35905"/>
              <a:stretch/>
            </p:blipFill>
            <p:spPr>
              <a:xfrm>
                <a:off x="6492339" y="7653338"/>
                <a:ext cx="112196" cy="143502"/>
              </a:xfrm>
              <a:prstGeom prst="rect">
                <a:avLst/>
              </a:prstGeom>
            </p:spPr>
          </p:pic>
        </p:grpSp>
      </p:grpSp>
      <p:grpSp>
        <p:nvGrpSpPr>
          <p:cNvPr id="31" name="Group 30"/>
          <p:cNvGrpSpPr/>
          <p:nvPr/>
        </p:nvGrpSpPr>
        <p:grpSpPr>
          <a:xfrm>
            <a:off x="78221" y="7490964"/>
            <a:ext cx="3311999" cy="1136987"/>
            <a:chOff x="97659" y="7382910"/>
            <a:chExt cx="3311999" cy="1136987"/>
          </a:xfrm>
        </p:grpSpPr>
        <p:sp>
          <p:nvSpPr>
            <p:cNvPr id="95" name="Rectangle 94"/>
            <p:cNvSpPr/>
            <p:nvPr/>
          </p:nvSpPr>
          <p:spPr>
            <a:xfrm>
              <a:off x="97659" y="7382910"/>
              <a:ext cx="3311999" cy="2120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28800" bIns="28800" rtlCol="0" anchor="ctr">
              <a:spAutoFit/>
            </a:bodyPr>
            <a:lstStyle/>
            <a:p>
              <a:r>
                <a:rPr lang="en-US" sz="1000" b="1" noProof="1"/>
                <a:t>Iterative programming (</a:t>
              </a:r>
              <a:r>
                <a:rPr lang="en-US" sz="1000" b="1" noProof="1">
                  <a:solidFill>
                    <a:srgbClr val="0000FF"/>
                  </a:solidFill>
                  <a:latin typeface="Courier"/>
                  <a:cs typeface="Courier"/>
                </a:rPr>
                <a:t>for</a:t>
              </a:r>
              <a:r>
                <a:rPr lang="en-US" sz="1000" b="1" noProof="1">
                  <a:solidFill>
                    <a:srgbClr val="0000FF"/>
                  </a:solidFill>
                </a:rPr>
                <a:t> </a:t>
              </a:r>
              <a:r>
                <a:rPr lang="en-US" sz="1000" b="1" noProof="1"/>
                <a:t>loop)</a:t>
              </a:r>
              <a:endParaRPr lang="en-US" sz="1000" b="1" noProof="1">
                <a:solidFill>
                  <a:srgbClr val="A79C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7659" y="7616428"/>
              <a:ext cx="3311999" cy="9034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GB" sz="1000" noProof="1">
                <a:solidFill>
                  <a:srgbClr val="000000"/>
                </a:solidFill>
                <a:highlight>
                  <a:srgbClr val="FFFFFF"/>
                </a:highlight>
                <a:latin typeface="Courier"/>
                <a:cs typeface="Courier"/>
              </a:endParaRPr>
            </a:p>
            <a:p>
              <a:endParaRPr lang="en-GB" sz="1000" noProof="1">
                <a:solidFill>
                  <a:srgbClr val="000000"/>
                </a:solidFill>
                <a:highlight>
                  <a:srgbClr val="FFFFFF"/>
                </a:highlight>
                <a:latin typeface="Courier"/>
                <a:cs typeface="Courier"/>
              </a:endParaRPr>
            </a:p>
            <a:p>
              <a:endParaRPr lang="en-GB" sz="1000" noProof="1">
                <a:solidFill>
                  <a:srgbClr val="000000"/>
                </a:solidFill>
                <a:highlight>
                  <a:srgbClr val="FFFFFF"/>
                </a:highlight>
                <a:latin typeface="Courier"/>
                <a:cs typeface="Courier"/>
              </a:endParaRPr>
            </a:p>
            <a:p>
              <a:endParaRPr lang="en-GB" sz="1000" noProof="1">
                <a:solidFill>
                  <a:srgbClr val="000000"/>
                </a:solidFill>
                <a:highlight>
                  <a:srgbClr val="FFFFFF"/>
                </a:highlight>
                <a:latin typeface="Courier"/>
                <a:cs typeface="Courier"/>
              </a:endParaRPr>
            </a:p>
            <a:p>
              <a:endParaRPr lang="en-GB" sz="1000" noProof="1">
                <a:solidFill>
                  <a:srgbClr val="000000"/>
                </a:solidFill>
                <a:highlight>
                  <a:srgbClr val="FFFFFF"/>
                </a:highlight>
                <a:latin typeface="Courier"/>
                <a:cs typeface="Courier"/>
              </a:endParaRP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159464" y="7636040"/>
              <a:ext cx="2615019" cy="804335"/>
              <a:chOff x="159464" y="7678039"/>
              <a:chExt cx="2615019" cy="804335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479339" y="7780752"/>
                <a:ext cx="2295144" cy="55399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b="1" noProof="1">
                    <a:solidFill>
                      <a:srgbClr val="0000FF"/>
                    </a:solidFill>
                    <a:latin typeface="Courier"/>
                    <a:cs typeface="Courier"/>
                  </a:rPr>
                  <a:t>for</a:t>
                </a:r>
                <a:r>
                  <a:rPr lang="en-GB" sz="1000" noProof="1">
                    <a:solidFill>
                      <a:srgbClr val="FF0000"/>
                    </a:solidFill>
                    <a:latin typeface="Courier"/>
                    <a:cs typeface="Courier"/>
                  </a:rPr>
                  <a:t>(</a:t>
                </a:r>
                <a:r>
                  <a:rPr lang="en-GB" sz="1000" noProof="1">
                    <a:solidFill>
                      <a:srgbClr val="000000"/>
                    </a:solidFill>
                    <a:latin typeface="Courier"/>
                    <a:cs typeface="Courier"/>
                  </a:rPr>
                  <a:t>i </a:t>
                </a:r>
                <a:r>
                  <a:rPr lang="en-GB" sz="1000" noProof="1">
                    <a:solidFill>
                      <a:srgbClr val="804040"/>
                    </a:solidFill>
                    <a:latin typeface="Courier"/>
                    <a:cs typeface="Courier"/>
                  </a:rPr>
                  <a:t>= </a:t>
                </a:r>
                <a:r>
                  <a:rPr lang="en-GB" sz="1000" noProof="1">
                    <a:solidFill>
                      <a:srgbClr val="000000"/>
                    </a:solidFill>
                    <a:latin typeface="Courier"/>
                    <a:cs typeface="Courier"/>
                  </a:rPr>
                  <a:t>0</a:t>
                </a:r>
                <a:r>
                  <a:rPr lang="en-GB" sz="1000" noProof="1">
                    <a:latin typeface="Courier"/>
                    <a:cs typeface="Courier"/>
                  </a:rPr>
                  <a:t>;</a:t>
                </a:r>
                <a:r>
                  <a:rPr lang="en-GB" sz="1000" noProof="1">
                    <a:solidFill>
                      <a:srgbClr val="000000"/>
                    </a:solidFill>
                    <a:latin typeface="Courier"/>
                    <a:cs typeface="Courier"/>
                  </a:rPr>
                  <a:t> i </a:t>
                </a:r>
                <a:r>
                  <a:rPr lang="en-GB" sz="1000" noProof="1">
                    <a:solidFill>
                      <a:srgbClr val="804040"/>
                    </a:solidFill>
                    <a:latin typeface="Courier"/>
                    <a:cs typeface="Courier"/>
                  </a:rPr>
                  <a:t>&lt; </a:t>
                </a:r>
                <a:r>
                  <a:rPr lang="en-GB" sz="1000" noProof="1">
                    <a:solidFill>
                      <a:srgbClr val="000000"/>
                    </a:solidFill>
                    <a:latin typeface="Courier"/>
                    <a:cs typeface="Courier"/>
                  </a:rPr>
                  <a:t>3</a:t>
                </a:r>
                <a:r>
                  <a:rPr lang="en-GB" sz="1000" noProof="1">
                    <a:latin typeface="Courier"/>
                    <a:cs typeface="Courier"/>
                  </a:rPr>
                  <a:t>;</a:t>
                </a:r>
                <a:r>
                  <a:rPr lang="en-GB" sz="1000" noProof="1">
                    <a:solidFill>
                      <a:srgbClr val="000000"/>
                    </a:solidFill>
                    <a:latin typeface="Courier"/>
                    <a:cs typeface="Courier"/>
                  </a:rPr>
                  <a:t> i</a:t>
                </a:r>
                <a:r>
                  <a:rPr lang="en-GB" sz="1000" noProof="1">
                    <a:solidFill>
                      <a:srgbClr val="804040"/>
                    </a:solidFill>
                    <a:latin typeface="Courier"/>
                    <a:cs typeface="Courier"/>
                  </a:rPr>
                  <a:t>++ </a:t>
                </a:r>
                <a:r>
                  <a:rPr lang="en-GB" sz="1000" noProof="1">
                    <a:solidFill>
                      <a:srgbClr val="FF0000"/>
                    </a:solidFill>
                    <a:latin typeface="Courier"/>
                    <a:cs typeface="Courier"/>
                  </a:rPr>
                  <a:t>) {</a:t>
                </a:r>
              </a:p>
              <a:p>
                <a:r>
                  <a:rPr lang="en-GB" sz="1000" noProof="1">
                    <a:solidFill>
                      <a:srgbClr val="000000"/>
                    </a:solidFill>
                    <a:latin typeface="Courier"/>
                    <a:cs typeface="Courier"/>
                  </a:rPr>
                  <a:t>   </a:t>
                </a:r>
                <a:r>
                  <a:rPr lang="en-US" sz="1000" noProof="1">
                    <a:solidFill>
                      <a:srgbClr val="FF009F"/>
                    </a:solidFill>
                    <a:latin typeface="Courier"/>
                    <a:cs typeface="Courier"/>
                  </a:rPr>
                  <a:t> </a:t>
                </a:r>
                <a:r>
                  <a:rPr lang="en-US" sz="1000" noProof="1">
                    <a:solidFill>
                      <a:srgbClr val="AD8000"/>
                    </a:solidFill>
                    <a:latin typeface="Courier"/>
                    <a:cs typeface="Courier"/>
                  </a:rPr>
                  <a:t>print</a:t>
                </a:r>
                <a:r>
                  <a:rPr lang="en-US" sz="1000" noProof="1">
                    <a:solidFill>
                      <a:srgbClr val="FF009F"/>
                    </a:solidFill>
                    <a:latin typeface="Courier"/>
                    <a:cs typeface="Courier"/>
                  </a:rPr>
                  <a:t>(</a:t>
                </a:r>
                <a:r>
                  <a:rPr lang="ru-RU" sz="1000" noProof="1">
                    <a:solidFill>
                      <a:srgbClr val="DC009C"/>
                    </a:solidFill>
                    <a:latin typeface="Courier"/>
                    <a:cs typeface="Courier"/>
                  </a:rPr>
                  <a:t>"</a:t>
                </a:r>
                <a:r>
                  <a:rPr lang="en-US" sz="1000" noProof="1">
                    <a:solidFill>
                      <a:srgbClr val="DC009C"/>
                    </a:solidFill>
                    <a:latin typeface="Courier"/>
                    <a:cs typeface="Courier"/>
                  </a:rPr>
                  <a:t>i is </a:t>
                </a:r>
                <a:r>
                  <a:rPr lang="ru-RU" sz="1000" noProof="1">
                    <a:solidFill>
                      <a:srgbClr val="DC009C"/>
                    </a:solidFill>
                    <a:latin typeface="Courier"/>
                    <a:cs typeface="Courier"/>
                  </a:rPr>
                  <a:t>"</a:t>
                </a:r>
                <a:r>
                  <a:rPr lang="en-US" sz="1000" noProof="1">
                    <a:solidFill>
                      <a:srgbClr val="DC009C"/>
                    </a:solidFill>
                    <a:latin typeface="Courier"/>
                    <a:cs typeface="Courier"/>
                  </a:rPr>
                  <a:t> </a:t>
                </a:r>
                <a:r>
                  <a:rPr lang="en-US" sz="1000" noProof="1">
                    <a:solidFill>
                      <a:srgbClr val="804040"/>
                    </a:solidFill>
                    <a:latin typeface="Courier"/>
                    <a:cs typeface="Courier"/>
                  </a:rPr>
                  <a:t>+</a:t>
                </a:r>
                <a:r>
                  <a:rPr lang="en-US" sz="1000" noProof="1">
                    <a:latin typeface="Courier"/>
                    <a:cs typeface="Courier"/>
                  </a:rPr>
                  <a:t> i</a:t>
                </a:r>
                <a:r>
                  <a:rPr lang="en-US" sz="1000" noProof="1">
                    <a:solidFill>
                      <a:srgbClr val="FF0000"/>
                    </a:solidFill>
                    <a:latin typeface="Courier"/>
                    <a:cs typeface="Courier"/>
                  </a:rPr>
                  <a:t>)</a:t>
                </a:r>
                <a:r>
                  <a:rPr lang="en-US" sz="1000" noProof="1">
                    <a:latin typeface="Courier"/>
                    <a:cs typeface="Courier"/>
                  </a:rPr>
                  <a:t>;</a:t>
                </a:r>
                <a:endParaRPr lang="en-GB" sz="1000" noProof="1">
                  <a:latin typeface="Courier"/>
                  <a:cs typeface="Courier"/>
                </a:endParaRPr>
              </a:p>
              <a:p>
                <a:r>
                  <a:rPr lang="en-GB" sz="1000" noProof="1">
                    <a:solidFill>
                      <a:srgbClr val="FF0000"/>
                    </a:solidFill>
                    <a:latin typeface="Courier"/>
                    <a:cs typeface="Courier"/>
                  </a:rPr>
                  <a:t>}</a:t>
                </a:r>
                <a:endParaRPr lang="en-GB" sz="1000" noProof="1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 flipH="1">
                <a:off x="159464" y="7839107"/>
                <a:ext cx="217532" cy="0"/>
              </a:xfrm>
              <a:prstGeom prst="lin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159464" y="7832179"/>
                <a:ext cx="0" cy="456137"/>
              </a:xfrm>
              <a:prstGeom prst="lin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159464" y="8284550"/>
                <a:ext cx="217533" cy="0"/>
              </a:xfrm>
              <a:prstGeom prst="straightConnector1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 cmpd="sng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Arc 113"/>
              <p:cNvSpPr/>
              <p:nvPr/>
            </p:nvSpPr>
            <p:spPr>
              <a:xfrm flipH="1">
                <a:off x="234798" y="7898067"/>
                <a:ext cx="284401" cy="289017"/>
              </a:xfrm>
              <a:prstGeom prst="arc">
                <a:avLst>
                  <a:gd name="adj1" fmla="val 17057701"/>
                  <a:gd name="adj2" fmla="val 15732834"/>
                </a:avLst>
              </a:prstGeom>
              <a:noFill/>
              <a:ln w="38100" cmpd="sng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000" noProof="1"/>
              </a:p>
            </p:txBody>
          </p:sp>
          <p:cxnSp>
            <p:nvCxnSpPr>
              <p:cNvPr id="127" name="Straight Arrow Connector 126"/>
              <p:cNvCxnSpPr/>
              <p:nvPr/>
            </p:nvCxnSpPr>
            <p:spPr>
              <a:xfrm>
                <a:off x="409916" y="7678039"/>
                <a:ext cx="3492" cy="159153"/>
              </a:xfrm>
              <a:prstGeom prst="straightConnector1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 cmpd="sng"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413408" y="8289880"/>
                <a:ext cx="0" cy="192494"/>
              </a:xfrm>
              <a:prstGeom prst="straightConnector1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 cmpd="sng"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" name="Rectangle 163"/>
            <p:cNvSpPr/>
            <p:nvPr/>
          </p:nvSpPr>
          <p:spPr>
            <a:xfrm>
              <a:off x="1164864" y="8119814"/>
              <a:ext cx="219771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>
                <a:defRPr/>
              </a:pPr>
              <a:r>
                <a:rPr lang="en-US" sz="800" b="1" i="1" noProof="1">
                  <a:solidFill>
                    <a:schemeClr val="bg1"/>
                  </a:solidFill>
                </a:rPr>
                <a:t>start</a:t>
              </a:r>
              <a:r>
                <a:rPr lang="en-US" sz="800" i="1" noProof="1">
                  <a:solidFill>
                    <a:schemeClr val="bg1"/>
                  </a:solidFill>
                </a:rPr>
                <a:t> with this</a:t>
              </a:r>
            </a:p>
            <a:p>
              <a:pPr>
                <a:defRPr/>
              </a:pPr>
              <a:r>
                <a:rPr lang="en-US" sz="800" b="1" i="1" noProof="1">
                  <a:solidFill>
                    <a:schemeClr val="bg1"/>
                  </a:solidFill>
                </a:rPr>
                <a:t>before</a:t>
              </a:r>
              <a:r>
                <a:rPr lang="en-US" sz="800" i="1" noProof="1">
                  <a:solidFill>
                    <a:schemeClr val="bg1"/>
                  </a:solidFill>
                </a:rPr>
                <a:t> each loop: check &amp; only continue if this is true</a:t>
              </a:r>
            </a:p>
            <a:p>
              <a:pPr>
                <a:defRPr/>
              </a:pPr>
              <a:r>
                <a:rPr lang="en-US" sz="800" b="1" i="1" noProof="1">
                  <a:solidFill>
                    <a:schemeClr val="bg1"/>
                  </a:solidFill>
                </a:rPr>
                <a:t>after</a:t>
              </a:r>
              <a:r>
                <a:rPr lang="en-US" sz="800" i="1" noProof="1">
                  <a:solidFill>
                    <a:schemeClr val="bg1"/>
                  </a:solidFill>
                </a:rPr>
                <a:t> each loop: do this</a:t>
              </a:r>
            </a:p>
          </p:txBody>
        </p:sp>
        <p:sp>
          <p:nvSpPr>
            <p:cNvPr id="181" name="Oval 180"/>
            <p:cNvSpPr/>
            <p:nvPr/>
          </p:nvSpPr>
          <p:spPr>
            <a:xfrm>
              <a:off x="1007928" y="7631544"/>
              <a:ext cx="107209" cy="107209"/>
            </a:xfrm>
            <a:prstGeom prst="ellipse">
              <a:avLst/>
            </a:prstGeom>
            <a:solidFill>
              <a:srgbClr val="E9EDF4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noProof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1</a:t>
              </a:r>
              <a:endParaRPr lang="en-US" sz="900" noProof="1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1042139" y="8132065"/>
              <a:ext cx="107209" cy="107209"/>
            </a:xfrm>
            <a:prstGeom prst="ellipse">
              <a:avLst/>
            </a:prstGeom>
            <a:solidFill>
              <a:srgbClr val="E9EDF4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noProof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1</a:t>
              </a:r>
              <a:endParaRPr lang="en-US" sz="900" noProof="1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1545966" y="7631544"/>
              <a:ext cx="107209" cy="107209"/>
            </a:xfrm>
            <a:prstGeom prst="ellipse">
              <a:avLst/>
            </a:prstGeom>
            <a:solidFill>
              <a:srgbClr val="E9EDF4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noProof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sz="900" noProof="1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1042139" y="8256672"/>
              <a:ext cx="107209" cy="107209"/>
            </a:xfrm>
            <a:prstGeom prst="ellipse">
              <a:avLst/>
            </a:prstGeom>
            <a:solidFill>
              <a:srgbClr val="E9EDF4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noProof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sz="900" noProof="1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2030683" y="7631544"/>
              <a:ext cx="107209" cy="107209"/>
            </a:xfrm>
            <a:prstGeom prst="ellipse">
              <a:avLst/>
            </a:prstGeom>
            <a:solidFill>
              <a:srgbClr val="E9EDF4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noProof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3</a:t>
              </a:r>
            </a:p>
          </p:txBody>
        </p:sp>
        <p:sp>
          <p:nvSpPr>
            <p:cNvPr id="186" name="Oval 185"/>
            <p:cNvSpPr/>
            <p:nvPr/>
          </p:nvSpPr>
          <p:spPr>
            <a:xfrm>
              <a:off x="1042139" y="8381279"/>
              <a:ext cx="107209" cy="107209"/>
            </a:xfrm>
            <a:prstGeom prst="ellipse">
              <a:avLst/>
            </a:prstGeom>
            <a:solidFill>
              <a:srgbClr val="E9EDF4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noProof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3</a:t>
              </a:r>
            </a:p>
          </p:txBody>
        </p:sp>
        <p:sp>
          <p:nvSpPr>
            <p:cNvPr id="187" name="Right Brace 186"/>
            <p:cNvSpPr/>
            <p:nvPr/>
          </p:nvSpPr>
          <p:spPr>
            <a:xfrm rot="16200000">
              <a:off x="1037642" y="7592212"/>
              <a:ext cx="45719" cy="376258"/>
            </a:xfrm>
            <a:prstGeom prst="rightBrace">
              <a:avLst>
                <a:gd name="adj1" fmla="val 54334"/>
                <a:gd name="adj2" fmla="val 50000"/>
              </a:avLst>
            </a:prstGeom>
            <a:ln w="19050">
              <a:solidFill>
                <a:srgbClr val="95B3D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88" name="Right Brace 187"/>
            <p:cNvSpPr/>
            <p:nvPr/>
          </p:nvSpPr>
          <p:spPr>
            <a:xfrm rot="16200000">
              <a:off x="1574217" y="7592212"/>
              <a:ext cx="45719" cy="376258"/>
            </a:xfrm>
            <a:prstGeom prst="rightBrace">
              <a:avLst>
                <a:gd name="adj1" fmla="val 54334"/>
                <a:gd name="adj2" fmla="val 50000"/>
              </a:avLst>
            </a:prstGeom>
            <a:ln w="19050">
              <a:solidFill>
                <a:srgbClr val="95B3D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89" name="Right Brace 188"/>
            <p:cNvSpPr/>
            <p:nvPr/>
          </p:nvSpPr>
          <p:spPr>
            <a:xfrm rot="16200000">
              <a:off x="2063635" y="7615758"/>
              <a:ext cx="46800" cy="328083"/>
            </a:xfrm>
            <a:prstGeom prst="rightBrace">
              <a:avLst>
                <a:gd name="adj1" fmla="val 54334"/>
                <a:gd name="adj2" fmla="val 50000"/>
              </a:avLst>
            </a:prstGeom>
            <a:ln w="19050">
              <a:solidFill>
                <a:srgbClr val="95B3D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/>
            <a:srcRect l="964" t="1598" r="1148" b="2026"/>
            <a:stretch/>
          </p:blipFill>
          <p:spPr>
            <a:xfrm>
              <a:off x="2832334" y="7649441"/>
              <a:ext cx="532242" cy="573923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 rot="374528">
            <a:off x="5814480" y="4864368"/>
            <a:ext cx="929811" cy="382600"/>
          </a:xfrm>
          <a:prstGeom prst="rect">
            <a:avLst/>
          </a:prstGeom>
          <a:solidFill>
            <a:srgbClr val="E9EDF4"/>
          </a:solidFill>
          <a:ln w="12700">
            <a:solidFill>
              <a:srgbClr val="4F81BD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r>
              <a:rPr lang="en-US" sz="75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Boolean </a:t>
            </a:r>
            <a:r>
              <a:rPr lang="en-US" sz="750" noProof="1">
                <a:latin typeface="+mj-lt"/>
                <a:ea typeface="Courier" charset="0"/>
                <a:cs typeface="Courier" charset="0"/>
              </a:rPr>
              <a:t>variables:</a:t>
            </a:r>
          </a:p>
          <a:p>
            <a:r>
              <a:rPr lang="en-US" sz="750" b="1" noProof="1">
                <a:solidFill>
                  <a:srgbClr val="6400C8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750" noProof="1"/>
              <a:t> means </a:t>
            </a:r>
            <a:r>
              <a:rPr lang="en-US" sz="750" b="1" noProof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</a:p>
          <a:p>
            <a:r>
              <a:rPr lang="en-US" sz="750" b="1" noProof="1">
                <a:solidFill>
                  <a:srgbClr val="6400C8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750" noProof="1"/>
              <a:t> means </a:t>
            </a:r>
            <a:r>
              <a:rPr lang="en-US" sz="750" b="1" noProof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80347D-8E2C-40AD-BAA1-5E5A165B585A}"/>
              </a:ext>
            </a:extLst>
          </p:cNvPr>
          <p:cNvSpPr txBox="1"/>
          <p:nvPr/>
        </p:nvSpPr>
        <p:spPr>
          <a:xfrm>
            <a:off x="6378382" y="9776058"/>
            <a:ext cx="47961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2021-05-12</a:t>
            </a:r>
          </a:p>
        </p:txBody>
      </p:sp>
      <p:pic>
        <p:nvPicPr>
          <p:cNvPr id="77" name="unknown.pdf" descr="unknown.pdf">
            <a:extLst>
              <a:ext uri="{FF2B5EF4-FFF2-40B4-BE49-F238E27FC236}">
                <a16:creationId xmlns:a16="http://schemas.microsoft.com/office/drawing/2014/main" id="{2032C466-A70A-4843-BF61-FB75A2E6D1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1915" y="214050"/>
            <a:ext cx="651332" cy="24576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9015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697"/>
              </p:ext>
            </p:extLst>
          </p:nvPr>
        </p:nvGraphicFramePr>
        <p:xfrm>
          <a:off x="62578" y="1751404"/>
          <a:ext cx="2181600" cy="147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618">
                <a:tc>
                  <a:txBody>
                    <a:bodyPr/>
                    <a:lstStyle/>
                    <a:p>
                      <a:r>
                        <a:rPr lang="en-US" sz="1000"/>
                        <a:t>Navigation</a:t>
                      </a:r>
                      <a:r>
                        <a:rPr lang="en-US" sz="1000" baseline="0"/>
                        <a:t> in image stacks</a:t>
                      </a:r>
                      <a:endParaRPr lang="en-US" sz="1000"/>
                    </a:p>
                  </a:txBody>
                  <a:tcPr marL="5400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065">
                <a:tc>
                  <a:txBody>
                    <a:bodyPr/>
                    <a:lstStyle/>
                    <a:p>
                      <a:r>
                        <a:rPr lang="en-US" sz="8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Stack.getDimensions</a:t>
                      </a:r>
                      <a:r>
                        <a:rPr lang="en-US" sz="8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width, height, channels</a:t>
                      </a:r>
                      <a:r>
                        <a:rPr lang="en-US" sz="800" baseline="0">
                          <a:latin typeface="Courier"/>
                          <a:cs typeface="Courier"/>
                        </a:rPr>
                        <a:t>, slices, frames</a:t>
                      </a:r>
                      <a:r>
                        <a:rPr lang="en-US" sz="8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80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;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065">
                <a:tc>
                  <a:txBody>
                    <a:bodyPr/>
                    <a:lstStyle/>
                    <a:p>
                      <a:r>
                        <a:rPr lang="en-US" sz="800" b="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Stack.setSlice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800" b="0">
                          <a:latin typeface="Courier"/>
                          <a:cs typeface="Courier"/>
                        </a:rPr>
                        <a:t>slice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800" b="0">
                          <a:latin typeface="Courier"/>
                          <a:cs typeface="Courier"/>
                        </a:rPr>
                        <a:t>;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065">
                <a:tc>
                  <a:txBody>
                    <a:bodyPr/>
                    <a:lstStyle/>
                    <a:p>
                      <a:r>
                        <a:rPr lang="en-US" sz="800" b="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Stack.setChannel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800" b="0">
                          <a:latin typeface="Courier"/>
                          <a:cs typeface="Courier"/>
                        </a:rPr>
                        <a:t>channel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800" b="0">
                          <a:latin typeface="Courier"/>
                          <a:cs typeface="Courier"/>
                        </a:rPr>
                        <a:t>;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065">
                <a:tc>
                  <a:txBody>
                    <a:bodyPr/>
                    <a:lstStyle/>
                    <a:p>
                      <a:r>
                        <a:rPr lang="en-US" sz="800" b="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Stack.setFrame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800" b="0">
                          <a:latin typeface="Courier"/>
                          <a:cs typeface="Courier"/>
                        </a:rPr>
                        <a:t>frame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800" b="0">
                          <a:latin typeface="Courier"/>
                          <a:cs typeface="Courier"/>
                        </a:rPr>
                        <a:t>;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065"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Stack.setDisplayMode</a:t>
                      </a:r>
                      <a:r>
                        <a:rPr lang="en-US" sz="800" b="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 i="0" dirty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ru-RU" sz="800" i="0" dirty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800" b="0" dirty="0">
                          <a:latin typeface="Courier"/>
                          <a:cs typeface="Courier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Stack.setDisplayMode</a:t>
                      </a:r>
                      <a:r>
                        <a:rPr lang="en-US" sz="800" b="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 i="0" dirty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composite</a:t>
                      </a:r>
                      <a:r>
                        <a:rPr lang="ru-RU" sz="800" i="0" dirty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800" b="0" dirty="0">
                          <a:latin typeface="Courier"/>
                          <a:cs typeface="Courier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Stack.setDisplayMode</a:t>
                      </a:r>
                      <a:r>
                        <a:rPr lang="en-US" sz="800" b="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 i="0" dirty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grayscale</a:t>
                      </a:r>
                      <a:r>
                        <a:rPr lang="ru-RU" sz="800" i="0" dirty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800" b="0" dirty="0">
                          <a:latin typeface="Courier"/>
                          <a:cs typeface="Courier"/>
                        </a:rPr>
                        <a:t>;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725700"/>
              </p:ext>
            </p:extLst>
          </p:nvPr>
        </p:nvGraphicFramePr>
        <p:xfrm>
          <a:off x="62578" y="3271234"/>
          <a:ext cx="2181600" cy="1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Handle image</a:t>
                      </a:r>
                      <a:r>
                        <a:rPr lang="en-US" sz="1000" baseline="0"/>
                        <a:t> files</a:t>
                      </a:r>
                      <a:r>
                        <a:rPr lang="en-US" sz="1000"/>
                        <a:t> and folders</a:t>
                      </a:r>
                    </a:p>
                  </a:txBody>
                  <a:tcPr marL="54000" marR="90000" marT="28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open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folder + </a:t>
                      </a:r>
                      <a:r>
                        <a:rPr lang="ru-RU" sz="800" i="0" dirty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i="0" dirty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/</a:t>
                      </a:r>
                      <a:r>
                        <a:rPr lang="ru-RU" sz="800" i="0" dirty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i="0" dirty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 </a:t>
                      </a:r>
                      <a:r>
                        <a:rPr lang="en-US" sz="800" dirty="0" err="1">
                          <a:latin typeface="Courier"/>
                          <a:cs typeface="Courier"/>
                        </a:rPr>
                        <a:t>imageFilename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800" dirty="0">
                          <a:latin typeface="Courier"/>
                          <a:cs typeface="Courier"/>
                        </a:rPr>
                        <a:t>;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close</a:t>
                      </a:r>
                      <a:r>
                        <a:rPr lang="en-US" sz="8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()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;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err="1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fileList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= </a:t>
                      </a:r>
                      <a:r>
                        <a:rPr lang="en-US" sz="800" kern="1200" err="1">
                          <a:solidFill>
                            <a:srgbClr val="AD8000"/>
                          </a:solidFill>
                          <a:latin typeface="Courier"/>
                          <a:ea typeface="+mn-ea"/>
                          <a:cs typeface="Courier"/>
                        </a:rPr>
                        <a:t>getFileList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(</a:t>
                      </a:r>
                      <a:r>
                        <a:rPr lang="en-US" sz="800" kern="120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folder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)</a:t>
                      </a:r>
                      <a:r>
                        <a:rPr lang="en-US" sz="800" kern="120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;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numFiles</a:t>
                      </a:r>
                      <a:r>
                        <a:rPr lang="en-US" sz="800" kern="120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= </a:t>
                      </a:r>
                      <a:r>
                        <a:rPr lang="en-US" sz="800" kern="1200" err="1">
                          <a:solidFill>
                            <a:srgbClr val="AD8000"/>
                          </a:solidFill>
                          <a:latin typeface="Courier"/>
                          <a:ea typeface="+mn-ea"/>
                          <a:cs typeface="Courier"/>
                        </a:rPr>
                        <a:t>lengthOf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(</a:t>
                      </a:r>
                      <a:r>
                        <a:rPr lang="en-US" sz="800" kern="120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fileList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)</a:t>
                      </a:r>
                      <a:r>
                        <a:rPr lang="en-US" sz="800" kern="120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;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0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rgbClr val="0000FF"/>
                          </a:solidFill>
                          <a:latin typeface="Courier"/>
                          <a:ea typeface="+mn-ea"/>
                          <a:cs typeface="Courier"/>
                        </a:rPr>
                        <a:t>for</a:t>
                      </a:r>
                      <a:r>
                        <a:rPr lang="en-US" sz="4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800" kern="120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(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i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=</a:t>
                      </a:r>
                      <a:r>
                        <a:rPr lang="en-US" sz="800" kern="1200" dirty="0">
                          <a:solidFill>
                            <a:srgbClr val="6400C8"/>
                          </a:solidFill>
                          <a:latin typeface="Courier"/>
                          <a:ea typeface="+mn-ea"/>
                          <a:cs typeface="Courier"/>
                        </a:rPr>
                        <a:t>0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;i&lt;</a:t>
                      </a:r>
                      <a:r>
                        <a:rPr lang="en-US" sz="800" kern="1200" dirty="0" err="1">
                          <a:solidFill>
                            <a:srgbClr val="AD8000"/>
                          </a:solidFill>
                          <a:latin typeface="Courier"/>
                          <a:ea typeface="+mn-ea"/>
                          <a:cs typeface="Courier"/>
                        </a:rPr>
                        <a:t>lengthOf</a:t>
                      </a:r>
                      <a:r>
                        <a:rPr lang="en-US" sz="800" kern="120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(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fileList</a:t>
                      </a:r>
                      <a:r>
                        <a:rPr lang="en-US" sz="800" kern="120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)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;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i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++</a:t>
                      </a:r>
                      <a:r>
                        <a:rPr lang="en-US" sz="800" kern="120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)</a:t>
                      </a:r>
                      <a:r>
                        <a:rPr lang="en-US" sz="800" kern="1200" baseline="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   file = </a:t>
                      </a:r>
                      <a:r>
                        <a:rPr lang="en-US" sz="800" kern="1200" baseline="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fileList</a:t>
                      </a:r>
                      <a:r>
                        <a:rPr lang="en-US" sz="800" kern="1200" baseline="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[</a:t>
                      </a:r>
                      <a:r>
                        <a:rPr lang="en-US" sz="800" kern="1200" baseline="0" dirty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i</a:t>
                      </a:r>
                      <a:r>
                        <a:rPr lang="en-US" sz="800" kern="1200" baseline="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]</a:t>
                      </a: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   </a:t>
                      </a:r>
                      <a:r>
                        <a:rPr lang="en-US" sz="800" kern="1200" baseline="0" dirty="0">
                          <a:solidFill>
                            <a:srgbClr val="AD8000"/>
                          </a:solidFill>
                          <a:latin typeface="Courier"/>
                          <a:ea typeface="+mn-ea"/>
                          <a:cs typeface="Courier"/>
                        </a:rPr>
                        <a:t>open</a:t>
                      </a:r>
                      <a:r>
                        <a:rPr lang="en-US" sz="800" kern="1200" baseline="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(</a:t>
                      </a: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folder + </a:t>
                      </a:r>
                      <a:r>
                        <a:rPr lang="ru-RU" sz="800" i="0" dirty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i="0" dirty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/</a:t>
                      </a:r>
                      <a:r>
                        <a:rPr lang="ru-RU" sz="800" i="0" dirty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i="0" dirty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+ file</a:t>
                      </a:r>
                      <a:r>
                        <a:rPr lang="en-US" sz="800" kern="1200" baseline="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)</a:t>
                      </a: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   </a:t>
                      </a:r>
                      <a:r>
                        <a:rPr lang="en-US" sz="800" kern="1200" baseline="0" dirty="0">
                          <a:solidFill>
                            <a:srgbClr val="008100"/>
                          </a:solidFill>
                          <a:latin typeface="Courier"/>
                          <a:ea typeface="+mn-ea"/>
                          <a:cs typeface="Courier"/>
                        </a:rPr>
                        <a:t>// </a:t>
                      </a:r>
                      <a:r>
                        <a:rPr lang="en-US" sz="800" i="1" kern="1200" baseline="0" dirty="0">
                          <a:solidFill>
                            <a:srgbClr val="008100"/>
                          </a:solidFill>
                          <a:latin typeface="Courier"/>
                          <a:ea typeface="+mn-ea"/>
                          <a:cs typeface="Courier"/>
                        </a:rPr>
                        <a:t>actual image processing...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   </a:t>
                      </a:r>
                      <a:r>
                        <a:rPr lang="en-US" sz="800" kern="1200" baseline="0" dirty="0">
                          <a:solidFill>
                            <a:srgbClr val="AD8000"/>
                          </a:solidFill>
                          <a:latin typeface="Courier"/>
                          <a:ea typeface="+mn-ea"/>
                          <a:cs typeface="Courier"/>
                        </a:rPr>
                        <a:t>close</a:t>
                      </a:r>
                      <a:r>
                        <a:rPr lang="en-US" sz="800" kern="1200" baseline="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()</a:t>
                      </a: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}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62251"/>
              </p:ext>
            </p:extLst>
          </p:nvPr>
        </p:nvGraphicFramePr>
        <p:xfrm>
          <a:off x="62578" y="1136361"/>
          <a:ext cx="2181600" cy="56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129">
                <a:tc>
                  <a:txBody>
                    <a:bodyPr/>
                    <a:lstStyle/>
                    <a:p>
                      <a:r>
                        <a:rPr lang="en-US" sz="1000"/>
                        <a:t>Switch</a:t>
                      </a:r>
                      <a:r>
                        <a:rPr lang="en-US" sz="1000" baseline="0"/>
                        <a:t> between image windows</a:t>
                      </a:r>
                      <a:endParaRPr lang="en-US" sz="1000"/>
                    </a:p>
                  </a:txBody>
                  <a:tcPr marL="54000" marR="9000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err="1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titleOfCurrentImage</a:t>
                      </a:r>
                      <a:r>
                        <a:rPr lang="en-US" sz="80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 = </a:t>
                      </a:r>
                      <a:r>
                        <a:rPr lang="en-US" sz="8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getTitle</a:t>
                      </a:r>
                      <a:r>
                        <a:rPr lang="en-US" sz="8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()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;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selectWindow</a:t>
                      </a:r>
                      <a:r>
                        <a:rPr lang="en-US" sz="8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800" err="1">
                          <a:solidFill>
                            <a:schemeClr val="dk1"/>
                          </a:solidFill>
                          <a:latin typeface="Courier"/>
                          <a:cs typeface="Courier"/>
                        </a:rPr>
                        <a:t>titleOfAnyImage</a:t>
                      </a:r>
                      <a:r>
                        <a:rPr lang="en-US" sz="8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;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78941"/>
              </p:ext>
            </p:extLst>
          </p:nvPr>
        </p:nvGraphicFramePr>
        <p:xfrm>
          <a:off x="2281333" y="1136361"/>
          <a:ext cx="4530576" cy="38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491">
                <a:tc>
                  <a:txBody>
                    <a:bodyPr/>
                    <a:lstStyle/>
                    <a:p>
                      <a:r>
                        <a:rPr lang="en-US" sz="1000" b="1"/>
                        <a:t>Calling any ImageJ/FIJI menu</a:t>
                      </a:r>
                      <a:endParaRPr lang="en-US" sz="1000" b="1">
                        <a:solidFill>
                          <a:srgbClr val="A79C00"/>
                        </a:solidFill>
                      </a:endParaRPr>
                    </a:p>
                  </a:txBody>
                  <a:tcPr marL="54000" marR="9000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run</a:t>
                      </a:r>
                      <a:r>
                        <a:rPr lang="en-US" sz="800" b="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 b="0" dirty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Enhance Contrast...</a:t>
                      </a:r>
                      <a:r>
                        <a:rPr lang="ru-RU" sz="800" b="0" dirty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,</a:t>
                      </a:r>
                      <a:r>
                        <a:rPr lang="en-US" sz="800" b="0" baseline="0" dirty="0">
                          <a:solidFill>
                            <a:srgbClr val="FF009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ru-RU" sz="800" b="0" dirty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b="0" baseline="0" dirty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saturated=0.3 normalize</a:t>
                      </a:r>
                      <a:r>
                        <a:rPr lang="ru-RU" sz="800" b="0" dirty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b="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</a:p>
                  </a:txBody>
                  <a:tcPr marL="54000" marR="90000" marT="28800" marB="288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4245"/>
              </p:ext>
            </p:extLst>
          </p:nvPr>
        </p:nvGraphicFramePr>
        <p:xfrm>
          <a:off x="4668612" y="6371859"/>
          <a:ext cx="2143297" cy="345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402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Best practices</a:t>
                      </a:r>
                      <a:r>
                        <a:rPr lang="en-US" sz="1000" b="1" baseline="0">
                          <a:solidFill>
                            <a:schemeClr val="bg1"/>
                          </a:solidFill>
                        </a:rPr>
                        <a:t> in developing s</a:t>
                      </a: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oftware</a:t>
                      </a:r>
                    </a:p>
                  </a:txBody>
                  <a:tcPr marL="54000" marR="9000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solidFill>
                            <a:schemeClr val="tx1"/>
                          </a:solidFill>
                        </a:rPr>
                        <a:t>Divide and rule</a:t>
                      </a:r>
                    </a:p>
                    <a:p>
                      <a:pPr marL="93663" indent="-93663">
                        <a:buFont typeface="Arial" charset="0"/>
                        <a:buChar char="•"/>
                        <a:tabLst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Split</a:t>
                      </a:r>
                      <a:r>
                        <a:rPr lang="en-US" sz="900" b="0" baseline="0">
                          <a:solidFill>
                            <a:schemeClr val="tx1"/>
                          </a:solidFill>
                        </a:rPr>
                        <a:t> complex issues into smaller, accessible issues</a:t>
                      </a:r>
                    </a:p>
                    <a:p>
                      <a:pPr marL="93663" indent="-93663">
                        <a:buFont typeface="Arial" charset="0"/>
                        <a:buChar char="•"/>
                        <a:tabLst/>
                      </a:pPr>
                      <a:r>
                        <a:rPr lang="en-US" sz="900" b="0" baseline="0">
                          <a:solidFill>
                            <a:schemeClr val="tx1"/>
                          </a:solidFill>
                        </a:rPr>
                        <a:t>If a function solves several issues, split it in separate functions.</a:t>
                      </a:r>
                    </a:p>
                  </a:txBody>
                  <a:tcPr marL="54000" marR="3600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620"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chemeClr val="tx1"/>
                          </a:solidFill>
                        </a:rPr>
                        <a:t>Don’t repeat</a:t>
                      </a:r>
                      <a:r>
                        <a:rPr lang="en-US" sz="900" b="1" baseline="0">
                          <a:solidFill>
                            <a:schemeClr val="tx1"/>
                          </a:solidFill>
                        </a:rPr>
                        <a:t> yourself (DRY)</a:t>
                      </a:r>
                    </a:p>
                    <a:p>
                      <a:pPr marL="93663" indent="-93663">
                        <a:buFont typeface="Arial" charset="0"/>
                        <a:buChar char="•"/>
                        <a:tabLst/>
                      </a:pPr>
                      <a:r>
                        <a:rPr lang="en-US" sz="900" b="0" baseline="0">
                          <a:solidFill>
                            <a:schemeClr val="tx1"/>
                          </a:solidFill>
                        </a:rPr>
                        <a:t>Don’t copy code if similar things are done twice, because you may copy programming errors. </a:t>
                      </a:r>
                    </a:p>
                    <a:p>
                      <a:pPr marL="93663" indent="-93663">
                        <a:buFont typeface="Arial" charset="0"/>
                        <a:buChar char="•"/>
                        <a:tabLst/>
                      </a:pPr>
                      <a:r>
                        <a:rPr lang="en-US" sz="900" b="0" baseline="0">
                          <a:solidFill>
                            <a:schemeClr val="tx1"/>
                          </a:solidFill>
                        </a:rPr>
                        <a:t>Program a loop or custom function instead. Maintenance is easier then.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solidFill>
                            <a:schemeClr val="tx1"/>
                          </a:solidFill>
                        </a:rPr>
                        <a:t>Keep it short and simple (KISS)</a:t>
                      </a:r>
                    </a:p>
                    <a:p>
                      <a:pPr marL="93663" marR="0" indent="-936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develop</a:t>
                      </a:r>
                      <a:r>
                        <a:rPr lang="en-US" sz="900" b="0" baseline="0">
                          <a:solidFill>
                            <a:schemeClr val="tx1"/>
                          </a:solidFill>
                        </a:rPr>
                        <a:t> code so that others can read, understand and maintain it.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35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900" b="1">
                          <a:solidFill>
                            <a:schemeClr val="tx1"/>
                          </a:solidFill>
                        </a:rPr>
                        <a:t>Variable and</a:t>
                      </a:r>
                      <a:r>
                        <a:rPr lang="en-US" sz="900" b="1" baseline="0">
                          <a:solidFill>
                            <a:schemeClr val="tx1"/>
                          </a:solidFill>
                        </a:rPr>
                        <a:t> function names</a:t>
                      </a:r>
                    </a:p>
                    <a:p>
                      <a:pPr marL="93663" indent="-93663">
                        <a:buFont typeface="Arial" charset="0"/>
                        <a:buChar char="•"/>
                        <a:tabLst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name functions after what</a:t>
                      </a:r>
                      <a:r>
                        <a:rPr lang="en-US" sz="900" b="0" baseline="0">
                          <a:solidFill>
                            <a:schemeClr val="tx1"/>
                          </a:solidFill>
                        </a:rPr>
                        <a:t> they do,</a:t>
                      </a:r>
                      <a:br>
                        <a:rPr lang="en-US" sz="900" b="0" baseline="0">
                          <a:solidFill>
                            <a:schemeClr val="tx1"/>
                          </a:solidFill>
                        </a:rPr>
                      </a:br>
                      <a:r>
                        <a:rPr lang="en-US" sz="900" b="0" baseline="0">
                          <a:solidFill>
                            <a:schemeClr val="tx1"/>
                          </a:solidFill>
                        </a:rPr>
                        <a:t>(verb + object). e.g.: </a:t>
                      </a:r>
                      <a:r>
                        <a:rPr lang="en-US" sz="900" b="0" baseline="0" err="1">
                          <a:solidFill>
                            <a:schemeClr val="tx1"/>
                          </a:solidFill>
                        </a:rPr>
                        <a:t>analyzeImage</a:t>
                      </a:r>
                      <a:r>
                        <a:rPr lang="en-US" sz="900" b="0" baseline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93663" indent="-93663">
                        <a:buFont typeface="Arial" charset="0"/>
                        <a:buChar char="•"/>
                        <a:tabLst/>
                      </a:pPr>
                      <a:r>
                        <a:rPr lang="en-US" sz="900" b="0" baseline="0">
                          <a:solidFill>
                            <a:schemeClr val="tx1"/>
                          </a:solidFill>
                        </a:rPr>
                        <a:t>name variables after what they contain, e.g.: (</a:t>
                      </a:r>
                      <a:r>
                        <a:rPr lang="ru-RU" sz="900" b="0" strike="sngStrike" baseline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sz="900" b="0" strike="sngStrike" baseline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ru-RU" sz="900" b="0" strike="sngStrike" baseline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sz="900" b="0" baseline="0">
                          <a:solidFill>
                            <a:schemeClr val="tx1"/>
                          </a:solidFill>
                        </a:rPr>
                        <a:t> versus </a:t>
                      </a:r>
                      <a:r>
                        <a:rPr lang="ru-RU" sz="900" b="0" baseline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sz="900" b="0" baseline="0">
                          <a:solidFill>
                            <a:schemeClr val="tx1"/>
                          </a:solidFill>
                        </a:rPr>
                        <a:t>area</a:t>
                      </a:r>
                      <a:r>
                        <a:rPr lang="ru-RU" sz="900" b="0" baseline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sz="9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93663" marR="0" indent="-936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assign parameter values at the beginning of the script, so you do not have to search for them once you</a:t>
                      </a:r>
                      <a:r>
                        <a:rPr lang="en-US" sz="900" b="0" baseline="0">
                          <a:solidFill>
                            <a:schemeClr val="tx1"/>
                          </a:solidFill>
                        </a:rPr>
                        <a:t> want to change them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88257"/>
              </p:ext>
            </p:extLst>
          </p:nvPr>
        </p:nvGraphicFramePr>
        <p:xfrm>
          <a:off x="4668613" y="3133155"/>
          <a:ext cx="2143297" cy="318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Result tables</a:t>
                      </a:r>
                    </a:p>
                  </a:txBody>
                  <a:tcPr marL="54000" marR="9000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28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run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 b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b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Set</a:t>
                      </a:r>
                      <a:r>
                        <a:rPr lang="en-US" sz="800" b="0" baseline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 Measurements...</a:t>
                      </a:r>
                      <a:r>
                        <a:rPr lang="ru-RU" sz="800" b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b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, </a:t>
                      </a:r>
                      <a:r>
                        <a:rPr lang="ru-RU" sz="800" b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b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area mean standard</a:t>
                      </a:r>
                      <a:r>
                        <a:rPr lang="en-US" sz="800" b="0" baseline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 min centroid</a:t>
                      </a:r>
                      <a:r>
                        <a:rPr lang="ru-RU" sz="800" b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b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800" b="0">
                          <a:latin typeface="Courier"/>
                          <a:cs typeface="Courier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>
                        <a:latin typeface="Courier"/>
                        <a:cs typeface="Courier"/>
                      </a:endParaRPr>
                    </a:p>
                    <a:p>
                      <a:pPr lvl="0">
                        <a:defRPr/>
                      </a:pPr>
                      <a:r>
                        <a:rPr lang="en-US" sz="800" b="1" i="1" err="1">
                          <a:solidFill>
                            <a:schemeClr val="bg1"/>
                          </a:solidFill>
                        </a:rPr>
                        <a:t>corresp</a:t>
                      </a:r>
                      <a:r>
                        <a:rPr lang="en-US" sz="800" b="1" i="1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lvl="0">
                        <a:defRPr/>
                      </a:pPr>
                      <a:r>
                        <a:rPr lang="en-US" sz="800" b="1" i="1">
                          <a:solidFill>
                            <a:schemeClr val="bg1"/>
                          </a:solidFill>
                        </a:rPr>
                        <a:t>to this:</a:t>
                      </a:r>
                    </a:p>
                    <a:p>
                      <a:endParaRPr lang="en-US" sz="800">
                        <a:latin typeface="Courier"/>
                        <a:cs typeface="Courier"/>
                      </a:endParaRP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658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run</a:t>
                      </a:r>
                      <a:r>
                        <a:rPr lang="en-US" sz="8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Analyze</a:t>
                      </a:r>
                      <a:r>
                        <a:rPr lang="en-US" sz="800" baseline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 Particles...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, </a:t>
                      </a:r>
                    </a:p>
                    <a:p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add clear display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;</a:t>
                      </a:r>
                    </a:p>
                    <a:p>
                      <a:endParaRPr lang="en-US" sz="800">
                        <a:latin typeface="Courier"/>
                        <a:cs typeface="Courier"/>
                      </a:endParaRP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3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roiManager</a:t>
                      </a:r>
                      <a:r>
                        <a:rPr lang="en-US" sz="8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Measure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;</a:t>
                      </a:r>
                    </a:p>
                    <a:p>
                      <a:endParaRPr lang="en-US" sz="800" b="0">
                        <a:latin typeface="Courier"/>
                        <a:cs typeface="Courier"/>
                      </a:endParaRP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58">
                <a:tc>
                  <a:txBody>
                    <a:bodyPr/>
                    <a:lstStyle/>
                    <a:p>
                      <a:r>
                        <a:rPr lang="en-US" sz="800" err="1">
                          <a:latin typeface="Courier"/>
                          <a:cs typeface="Courier"/>
                        </a:rPr>
                        <a:t>rowCount</a:t>
                      </a:r>
                      <a:r>
                        <a:rPr lang="en-US" sz="800" baseline="0">
                          <a:latin typeface="Courier"/>
                          <a:cs typeface="Courier"/>
                        </a:rPr>
                        <a:t> = </a:t>
                      </a:r>
                      <a:r>
                        <a:rPr lang="en-US" sz="800" baseline="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nResults</a:t>
                      </a:r>
                      <a:r>
                        <a:rPr lang="en-US" sz="800" baseline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()</a:t>
                      </a:r>
                      <a:r>
                        <a:rPr lang="en-US" sz="800" baseline="0">
                          <a:latin typeface="Courier"/>
                          <a:cs typeface="Courier"/>
                        </a:rPr>
                        <a:t>;</a:t>
                      </a:r>
                      <a:endParaRPr lang="en-US" sz="800">
                        <a:latin typeface="Courier"/>
                        <a:cs typeface="Courier"/>
                      </a:endParaRP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58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value = </a:t>
                      </a:r>
                      <a:r>
                        <a:rPr lang="en-US" sz="8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getResult</a:t>
                      </a:r>
                      <a:r>
                        <a:rPr lang="en-US" sz="8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column</a:t>
                      </a:r>
                      <a:r>
                        <a:rPr lang="en-US" sz="800" baseline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 title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, </a:t>
                      </a:r>
                    </a:p>
                    <a:p>
                      <a:r>
                        <a:rPr lang="en-US" sz="800">
                          <a:latin typeface="Courier"/>
                          <a:cs typeface="Courier"/>
                        </a:rPr>
                        <a:t>                   </a:t>
                      </a:r>
                      <a:r>
                        <a:rPr lang="en-US" sz="800" err="1">
                          <a:latin typeface="Courier"/>
                          <a:cs typeface="Courier"/>
                        </a:rPr>
                        <a:t>row</a:t>
                      </a:r>
                      <a:r>
                        <a:rPr lang="en-US" sz="800" baseline="0" err="1">
                          <a:latin typeface="Courier"/>
                          <a:cs typeface="Courier"/>
                        </a:rPr>
                        <a:t>Number</a:t>
                      </a:r>
                      <a:r>
                        <a:rPr lang="en-US" sz="8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;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58">
                <a:tc>
                  <a:txBody>
                    <a:bodyPr/>
                    <a:lstStyle/>
                    <a:p>
                      <a:r>
                        <a:rPr lang="en-US" sz="8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setResult</a:t>
                      </a:r>
                      <a:r>
                        <a:rPr lang="en-US" sz="8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column</a:t>
                      </a:r>
                      <a:r>
                        <a:rPr lang="en-US" sz="800" baseline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 title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, </a:t>
                      </a:r>
                      <a:r>
                        <a:rPr lang="en-US" sz="800" err="1">
                          <a:latin typeface="Courier"/>
                          <a:cs typeface="Courier"/>
                        </a:rPr>
                        <a:t>row</a:t>
                      </a:r>
                      <a:r>
                        <a:rPr lang="en-US" sz="800" baseline="0" err="1">
                          <a:latin typeface="Courier"/>
                          <a:cs typeface="Courier"/>
                        </a:rPr>
                        <a:t>Number</a:t>
                      </a:r>
                      <a:r>
                        <a:rPr lang="en-US" sz="800" baseline="0">
                          <a:latin typeface="Courier"/>
                          <a:cs typeface="Courier"/>
                        </a:rPr>
                        <a:t>, </a:t>
                      </a:r>
                      <a:r>
                        <a:rPr lang="en-US" sz="800" baseline="0" err="1">
                          <a:latin typeface="Courier"/>
                          <a:cs typeface="Courier"/>
                        </a:rPr>
                        <a:t>newValue</a:t>
                      </a:r>
                      <a:r>
                        <a:rPr lang="en-US" sz="8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;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58">
                <a:tc>
                  <a:txBody>
                    <a:bodyPr/>
                    <a:lstStyle/>
                    <a:p>
                      <a:r>
                        <a:rPr lang="en-US" sz="8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saveAs</a:t>
                      </a:r>
                      <a:r>
                        <a:rPr lang="en-US" sz="8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 i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Results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,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err="1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myResults.xls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;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58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run</a:t>
                      </a:r>
                      <a:r>
                        <a:rPr lang="en-US" sz="8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800" i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Clear results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;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178" y="4168164"/>
            <a:ext cx="413374" cy="47712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4"/>
          <a:srcRect t="1" b="16479"/>
          <a:stretch/>
        </p:blipFill>
        <p:spPr>
          <a:xfrm>
            <a:off x="6381569" y="4685149"/>
            <a:ext cx="404983" cy="45455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/>
          <a:srcRect b="76962"/>
          <a:stretch/>
        </p:blipFill>
        <p:spPr>
          <a:xfrm>
            <a:off x="5117576" y="3629374"/>
            <a:ext cx="1668976" cy="4868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213" y="1555655"/>
            <a:ext cx="3070459" cy="9630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b="2922"/>
          <a:stretch/>
        </p:blipFill>
        <p:spPr>
          <a:xfrm>
            <a:off x="5723608" y="1557972"/>
            <a:ext cx="1094873" cy="963078"/>
          </a:xfrm>
          <a:prstGeom prst="rect">
            <a:avLst/>
          </a:prstGeom>
        </p:spPr>
      </p:pic>
      <p:sp>
        <p:nvSpPr>
          <p:cNvPr id="4" name="Cross 3"/>
          <p:cNvSpPr/>
          <p:nvPr/>
        </p:nvSpPr>
        <p:spPr>
          <a:xfrm rot="18900000">
            <a:off x="5786382" y="2048150"/>
            <a:ext cx="43402" cy="47355"/>
          </a:xfrm>
          <a:prstGeom prst="plus">
            <a:avLst>
              <a:gd name="adj" fmla="val 34572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9" name="Rectangle 28"/>
          <p:cNvSpPr/>
          <p:nvPr/>
        </p:nvSpPr>
        <p:spPr>
          <a:xfrm>
            <a:off x="5814374" y="1762854"/>
            <a:ext cx="876254" cy="160800"/>
          </a:xfrm>
          <a:prstGeom prst="rect">
            <a:avLst/>
          </a:prstGeom>
          <a:noFill/>
          <a:ln w="19050" cmpd="sng">
            <a:solidFill>
              <a:srgbClr val="6EF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7" name="Rectangle 46"/>
          <p:cNvSpPr/>
          <p:nvPr/>
        </p:nvSpPr>
        <p:spPr>
          <a:xfrm>
            <a:off x="5814374" y="1973376"/>
            <a:ext cx="876254" cy="160800"/>
          </a:xfrm>
          <a:prstGeom prst="rect">
            <a:avLst/>
          </a:prstGeom>
          <a:noFill/>
          <a:ln w="19050" cmpd="sng">
            <a:solidFill>
              <a:srgbClr val="6EF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cxnSp>
        <p:nvCxnSpPr>
          <p:cNvPr id="22" name="Elbow Connector 21"/>
          <p:cNvCxnSpPr/>
          <p:nvPr/>
        </p:nvCxnSpPr>
        <p:spPr>
          <a:xfrm rot="5400000" flipH="1" flipV="1">
            <a:off x="2824695" y="1915446"/>
            <a:ext cx="878775" cy="13245"/>
          </a:xfrm>
          <a:prstGeom prst="bentConnector3">
            <a:avLst>
              <a:gd name="adj1" fmla="val 50000"/>
            </a:avLst>
          </a:prstGeom>
          <a:ln>
            <a:solidFill>
              <a:srgbClr val="6EF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18408" y="2361455"/>
            <a:ext cx="915622" cy="145401"/>
          </a:xfrm>
          <a:prstGeom prst="rect">
            <a:avLst/>
          </a:prstGeom>
          <a:noFill/>
          <a:ln w="19050" cmpd="sng">
            <a:solidFill>
              <a:srgbClr val="6EF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cxnSp>
        <p:nvCxnSpPr>
          <p:cNvPr id="30" name="Elbow Connector 29"/>
          <p:cNvCxnSpPr>
            <a:stCxn id="47" idx="1"/>
          </p:cNvCxnSpPr>
          <p:nvPr/>
        </p:nvCxnSpPr>
        <p:spPr>
          <a:xfrm rot="10800000">
            <a:off x="5266832" y="1476330"/>
            <a:ext cx="547542" cy="577446"/>
          </a:xfrm>
          <a:prstGeom prst="bentConnector2">
            <a:avLst/>
          </a:prstGeom>
          <a:ln>
            <a:solidFill>
              <a:srgbClr val="6EF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9" idx="1"/>
          </p:cNvCxnSpPr>
          <p:nvPr/>
        </p:nvCxnSpPr>
        <p:spPr>
          <a:xfrm rot="10800000">
            <a:off x="4393516" y="1476330"/>
            <a:ext cx="1420859" cy="366924"/>
          </a:xfrm>
          <a:prstGeom prst="bentConnector2">
            <a:avLst/>
          </a:prstGeom>
          <a:ln>
            <a:solidFill>
              <a:srgbClr val="6EF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58433"/>
              </p:ext>
            </p:extLst>
          </p:nvPr>
        </p:nvGraphicFramePr>
        <p:xfrm>
          <a:off x="2281332" y="5363055"/>
          <a:ext cx="2348538" cy="38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Ask for user action</a:t>
                      </a:r>
                    </a:p>
                  </a:txBody>
                  <a:tcPr marL="54000" marR="9000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77">
                <a:tc>
                  <a:txBody>
                    <a:bodyPr/>
                    <a:lstStyle/>
                    <a:p>
                      <a:r>
                        <a:rPr lang="en-US" sz="800" err="1">
                          <a:solidFill>
                            <a:srgbClr val="AD8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waitForUser</a:t>
                      </a:r>
                      <a:r>
                        <a:rPr lang="en-US" sz="800"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r>
                        <a:rPr lang="ru-RU" sz="800" i="0">
                          <a:solidFill>
                            <a:srgbClr val="FC24DD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FF009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headline</a:t>
                      </a:r>
                      <a:r>
                        <a:rPr lang="ru-RU" sz="800" i="0">
                          <a:solidFill>
                            <a:srgbClr val="FC24DD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latin typeface="Courier" charset="0"/>
                          <a:ea typeface="Courier" charset="0"/>
                          <a:cs typeface="Courier" charset="0"/>
                        </a:rPr>
                        <a:t>, </a:t>
                      </a:r>
                      <a:r>
                        <a:rPr lang="ru-RU" sz="800" i="0">
                          <a:solidFill>
                            <a:srgbClr val="FC24DD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FF009F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prompt</a:t>
                      </a:r>
                      <a:r>
                        <a:rPr lang="ru-RU" sz="800" i="0">
                          <a:solidFill>
                            <a:srgbClr val="FC24DD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latin typeface="Courier" charset="0"/>
                          <a:ea typeface="Courier" charset="0"/>
                          <a:cs typeface="Courier" charset="0"/>
                        </a:rPr>
                        <a:t>);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56600"/>
              </p:ext>
            </p:extLst>
          </p:nvPr>
        </p:nvGraphicFramePr>
        <p:xfrm>
          <a:off x="62578" y="8779779"/>
          <a:ext cx="4567292" cy="1050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0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181">
                <a:tc gridSpan="2">
                  <a:txBody>
                    <a:bodyPr/>
                    <a:lstStyle/>
                    <a:p>
                      <a:r>
                        <a:rPr lang="en-US" sz="1000"/>
                        <a:t>Useful</a:t>
                      </a:r>
                      <a:r>
                        <a:rPr lang="en-US" sz="1000" baseline="0"/>
                        <a:t> links</a:t>
                      </a:r>
                      <a:endParaRPr lang="en-US" sz="1000"/>
                    </a:p>
                  </a:txBody>
                  <a:tcPr marL="54000" marR="9000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ImageJ macro reference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https://imagej.nih.gov/ij/developer/macro/macros.html</a:t>
                      </a: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https://imagej.nih.gov/ij/developer/macro/functions.html</a:t>
                      </a: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Analyzing fluorescence microscopy images 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https://petebankhead.gitbooks.io/imagej-intro/content/</a:t>
                      </a: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Forum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https://image.sc/</a:t>
                      </a: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 code auto formatter</a:t>
                      </a:r>
                    </a:p>
                  </a:txBody>
                  <a:tcPr marL="54000" marR="5400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12"/>
                        </a:rPr>
                        <a:t>http://jsbeautifier.</a:t>
                      </a: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12"/>
                        </a:rPr>
                        <a:t>org/</a:t>
                      </a: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28800" marB="28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32721"/>
              </p:ext>
            </p:extLst>
          </p:nvPr>
        </p:nvGraphicFramePr>
        <p:xfrm>
          <a:off x="4668613" y="2562798"/>
          <a:ext cx="2143296" cy="51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618">
                <a:tc>
                  <a:txBody>
                    <a:bodyPr/>
                    <a:lstStyle/>
                    <a:p>
                      <a:r>
                        <a:rPr lang="en-US" sz="1000"/>
                        <a:t>Basic image statistics</a:t>
                      </a:r>
                    </a:p>
                  </a:txBody>
                  <a:tcPr marL="54000" marR="9000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065">
                <a:tc>
                  <a:txBody>
                    <a:bodyPr/>
                    <a:lstStyle/>
                    <a:p>
                      <a:r>
                        <a:rPr lang="en-US" sz="8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getStatistics</a:t>
                      </a:r>
                      <a:r>
                        <a:rPr lang="en-US" sz="8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area, mean, min, max, </a:t>
                      </a:r>
                      <a:r>
                        <a:rPr lang="en-US" sz="800" err="1">
                          <a:latin typeface="Courier"/>
                          <a:cs typeface="Courier"/>
                        </a:rPr>
                        <a:t>standard_deviation</a:t>
                      </a:r>
                      <a:r>
                        <a:rPr lang="en-US" sz="80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80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;</a:t>
                      </a:r>
                    </a:p>
                  </a:txBody>
                  <a:tcPr marL="54000" marR="3600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84659"/>
              </p:ext>
            </p:extLst>
          </p:nvPr>
        </p:nvGraphicFramePr>
        <p:xfrm>
          <a:off x="2281332" y="2562798"/>
          <a:ext cx="2348538" cy="275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81">
                <a:tc>
                  <a:txBody>
                    <a:bodyPr/>
                    <a:lstStyle/>
                    <a:p>
                      <a:r>
                        <a:rPr lang="en-US" sz="1000"/>
                        <a:t>ROI manager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roiManager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add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roiManager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 i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split</a:t>
                      </a:r>
                      <a:r>
                        <a:rPr lang="ru-RU" sz="800" i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);</a:t>
                      </a:r>
                    </a:p>
                    <a:p>
                      <a:r>
                        <a:rPr lang="en-US" sz="8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roiManager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delete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roiManager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 i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reset</a:t>
                      </a:r>
                      <a:r>
                        <a:rPr lang="ru-RU" sz="800" i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);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roiManager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measure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roiManager</a:t>
                      </a:r>
                      <a:r>
                        <a:rPr lang="en-US" sz="800" i="0"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 i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i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count</a:t>
                      </a:r>
                      <a:r>
                        <a:rPr lang="ru-RU" sz="800" i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i="0">
                          <a:latin typeface="Courier"/>
                          <a:cs typeface="Courier"/>
                        </a:rPr>
                        <a:t>);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roiManager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open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,</a:t>
                      </a:r>
                      <a:r>
                        <a:rPr lang="en-US" sz="800">
                          <a:solidFill>
                            <a:srgbClr val="FC24DD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filename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);</a:t>
                      </a:r>
                      <a:endParaRPr lang="en-US" sz="800">
                        <a:solidFill>
                          <a:srgbClr val="AD8000"/>
                        </a:solidFill>
                        <a:latin typeface="Courier"/>
                        <a:cs typeface="Courier"/>
                      </a:endParaRPr>
                    </a:p>
                    <a:p>
                      <a:r>
                        <a:rPr lang="en-US" sz="8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roiManager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save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,</a:t>
                      </a:r>
                      <a:r>
                        <a:rPr lang="en-US" sz="800">
                          <a:solidFill>
                            <a:srgbClr val="FC24DD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filename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roiManager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save selected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,</a:t>
                      </a:r>
                      <a:r>
                        <a:rPr lang="en-US" sz="800">
                          <a:solidFill>
                            <a:srgbClr val="FC24DD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filename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);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0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roiManager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select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, index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roiManager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select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,</a:t>
                      </a:r>
                      <a:r>
                        <a:rPr lang="en-US" sz="800">
                          <a:solidFill>
                            <a:srgbClr val="FC24DD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8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newArray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(index1, index2,</a:t>
                      </a:r>
                      <a:r>
                        <a:rPr lang="en-US" sz="800" baseline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...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roiManager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deselect</a:t>
                      </a:r>
                      <a:r>
                        <a:rPr lang="ru-RU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);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061">
                <a:tc>
                  <a:txBody>
                    <a:bodyPr/>
                    <a:lstStyle/>
                    <a:p>
                      <a:r>
                        <a:rPr lang="en-US" sz="800" b="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roiManager</a:t>
                      </a:r>
                      <a:r>
                        <a:rPr lang="en-US" sz="800" b="0"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 b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b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show all</a:t>
                      </a:r>
                      <a:r>
                        <a:rPr lang="ru-RU" sz="800" b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b="0">
                          <a:latin typeface="Courier"/>
                          <a:cs typeface="Courier"/>
                        </a:rPr>
                        <a:t>);</a:t>
                      </a:r>
                    </a:p>
                    <a:p>
                      <a:r>
                        <a:rPr lang="en-US" sz="800" b="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roiManager</a:t>
                      </a:r>
                      <a:r>
                        <a:rPr lang="en-US" sz="800" b="0"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 b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b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show all with labels</a:t>
                      </a:r>
                      <a:r>
                        <a:rPr lang="ru-RU" sz="800" b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b="0">
                          <a:latin typeface="Courier"/>
                          <a:cs typeface="Courier"/>
                        </a:rPr>
                        <a:t>);</a:t>
                      </a:r>
                    </a:p>
                    <a:p>
                      <a:r>
                        <a:rPr lang="en-US" sz="800" b="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roiManager</a:t>
                      </a:r>
                      <a:r>
                        <a:rPr lang="en-US" sz="800" b="0"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 b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b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show none</a:t>
                      </a:r>
                      <a:r>
                        <a:rPr lang="ru-RU" sz="800" b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 b="0">
                          <a:latin typeface="Courier"/>
                          <a:cs typeface="Courier"/>
                        </a:rPr>
                        <a:t>);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roiManager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 i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and</a:t>
                      </a:r>
                      <a:r>
                        <a:rPr lang="ru-RU" sz="800" i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err="1">
                          <a:solidFill>
                            <a:srgbClr val="AD8000"/>
                          </a:solidFill>
                          <a:latin typeface="Courier"/>
                          <a:cs typeface="Courier"/>
                        </a:rPr>
                        <a:t>roiManager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(</a:t>
                      </a:r>
                      <a:r>
                        <a:rPr lang="ru-RU" sz="800" i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combine</a:t>
                      </a:r>
                      <a:r>
                        <a:rPr lang="ru-RU" sz="800" i="0">
                          <a:solidFill>
                            <a:srgbClr val="DC009C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800">
                          <a:latin typeface="Courier"/>
                          <a:cs typeface="Courier"/>
                        </a:rPr>
                        <a:t>);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125218"/>
              </p:ext>
            </p:extLst>
          </p:nvPr>
        </p:nvGraphicFramePr>
        <p:xfrm>
          <a:off x="62578" y="5043690"/>
          <a:ext cx="2181600" cy="71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Reading image calibration </a:t>
                      </a:r>
                    </a:p>
                  </a:txBody>
                  <a:tcPr marL="54000" marR="90000" marT="360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kern="1200" err="1">
                          <a:solidFill>
                            <a:srgbClr val="AD8000"/>
                          </a:solidFill>
                          <a:latin typeface="Courier"/>
                          <a:ea typeface="+mn-ea"/>
                          <a:cs typeface="Courier"/>
                        </a:rPr>
                        <a:t>getPixelSize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(</a:t>
                      </a:r>
                      <a:r>
                        <a:rPr lang="en-US" sz="800" kern="120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unit,</a:t>
                      </a:r>
                      <a:r>
                        <a:rPr lang="en-US" sz="400" kern="120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800" kern="120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pWidth</a:t>
                      </a:r>
                      <a:r>
                        <a:rPr lang="en-US" sz="800" kern="120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,</a:t>
                      </a:r>
                      <a:r>
                        <a:rPr lang="en-US" sz="400" kern="1200" baseline="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800" kern="1200" baseline="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pHeight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)</a:t>
                      </a:r>
                      <a:r>
                        <a:rPr lang="en-US" sz="800" kern="120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;</a:t>
                      </a:r>
                    </a:p>
                  </a:txBody>
                  <a:tcPr marL="54000" marR="0" marT="360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kern="1200" err="1">
                          <a:solidFill>
                            <a:srgbClr val="AD8000"/>
                          </a:solidFill>
                          <a:latin typeface="Courier"/>
                          <a:ea typeface="+mn-ea"/>
                          <a:cs typeface="Courier"/>
                        </a:rPr>
                        <a:t>getVoxelSize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(</a:t>
                      </a:r>
                      <a:r>
                        <a:rPr lang="en-US" sz="800" kern="120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vWidth</a:t>
                      </a:r>
                      <a:r>
                        <a:rPr lang="en-US" sz="800" kern="120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, </a:t>
                      </a:r>
                      <a:r>
                        <a:rPr lang="en-US" sz="800" kern="120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vHeight</a:t>
                      </a:r>
                      <a:r>
                        <a:rPr lang="en-US" sz="800" kern="120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, </a:t>
                      </a:r>
                      <a:r>
                        <a:rPr lang="en-US" sz="800" kern="1200" err="1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vDepth</a:t>
                      </a:r>
                      <a:r>
                        <a:rPr lang="en-US" sz="800" kern="120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, unit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)</a:t>
                      </a:r>
                      <a:r>
                        <a:rPr lang="en-US" sz="800" kern="1200">
                          <a:solidFill>
                            <a:schemeClr val="dk1"/>
                          </a:solidFill>
                          <a:latin typeface="Courier"/>
                          <a:ea typeface="+mn-ea"/>
                          <a:cs typeface="Courier"/>
                        </a:rPr>
                        <a:t>;</a:t>
                      </a:r>
                    </a:p>
                  </a:txBody>
                  <a:tcPr marL="54000" marR="0" marT="360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35816"/>
              </p:ext>
            </p:extLst>
          </p:nvPr>
        </p:nvGraphicFramePr>
        <p:xfrm>
          <a:off x="62578" y="5800654"/>
          <a:ext cx="4568400" cy="293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464">
                <a:tc gridSpan="2"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Generate user interfaces with</a:t>
                      </a:r>
                      <a:r>
                        <a:rPr lang="en-US" sz="1000" b="1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#@Parameter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54000" marR="9000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68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"/>
                        </a:rPr>
                        <a:t>Syntax: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800" kern="1200">
                          <a:solidFill>
                            <a:srgbClr val="949500"/>
                          </a:solidFill>
                          <a:latin typeface="Courier"/>
                          <a:ea typeface="+mn-ea"/>
                          <a:cs typeface="Courier"/>
                        </a:rPr>
                        <a:t>#@ </a:t>
                      </a:r>
                      <a:r>
                        <a:rPr lang="en-US" sz="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"/>
                          <a:ea typeface="+mn-ea"/>
                          <a:cs typeface="Courier"/>
                        </a:rPr>
                        <a:t>&lt;data</a:t>
                      </a:r>
                      <a:r>
                        <a:rPr lang="en-US" sz="800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"/>
                          <a:ea typeface="+mn-ea"/>
                          <a:cs typeface="Courier"/>
                        </a:rPr>
                        <a:t> t</a:t>
                      </a:r>
                      <a:r>
                        <a:rPr lang="en-US" sz="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"/>
                          <a:ea typeface="+mn-ea"/>
                          <a:cs typeface="Courier"/>
                        </a:rPr>
                        <a:t>ype&gt;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(</a:t>
                      </a:r>
                      <a:r>
                        <a:rPr lang="en-US" sz="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"/>
                          <a:ea typeface="+mn-ea"/>
                          <a:cs typeface="Courier"/>
                        </a:rPr>
                        <a:t>&lt;options&gt;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)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"/>
                          <a:ea typeface="+mn-ea"/>
                          <a:cs typeface="Courier"/>
                        </a:rPr>
                        <a:t>&lt;variable name&gt;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1116">
                <a:tc>
                  <a:txBody>
                    <a:bodyPr/>
                    <a:lstStyle/>
                    <a:p>
                      <a:r>
                        <a:rPr lang="en-US" sz="800" kern="1200">
                          <a:solidFill>
                            <a:srgbClr val="949500"/>
                          </a:solidFill>
                          <a:latin typeface="Courier"/>
                          <a:ea typeface="+mn-ea"/>
                          <a:cs typeface="Courier"/>
                        </a:rPr>
                        <a:t>#@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String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(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label=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"Your Text"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)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800" kern="1200" err="1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userText</a:t>
                      </a:r>
                      <a:endParaRPr lang="en-US" sz="800" kern="1200">
                        <a:solidFill>
                          <a:schemeClr val="tx1"/>
                        </a:solidFill>
                        <a:latin typeface="Courier"/>
                        <a:ea typeface="+mn-ea"/>
                        <a:cs typeface="Courier"/>
                      </a:endParaRPr>
                    </a:p>
                    <a:p>
                      <a:r>
                        <a:rPr lang="en-US" sz="800" kern="1200">
                          <a:solidFill>
                            <a:srgbClr val="949500"/>
                          </a:solidFill>
                          <a:latin typeface="Courier"/>
                          <a:ea typeface="+mn-ea"/>
                          <a:cs typeface="Courier"/>
                        </a:rPr>
                        <a:t>#@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String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(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value=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"Some</a:t>
                      </a:r>
                      <a:r>
                        <a:rPr lang="en-US" sz="800" kern="1200" baseline="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 u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seful hints..."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,</a:t>
                      </a:r>
                    </a:p>
                    <a:p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    visibility=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"MESSAGE"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)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hints</a:t>
                      </a:r>
                    </a:p>
                    <a:p>
                      <a:r>
                        <a:rPr lang="en-US" sz="800" kern="1200">
                          <a:solidFill>
                            <a:srgbClr val="949500"/>
                          </a:solidFill>
                          <a:latin typeface="Courier"/>
                          <a:ea typeface="+mn-ea"/>
                          <a:cs typeface="Courier"/>
                        </a:rPr>
                        <a:t>#@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String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(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label=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"Analyst name"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,</a:t>
                      </a:r>
                    </a:p>
                    <a:p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    description=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"Your name"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)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800" kern="1200" err="1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analystName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</a:p>
                    <a:p>
                      <a:r>
                        <a:rPr lang="en-US" sz="800" kern="1200">
                          <a:solidFill>
                            <a:srgbClr val="949500"/>
                          </a:solidFill>
                          <a:latin typeface="Courier"/>
                          <a:ea typeface="+mn-ea"/>
                          <a:cs typeface="Courier"/>
                        </a:rPr>
                        <a:t>#@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String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(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choices=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{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"A"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, 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"B"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}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,</a:t>
                      </a:r>
                    </a:p>
                    <a:p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    style=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"</a:t>
                      </a:r>
                      <a:r>
                        <a:rPr lang="en-US" sz="800" kern="1200" err="1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radioButtonHorizontal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"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)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ROI</a:t>
                      </a:r>
                    </a:p>
                    <a:p>
                      <a:r>
                        <a:rPr lang="en-US" sz="800" kern="1200">
                          <a:solidFill>
                            <a:srgbClr val="949500"/>
                          </a:solidFill>
                          <a:latin typeface="Courier"/>
                          <a:ea typeface="+mn-ea"/>
                          <a:cs typeface="Courier"/>
                        </a:rPr>
                        <a:t>#@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String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(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label=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"Exp.</a:t>
                      </a:r>
                      <a:r>
                        <a:rPr lang="en-US" sz="800" kern="1200" baseline="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 Group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"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,</a:t>
                      </a:r>
                    </a:p>
                    <a:p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    choices=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{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"Mutant"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, 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"Control"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}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,</a:t>
                      </a:r>
                    </a:p>
                    <a:p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    style=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"list"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)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800" kern="1200" err="1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expGroup</a:t>
                      </a:r>
                      <a:endParaRPr lang="en-US" sz="800" kern="1200">
                        <a:solidFill>
                          <a:schemeClr val="tx1"/>
                        </a:solidFill>
                        <a:latin typeface="Courier"/>
                        <a:ea typeface="+mn-ea"/>
                        <a:cs typeface="Courier"/>
                      </a:endParaRPr>
                    </a:p>
                    <a:p>
                      <a:r>
                        <a:rPr lang="en-US" sz="800" kern="1200">
                          <a:solidFill>
                            <a:srgbClr val="949500"/>
                          </a:solidFill>
                          <a:latin typeface="Courier"/>
                          <a:ea typeface="+mn-ea"/>
                          <a:cs typeface="Courier"/>
                        </a:rPr>
                        <a:t>#@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Integer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(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label=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"Ratio 1"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)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r1</a:t>
                      </a:r>
                    </a:p>
                    <a:p>
                      <a:r>
                        <a:rPr lang="en-US" sz="800" kern="1200">
                          <a:solidFill>
                            <a:srgbClr val="949500"/>
                          </a:solidFill>
                          <a:latin typeface="Courier"/>
                          <a:ea typeface="+mn-ea"/>
                          <a:cs typeface="Courier"/>
                        </a:rPr>
                        <a:t>#@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Integer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(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label=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"Ratio 2"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, value=</a:t>
                      </a:r>
                      <a:r>
                        <a:rPr lang="en-US" sz="800" kern="1200">
                          <a:solidFill>
                            <a:srgbClr val="6400C8"/>
                          </a:solidFill>
                          <a:latin typeface="Courier"/>
                          <a:ea typeface="+mn-ea"/>
                          <a:cs typeface="Courier"/>
                        </a:rPr>
                        <a:t>25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,</a:t>
                      </a:r>
                    </a:p>
                    <a:p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    min=</a:t>
                      </a:r>
                      <a:r>
                        <a:rPr lang="en-US" sz="800" kern="1200">
                          <a:solidFill>
                            <a:srgbClr val="6400C8"/>
                          </a:solidFill>
                          <a:latin typeface="Courier"/>
                          <a:ea typeface="+mn-ea"/>
                          <a:cs typeface="Courier"/>
                        </a:rPr>
                        <a:t>0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, max=</a:t>
                      </a:r>
                      <a:r>
                        <a:rPr lang="en-US" sz="800" kern="1200">
                          <a:solidFill>
                            <a:srgbClr val="6400C8"/>
                          </a:solidFill>
                          <a:latin typeface="Courier"/>
                          <a:ea typeface="+mn-ea"/>
                          <a:cs typeface="Courier"/>
                        </a:rPr>
                        <a:t>100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, style=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"slider"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)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r2</a:t>
                      </a:r>
                    </a:p>
                    <a:p>
                      <a:r>
                        <a:rPr lang="en-US" sz="800" kern="1200">
                          <a:solidFill>
                            <a:srgbClr val="949500"/>
                          </a:solidFill>
                          <a:latin typeface="Courier"/>
                          <a:ea typeface="+mn-ea"/>
                          <a:cs typeface="Courier"/>
                        </a:rPr>
                        <a:t>#@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Double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(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value=</a:t>
                      </a:r>
                      <a:r>
                        <a:rPr lang="en-US" sz="800" kern="1200">
                          <a:solidFill>
                            <a:srgbClr val="6400C8"/>
                          </a:solidFill>
                          <a:latin typeface="Courier"/>
                          <a:ea typeface="+mn-ea"/>
                          <a:cs typeface="Courier"/>
                        </a:rPr>
                        <a:t>0.7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, min=</a:t>
                      </a:r>
                      <a:r>
                        <a:rPr lang="en-US" sz="800" kern="1200">
                          <a:solidFill>
                            <a:srgbClr val="6400C8"/>
                          </a:solidFill>
                          <a:latin typeface="Courier"/>
                          <a:ea typeface="+mn-ea"/>
                          <a:cs typeface="Courier"/>
                        </a:rPr>
                        <a:t>0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, max=</a:t>
                      </a:r>
                      <a:r>
                        <a:rPr lang="en-US" sz="800" kern="1200">
                          <a:solidFill>
                            <a:srgbClr val="6400C8"/>
                          </a:solidFill>
                          <a:latin typeface="Courier"/>
                          <a:ea typeface="+mn-ea"/>
                          <a:cs typeface="Courier"/>
                        </a:rPr>
                        <a:t>1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,</a:t>
                      </a:r>
                    </a:p>
                    <a:p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    label=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"A</a:t>
                      </a:r>
                      <a:r>
                        <a:rPr lang="en-US" sz="800" kern="1200" baseline="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 real number"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)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800" kern="1200" err="1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realNumber</a:t>
                      </a:r>
                      <a:endParaRPr lang="en-US" sz="800" kern="1200">
                        <a:solidFill>
                          <a:schemeClr val="tx1"/>
                        </a:solidFill>
                        <a:latin typeface="Courier"/>
                        <a:ea typeface="+mn-ea"/>
                        <a:cs typeface="Courier"/>
                      </a:endParaRPr>
                    </a:p>
                    <a:p>
                      <a:r>
                        <a:rPr lang="en-US" sz="800" kern="1200">
                          <a:solidFill>
                            <a:srgbClr val="949500"/>
                          </a:solidFill>
                          <a:latin typeface="Courier"/>
                          <a:ea typeface="+mn-ea"/>
                          <a:cs typeface="Courier"/>
                        </a:rPr>
                        <a:t>#@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File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(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style=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"open"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)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800" kern="1200" err="1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inputFile</a:t>
                      </a:r>
                      <a:endParaRPr lang="en-US" sz="800" kern="1200">
                        <a:solidFill>
                          <a:schemeClr val="tx1"/>
                        </a:solidFill>
                        <a:latin typeface="Courier"/>
                        <a:ea typeface="+mn-ea"/>
                        <a:cs typeface="Courier"/>
                      </a:endParaRPr>
                    </a:p>
                    <a:p>
                      <a:r>
                        <a:rPr lang="en-US" sz="800" kern="1200">
                          <a:solidFill>
                            <a:srgbClr val="949500"/>
                          </a:solidFill>
                          <a:latin typeface="Courier"/>
                          <a:ea typeface="+mn-ea"/>
                          <a:cs typeface="Courier"/>
                        </a:rPr>
                        <a:t>#@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File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(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style=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"save"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)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800" kern="1200" err="1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outputFile</a:t>
                      </a:r>
                      <a:endParaRPr lang="en-US" sz="800" kern="1200">
                        <a:solidFill>
                          <a:schemeClr val="tx1"/>
                        </a:solidFill>
                        <a:latin typeface="Courier"/>
                        <a:ea typeface="+mn-ea"/>
                        <a:cs typeface="Courier"/>
                      </a:endParaRPr>
                    </a:p>
                    <a:p>
                      <a:r>
                        <a:rPr lang="en-US" sz="800" kern="1200">
                          <a:solidFill>
                            <a:srgbClr val="949500"/>
                          </a:solidFill>
                          <a:latin typeface="Courier"/>
                          <a:ea typeface="+mn-ea"/>
                          <a:cs typeface="Courier"/>
                        </a:rPr>
                        <a:t>#@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File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(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style=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"directory"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)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800" kern="1200" err="1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imageFolder</a:t>
                      </a:r>
                      <a:endParaRPr lang="en-US" sz="800" kern="1200">
                        <a:solidFill>
                          <a:schemeClr val="tx1"/>
                        </a:solidFill>
                        <a:latin typeface="Courier"/>
                        <a:ea typeface="+mn-ea"/>
                        <a:cs typeface="Courier"/>
                      </a:endParaRPr>
                    </a:p>
                    <a:p>
                      <a:r>
                        <a:rPr lang="en-US" sz="800" kern="1200">
                          <a:solidFill>
                            <a:srgbClr val="949500"/>
                          </a:solidFill>
                          <a:latin typeface="Courier"/>
                          <a:ea typeface="+mn-ea"/>
                          <a:cs typeface="Courier"/>
                        </a:rPr>
                        <a:t>#@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n-US" sz="800" kern="1200" err="1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ColorRGB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(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value=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"red"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)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color</a:t>
                      </a:r>
                    </a:p>
                    <a:p>
                      <a:r>
                        <a:rPr lang="en-US" sz="800" kern="1200">
                          <a:solidFill>
                            <a:srgbClr val="949500"/>
                          </a:solidFill>
                          <a:latin typeface="Courier"/>
                          <a:ea typeface="+mn-ea"/>
                          <a:cs typeface="Courier"/>
                        </a:rPr>
                        <a:t>#@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 Boolean(label=</a:t>
                      </a:r>
                      <a:r>
                        <a:rPr lang="en-US" sz="800" kern="1200">
                          <a:solidFill>
                            <a:srgbClr val="DC009C"/>
                          </a:solidFill>
                          <a:latin typeface="Courier"/>
                          <a:ea typeface="+mn-ea"/>
                          <a:cs typeface="Courier"/>
                        </a:rPr>
                        <a:t>"Show Preview?"</a:t>
                      </a:r>
                      <a:r>
                        <a:rPr lang="en-US" sz="800" kern="120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) 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preview</a:t>
                      </a:r>
                    </a:p>
                  </a:txBody>
                  <a:tcPr marL="54000" marR="0" marT="28800" marB="288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kern="1200">
                        <a:solidFill>
                          <a:schemeClr val="tx1"/>
                        </a:solidFill>
                        <a:latin typeface="Courier"/>
                        <a:ea typeface="+mn-ea"/>
                        <a:cs typeface="Courier"/>
                      </a:endParaRPr>
                    </a:p>
                  </a:txBody>
                  <a:tcPr marL="54000" marR="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85233" y="6266512"/>
            <a:ext cx="1917366" cy="2447987"/>
          </a:xfrm>
          <a:prstGeom prst="rect">
            <a:avLst/>
          </a:prstGeom>
          <a:ln w="9525">
            <a:solidFill>
              <a:srgbClr val="D0D8E8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30A5782-A58C-497D-948A-55756EE255D7}"/>
              </a:ext>
            </a:extLst>
          </p:cNvPr>
          <p:cNvSpPr txBox="1"/>
          <p:nvPr/>
        </p:nvSpPr>
        <p:spPr>
          <a:xfrm>
            <a:off x="6378382" y="9776058"/>
            <a:ext cx="47961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2021-05-12</a:t>
            </a:r>
          </a:p>
        </p:txBody>
      </p:sp>
      <p:pic>
        <p:nvPicPr>
          <p:cNvPr id="28" name="unknown.pdf" descr="unknown.pdf">
            <a:extLst>
              <a:ext uri="{FF2B5EF4-FFF2-40B4-BE49-F238E27FC236}">
                <a16:creationId xmlns:a16="http://schemas.microsoft.com/office/drawing/2014/main" id="{1A80B6D3-9C22-42DE-823E-9D951A28712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31915" y="214050"/>
            <a:ext cx="651332" cy="24576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3235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60590</TotalTime>
  <Words>1751</Words>
  <Application>Microsoft Office PowerPoint</Application>
  <PresentationFormat>A4 Paper (210x297 mm)</PresentationFormat>
  <Paragraphs>317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</vt:lpstr>
      <vt:lpstr>Times New Roman</vt:lpstr>
      <vt:lpstr>Office Theme</vt:lpstr>
      <vt:lpstr>PowerPoint Presentation</vt:lpstr>
      <vt:lpstr>PowerPoint Presentation</vt:lpstr>
    </vt:vector>
  </TitlesOfParts>
  <Company>MPI CBG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Haase</dc:creator>
  <cp:lastModifiedBy>Robert Haase</cp:lastModifiedBy>
  <cp:revision>215</cp:revision>
  <cp:lastPrinted>2019-11-28T08:43:30Z</cp:lastPrinted>
  <dcterms:created xsi:type="dcterms:W3CDTF">2016-07-27T13:51:41Z</dcterms:created>
  <dcterms:modified xsi:type="dcterms:W3CDTF">2021-05-12T14:35:00Z</dcterms:modified>
</cp:coreProperties>
</file>