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2" r:id="rId4"/>
    <p:sldId id="260" r:id="rId5"/>
    <p:sldId id="259" r:id="rId6"/>
    <p:sldId id="273" r:id="rId7"/>
    <p:sldId id="270" r:id="rId8"/>
    <p:sldId id="269" r:id="rId9"/>
    <p:sldId id="261" r:id="rId10"/>
    <p:sldId id="262" r:id="rId11"/>
    <p:sldId id="267" r:id="rId12"/>
    <p:sldId id="263" r:id="rId13"/>
    <p:sldId id="265" r:id="rId14"/>
    <p:sldId id="264" r:id="rId15"/>
    <p:sldId id="276" r:id="rId16"/>
    <p:sldId id="275" r:id="rId17"/>
    <p:sldId id="27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7D4C1-3541-4EBA-A191-E343CBAB02C2}" type="datetimeFigureOut">
              <a:rPr lang="en-IN" smtClean="0"/>
              <a:t>17-11-2019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D37AA-5F7F-423E-9C89-1561BC25493C}" type="slidenum">
              <a:rPr lang="en-IN" smtClean="0"/>
              <a:t>‹#›</a:t>
            </a:fld>
            <a:endParaRPr lang="en-IN"/>
          </a:p>
        </p:txBody>
      </p:sp>
    </p:spTree>
    <p:extLst>
      <p:ext uri="{BB962C8B-B14F-4D97-AF65-F5344CB8AC3E}">
        <p14:creationId xmlns:p14="http://schemas.microsoft.com/office/powerpoint/2010/main" val="90908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9DAA8B-978E-4E08-B3DB-6CFF36F00F41}" type="slidenum">
              <a:rPr lang="en-IN" smtClean="0"/>
              <a:t>10</a:t>
            </a:fld>
            <a:endParaRPr lang="en-IN"/>
          </a:p>
        </p:txBody>
      </p:sp>
    </p:spTree>
    <p:extLst>
      <p:ext uri="{BB962C8B-B14F-4D97-AF65-F5344CB8AC3E}">
        <p14:creationId xmlns:p14="http://schemas.microsoft.com/office/powerpoint/2010/main" val="117712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194042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219350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744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8196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5728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916032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3839373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13577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210931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6F29F-FA60-4358-A342-6460CD4790F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184754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6F29F-FA60-4358-A342-6460CD4790F7}"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343958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6F29F-FA60-4358-A342-6460CD4790F7}" type="datetimeFigureOut">
              <a:rPr lang="en-IN" smtClean="0"/>
              <a:t>17-11-2019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405831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6F29F-FA60-4358-A342-6460CD4790F7}" type="datetimeFigureOut">
              <a:rPr lang="en-IN" smtClean="0"/>
              <a:t>17-11-2019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239339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6F29F-FA60-4358-A342-6460CD4790F7}" type="datetimeFigureOut">
              <a:rPr lang="en-IN" smtClean="0"/>
              <a:t>17-11-2019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67810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56F29F-FA60-4358-A342-6460CD4790F7}"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311974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6F29F-FA60-4358-A342-6460CD4790F7}"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06FF6-E262-44C8-972D-152C14FB9D66}" type="slidenum">
              <a:rPr lang="en-IN" smtClean="0"/>
              <a:t>‹#›</a:t>
            </a:fld>
            <a:endParaRPr lang="en-IN"/>
          </a:p>
        </p:txBody>
      </p:sp>
    </p:spTree>
    <p:extLst>
      <p:ext uri="{BB962C8B-B14F-4D97-AF65-F5344CB8AC3E}">
        <p14:creationId xmlns:p14="http://schemas.microsoft.com/office/powerpoint/2010/main" val="224183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56F29F-FA60-4358-A342-6460CD4790F7}" type="datetimeFigureOut">
              <a:rPr lang="en-IN" smtClean="0"/>
              <a:t>17-11-2019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A06FF6-E262-44C8-972D-152C14FB9D66}" type="slidenum">
              <a:rPr lang="en-IN" smtClean="0"/>
              <a:t>‹#›</a:t>
            </a:fld>
            <a:endParaRPr lang="en-IN"/>
          </a:p>
        </p:txBody>
      </p:sp>
    </p:spTree>
    <p:extLst>
      <p:ext uri="{BB962C8B-B14F-4D97-AF65-F5344CB8AC3E}">
        <p14:creationId xmlns:p14="http://schemas.microsoft.com/office/powerpoint/2010/main" val="3659465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A72C-8232-4050-9348-FBCBBF522E44}"/>
              </a:ext>
            </a:extLst>
          </p:cNvPr>
          <p:cNvSpPr>
            <a:spLocks noGrp="1"/>
          </p:cNvSpPr>
          <p:nvPr>
            <p:ph type="ctrTitle"/>
          </p:nvPr>
        </p:nvSpPr>
        <p:spPr>
          <a:xfrm>
            <a:off x="787791" y="393895"/>
            <a:ext cx="9880209" cy="3235570"/>
          </a:xfrm>
        </p:spPr>
        <p:txBody>
          <a:bodyPr>
            <a:normAutofit/>
          </a:bodyPr>
          <a:lstStyle/>
          <a:p>
            <a:pPr algn="ctr"/>
            <a:r>
              <a:rPr lang="en-IN" b="1" i="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Short-Term Wind Speed Prediction based on Deep Learning</a:t>
            </a:r>
          </a:p>
        </p:txBody>
      </p:sp>
      <p:sp>
        <p:nvSpPr>
          <p:cNvPr id="3" name="Subtitle 2">
            <a:extLst>
              <a:ext uri="{FF2B5EF4-FFF2-40B4-BE49-F238E27FC236}">
                <a16:creationId xmlns:a16="http://schemas.microsoft.com/office/drawing/2014/main" id="{3ADCE8AE-53B6-4CD5-BEE7-FFA2ABD1FCD6}"/>
              </a:ext>
            </a:extLst>
          </p:cNvPr>
          <p:cNvSpPr>
            <a:spLocks noGrp="1"/>
          </p:cNvSpPr>
          <p:nvPr>
            <p:ph type="subTitle" idx="1"/>
          </p:nvPr>
        </p:nvSpPr>
        <p:spPr>
          <a:xfrm>
            <a:off x="1524000" y="4808343"/>
            <a:ext cx="9144000" cy="1655762"/>
          </a:xfrm>
        </p:spPr>
        <p:txBody>
          <a:bodyPr/>
          <a:lstStyle/>
          <a:p>
            <a:pPr algn="r"/>
            <a:r>
              <a:rPr lang="en-IN" sz="2400"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a:t>
            </a:r>
          </a:p>
          <a:p>
            <a:pPr algn="r"/>
            <a:r>
              <a:rPr lang="en-IN" sz="2400" b="1" i="1" dirty="0" err="1">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Ritwik</a:t>
            </a:r>
            <a:r>
              <a:rPr lang="en-IN" sz="2400"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Vatsa,06220802716,CSE</a:t>
            </a:r>
          </a:p>
          <a:p>
            <a:pPr algn="r"/>
            <a:r>
              <a:rPr lang="en-IN" sz="2400"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Vishal Singh Roha,08220802716,CSE</a:t>
            </a:r>
          </a:p>
          <a:p>
            <a:pPr algn="r"/>
            <a:endParaRPr lang="en-IN" b="1" i="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8263-9912-49FE-88C5-C465E43EF57B}"/>
              </a:ext>
            </a:extLst>
          </p:cNvPr>
          <p:cNvSpPr>
            <a:spLocks noGrp="1"/>
          </p:cNvSpPr>
          <p:nvPr>
            <p:ph type="title"/>
          </p:nvPr>
        </p:nvSpPr>
        <p:spPr/>
        <p:txBody>
          <a:bodyPr/>
          <a:lstStyle/>
          <a:p>
            <a:endParaRPr lang="en-IN" dirty="0"/>
          </a:p>
        </p:txBody>
      </p:sp>
      <p:pic>
        <p:nvPicPr>
          <p:cNvPr id="7" name="Picture 6">
            <a:extLst>
              <a:ext uri="{FF2B5EF4-FFF2-40B4-BE49-F238E27FC236}">
                <a16:creationId xmlns:a16="http://schemas.microsoft.com/office/drawing/2014/main" id="{6C8D3033-1D17-48F4-B8AA-6E85C1FC67EA}"/>
              </a:ext>
            </a:extLst>
          </p:cNvPr>
          <p:cNvPicPr>
            <a:picLocks noChangeAspect="1"/>
          </p:cNvPicPr>
          <p:nvPr/>
        </p:nvPicPr>
        <p:blipFill rotWithShape="1">
          <a:blip r:embed="rId3">
            <a:extLst>
              <a:ext uri="{28A0092B-C50C-407E-A947-70E740481C1C}">
                <a14:useLocalDpi xmlns:a14="http://schemas.microsoft.com/office/drawing/2010/main" val="0"/>
              </a:ext>
            </a:extLst>
          </a:blip>
          <a:srcRect r="18885"/>
          <a:stretch/>
        </p:blipFill>
        <p:spPr>
          <a:xfrm>
            <a:off x="491281" y="611945"/>
            <a:ext cx="11209437" cy="5669906"/>
          </a:xfrm>
          <a:prstGeom prst="rect">
            <a:avLst/>
          </a:prstGeom>
        </p:spPr>
      </p:pic>
      <p:sp>
        <p:nvSpPr>
          <p:cNvPr id="4" name="Rectangle 3">
            <a:extLst>
              <a:ext uri="{FF2B5EF4-FFF2-40B4-BE49-F238E27FC236}">
                <a16:creationId xmlns:a16="http://schemas.microsoft.com/office/drawing/2014/main" id="{0F9536CE-A0A9-4AF2-B990-2C4BC4F46ABF}"/>
              </a:ext>
            </a:extLst>
          </p:cNvPr>
          <p:cNvSpPr/>
          <p:nvPr/>
        </p:nvSpPr>
        <p:spPr>
          <a:xfrm>
            <a:off x="3192070" y="5964703"/>
            <a:ext cx="4728041" cy="738664"/>
          </a:xfrm>
          <a:prstGeom prst="rect">
            <a:avLst/>
          </a:prstGeom>
        </p:spPr>
        <p:txBody>
          <a:bodyPr wrap="square">
            <a:spAutoFit/>
          </a:bodyPr>
          <a:lstStyle/>
          <a:p>
            <a:r>
              <a:rPr lang="en-IN" sz="2400" b="1" i="1" dirty="0">
                <a:solidFill>
                  <a:schemeClr val="accent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Fig. 1 Internal Structure of LSTM</a:t>
            </a:r>
            <a:br>
              <a:rPr lang="en-IN" dirty="0"/>
            </a:br>
            <a:endParaRPr lang="en-IN" dirty="0"/>
          </a:p>
        </p:txBody>
      </p:sp>
    </p:spTree>
    <p:extLst>
      <p:ext uri="{BB962C8B-B14F-4D97-AF65-F5344CB8AC3E}">
        <p14:creationId xmlns:p14="http://schemas.microsoft.com/office/powerpoint/2010/main" val="184751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680E-1B05-41AD-BBAA-D85151F3BC7E}"/>
              </a:ext>
            </a:extLst>
          </p:cNvPr>
          <p:cNvSpPr>
            <a:spLocks noGrp="1"/>
          </p:cNvSpPr>
          <p:nvPr>
            <p:ph type="title"/>
          </p:nvPr>
        </p:nvSpPr>
        <p:spPr>
          <a:xfrm>
            <a:off x="894997" y="5179897"/>
            <a:ext cx="8596668" cy="1320800"/>
          </a:xfrm>
        </p:spPr>
        <p:txBody>
          <a:bodyPr/>
          <a:lstStyle/>
          <a:p>
            <a:pPr algn="ctr"/>
            <a:r>
              <a:rPr lang="en-IN" sz="3200" b="1" i="1"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Fig. 2 Structure diagram of LSTM</a:t>
            </a:r>
            <a:br>
              <a:rPr lang="en-IN" dirty="0"/>
            </a:br>
            <a:endParaRPr lang="en-IN" dirty="0"/>
          </a:p>
        </p:txBody>
      </p:sp>
      <p:pic>
        <p:nvPicPr>
          <p:cNvPr id="4" name="Content Placeholder 3">
            <a:extLst>
              <a:ext uri="{FF2B5EF4-FFF2-40B4-BE49-F238E27FC236}">
                <a16:creationId xmlns:a16="http://schemas.microsoft.com/office/drawing/2014/main" id="{6DB9D37A-965F-48C9-A83D-1A7608F82E8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7022"/>
          <a:stretch/>
        </p:blipFill>
        <p:spPr bwMode="auto">
          <a:xfrm>
            <a:off x="712117" y="858130"/>
            <a:ext cx="8596668" cy="409710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2878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F4B0-BF76-4EC6-8D0D-59D94C0543D6}"/>
              </a:ext>
            </a:extLst>
          </p:cNvPr>
          <p:cNvSpPr>
            <a:spLocks noGrp="1"/>
          </p:cNvSpPr>
          <p:nvPr>
            <p:ph type="title"/>
          </p:nvPr>
        </p:nvSpPr>
        <p:spPr/>
        <p:txBody>
          <a:bodyPr>
            <a:noAutofit/>
          </a:bodyPr>
          <a:lstStyle/>
          <a:p>
            <a:pPr algn="ctr"/>
            <a:r>
              <a:rPr lang="en-IN" sz="4400" b="1" i="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Used:</a:t>
            </a:r>
            <a:br>
              <a:rPr lang="en-IN" sz="4400" b="1" i="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400" b="1" i="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FRS-LSTM Model </a:t>
            </a:r>
          </a:p>
        </p:txBody>
      </p:sp>
      <p:sp>
        <p:nvSpPr>
          <p:cNvPr id="3" name="Content Placeholder 2">
            <a:extLst>
              <a:ext uri="{FF2B5EF4-FFF2-40B4-BE49-F238E27FC236}">
                <a16:creationId xmlns:a16="http://schemas.microsoft.com/office/drawing/2014/main" id="{2F16DB5C-3210-427E-9234-8EB4E16DC20F}"/>
              </a:ext>
            </a:extLst>
          </p:cNvPr>
          <p:cNvSpPr>
            <a:spLocks noGrp="1"/>
          </p:cNvSpPr>
          <p:nvPr>
            <p:ph idx="1"/>
          </p:nvPr>
        </p:nvSpPr>
        <p:spPr>
          <a:xfrm>
            <a:off x="677334" y="2554484"/>
            <a:ext cx="9001238" cy="4087811"/>
          </a:xfrm>
        </p:spPr>
        <p:txBody>
          <a:bodyPr>
            <a:normAutofit/>
          </a:bodyPr>
          <a:lstStyle/>
          <a:p>
            <a:pPr algn="just"/>
            <a:r>
              <a:rPr lang="en-IN" dirty="0"/>
              <a:t>The prediction model is composed of two parts: fuzzy-rough set factor reduction (FRS) and neural network prediction (LSTM). The space dimension of input information is simplified by using FRS sensitivity to noise. Then take them as the input for the prediction part of the LSTM neural network. Properly compress the data variables, use LSTM to do the training and learning. The approximate implicit input-output nonlinear relation is extracted to obtain the wind speed prediction effect.</a:t>
            </a:r>
          </a:p>
          <a:p>
            <a:endParaRPr lang="en-IN" dirty="0"/>
          </a:p>
        </p:txBody>
      </p:sp>
    </p:spTree>
    <p:extLst>
      <p:ext uri="{BB962C8B-B14F-4D97-AF65-F5344CB8AC3E}">
        <p14:creationId xmlns:p14="http://schemas.microsoft.com/office/powerpoint/2010/main" val="227998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CA22-7B9F-43C2-8484-E64533323D53}"/>
              </a:ext>
            </a:extLst>
          </p:cNvPr>
          <p:cNvSpPr>
            <a:spLocks noGrp="1"/>
          </p:cNvSpPr>
          <p:nvPr>
            <p:ph type="title"/>
          </p:nvPr>
        </p:nvSpPr>
        <p:spPr>
          <a:xfrm>
            <a:off x="888349" y="161778"/>
            <a:ext cx="8596668" cy="1320800"/>
          </a:xfrm>
        </p:spPr>
        <p:txBody>
          <a:bodyPr>
            <a:normAutofit/>
          </a:bodyPr>
          <a:lstStyle/>
          <a:p>
            <a:pPr algn="ctr"/>
            <a:r>
              <a:rPr lang="en-IN" sz="4400" b="1" i="1" dirty="0">
                <a:solidFill>
                  <a:schemeClr val="bg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Sample Test Data</a:t>
            </a:r>
          </a:p>
        </p:txBody>
      </p:sp>
      <p:pic>
        <p:nvPicPr>
          <p:cNvPr id="4" name="Content Placeholder 3">
            <a:extLst>
              <a:ext uri="{FF2B5EF4-FFF2-40B4-BE49-F238E27FC236}">
                <a16:creationId xmlns:a16="http://schemas.microsoft.com/office/drawing/2014/main" id="{A3DD35ED-9A8C-4CB6-A396-6A942B437F61}"/>
              </a:ext>
            </a:extLst>
          </p:cNvPr>
          <p:cNvPicPr>
            <a:picLocks noGrp="1" noChangeAspect="1"/>
          </p:cNvPicPr>
          <p:nvPr>
            <p:ph idx="1"/>
          </p:nvPr>
        </p:nvPicPr>
        <p:blipFill rotWithShape="1">
          <a:blip r:embed="rId2"/>
          <a:srcRect l="-1" t="24796" r="65471" b="11262"/>
          <a:stretch/>
        </p:blipFill>
        <p:spPr>
          <a:xfrm>
            <a:off x="2129081" y="989148"/>
            <a:ext cx="5481541" cy="5707074"/>
          </a:xfrm>
          <a:prstGeom prst="rect">
            <a:avLst/>
          </a:prstGeom>
        </p:spPr>
      </p:pic>
    </p:spTree>
    <p:extLst>
      <p:ext uri="{BB962C8B-B14F-4D97-AF65-F5344CB8AC3E}">
        <p14:creationId xmlns:p14="http://schemas.microsoft.com/office/powerpoint/2010/main" val="119663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2B9516-6DEB-4BDB-A302-778F1AA9FC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7721" y="1842867"/>
            <a:ext cx="8318482" cy="4391807"/>
          </a:xfrm>
          <a:prstGeom prst="rect">
            <a:avLst/>
          </a:prstGeom>
          <a:noFill/>
          <a:ln>
            <a:noFill/>
          </a:ln>
        </p:spPr>
      </p:pic>
      <p:sp>
        <p:nvSpPr>
          <p:cNvPr id="5" name="Rectangle 4">
            <a:extLst>
              <a:ext uri="{FF2B5EF4-FFF2-40B4-BE49-F238E27FC236}">
                <a16:creationId xmlns:a16="http://schemas.microsoft.com/office/drawing/2014/main" id="{16A29517-AF95-4DF0-B075-3FADA8FCE8AA}"/>
              </a:ext>
            </a:extLst>
          </p:cNvPr>
          <p:cNvSpPr/>
          <p:nvPr/>
        </p:nvSpPr>
        <p:spPr>
          <a:xfrm>
            <a:off x="389419" y="396317"/>
            <a:ext cx="9275085" cy="1446550"/>
          </a:xfrm>
          <a:prstGeom prst="rect">
            <a:avLst/>
          </a:prstGeom>
        </p:spPr>
        <p:txBody>
          <a:bodyPr wrap="square">
            <a:spAutoFit/>
          </a:bodyPr>
          <a:lstStyle/>
          <a:p>
            <a:pPr algn="ctr"/>
            <a:r>
              <a:rPr lang="en-IN" sz="44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Impact of all Attributes on Wind speed</a:t>
            </a:r>
          </a:p>
          <a:p>
            <a:pPr algn="ctr"/>
            <a:r>
              <a:rPr lang="en-IN" sz="44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Weka Tool)</a:t>
            </a:r>
          </a:p>
        </p:txBody>
      </p:sp>
    </p:spTree>
    <p:extLst>
      <p:ext uri="{BB962C8B-B14F-4D97-AF65-F5344CB8AC3E}">
        <p14:creationId xmlns:p14="http://schemas.microsoft.com/office/powerpoint/2010/main" val="158139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8B87-EDA6-446F-A42A-76DF7496ED7D}"/>
              </a:ext>
            </a:extLst>
          </p:cNvPr>
          <p:cNvSpPr>
            <a:spLocks noGrp="1"/>
          </p:cNvSpPr>
          <p:nvPr>
            <p:ph type="title"/>
          </p:nvPr>
        </p:nvSpPr>
        <p:spPr/>
        <p:txBody>
          <a:bodyPr>
            <a:normAutofit/>
          </a:bodyPr>
          <a:lstStyle/>
          <a:p>
            <a:pPr algn="ctr"/>
            <a:r>
              <a:rPr lang="en-IN" sz="4400" b="1" i="1"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Visualization of data</a:t>
            </a:r>
          </a:p>
        </p:txBody>
      </p:sp>
      <p:pic>
        <p:nvPicPr>
          <p:cNvPr id="4" name="Content Placeholder 3">
            <a:extLst>
              <a:ext uri="{FF2B5EF4-FFF2-40B4-BE49-F238E27FC236}">
                <a16:creationId xmlns:a16="http://schemas.microsoft.com/office/drawing/2014/main" id="{CC174550-FF69-4170-AC0A-C961D0E146C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2311" y="1669415"/>
            <a:ext cx="6513897" cy="4578985"/>
          </a:xfrm>
          <a:prstGeom prst="rect">
            <a:avLst/>
          </a:prstGeom>
          <a:noFill/>
          <a:ln>
            <a:noFill/>
          </a:ln>
        </p:spPr>
      </p:pic>
    </p:spTree>
    <p:extLst>
      <p:ext uri="{BB962C8B-B14F-4D97-AF65-F5344CB8AC3E}">
        <p14:creationId xmlns:p14="http://schemas.microsoft.com/office/powerpoint/2010/main" val="35178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26AF-CAB0-4697-AF33-9DA588E192A1}"/>
              </a:ext>
            </a:extLst>
          </p:cNvPr>
          <p:cNvSpPr>
            <a:spLocks noGrp="1"/>
          </p:cNvSpPr>
          <p:nvPr>
            <p:ph type="title"/>
          </p:nvPr>
        </p:nvSpPr>
        <p:spPr/>
        <p:txBody>
          <a:bodyPr>
            <a:noAutofit/>
          </a:bodyPr>
          <a:lstStyle/>
          <a:p>
            <a:pPr algn="ctr"/>
            <a:r>
              <a:rPr lang="en-IN" sz="4400" b="1" i="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Formation (Using Simple K-Means)</a:t>
            </a:r>
          </a:p>
        </p:txBody>
      </p:sp>
      <p:pic>
        <p:nvPicPr>
          <p:cNvPr id="4" name="Content Placeholder 3">
            <a:extLst>
              <a:ext uri="{FF2B5EF4-FFF2-40B4-BE49-F238E27FC236}">
                <a16:creationId xmlns:a16="http://schemas.microsoft.com/office/drawing/2014/main" id="{F436C25F-E03C-440D-A2B6-B85695B31FB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5378" y="2180494"/>
            <a:ext cx="6318290" cy="4424240"/>
          </a:xfrm>
          <a:prstGeom prst="rect">
            <a:avLst/>
          </a:prstGeom>
          <a:noFill/>
          <a:ln>
            <a:noFill/>
          </a:ln>
        </p:spPr>
      </p:pic>
    </p:spTree>
    <p:extLst>
      <p:ext uri="{BB962C8B-B14F-4D97-AF65-F5344CB8AC3E}">
        <p14:creationId xmlns:p14="http://schemas.microsoft.com/office/powerpoint/2010/main" val="970997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9895-6251-45CC-963D-6F23E120C5F5}"/>
              </a:ext>
            </a:extLst>
          </p:cNvPr>
          <p:cNvSpPr>
            <a:spLocks noGrp="1"/>
          </p:cNvSpPr>
          <p:nvPr>
            <p:ph type="title"/>
          </p:nvPr>
        </p:nvSpPr>
        <p:spPr/>
        <p:txBody>
          <a:bodyPr>
            <a:normAutofit/>
          </a:bodyPr>
          <a:lstStyle/>
          <a:p>
            <a:pPr algn="ctr"/>
            <a:r>
              <a:rPr lang="en-IN" sz="4400" b="1" i="1" dirty="0">
                <a:solidFill>
                  <a:schemeClr val="bg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Resulted Prediction</a:t>
            </a:r>
          </a:p>
        </p:txBody>
      </p:sp>
      <p:pic>
        <p:nvPicPr>
          <p:cNvPr id="4" name="Content Placeholder 3">
            <a:extLst>
              <a:ext uri="{FF2B5EF4-FFF2-40B4-BE49-F238E27FC236}">
                <a16:creationId xmlns:a16="http://schemas.microsoft.com/office/drawing/2014/main" id="{83A54DED-0146-4975-8E9B-826874F9B7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8360" y="2180492"/>
            <a:ext cx="6878526" cy="3994053"/>
          </a:xfrm>
          <a:prstGeom prst="rect">
            <a:avLst/>
          </a:prstGeom>
          <a:noFill/>
          <a:ln>
            <a:noFill/>
          </a:ln>
        </p:spPr>
      </p:pic>
    </p:spTree>
    <p:extLst>
      <p:ext uri="{BB962C8B-B14F-4D97-AF65-F5344CB8AC3E}">
        <p14:creationId xmlns:p14="http://schemas.microsoft.com/office/powerpoint/2010/main" val="368205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A1EA-8AA0-4FC1-9F72-014796AA78FA}"/>
              </a:ext>
            </a:extLst>
          </p:cNvPr>
          <p:cNvSpPr>
            <a:spLocks noGrp="1"/>
          </p:cNvSpPr>
          <p:nvPr>
            <p:ph type="title"/>
          </p:nvPr>
        </p:nvSpPr>
        <p:spPr>
          <a:xfrm>
            <a:off x="621062" y="2171114"/>
            <a:ext cx="9071577" cy="3880772"/>
          </a:xfrm>
        </p:spPr>
        <p:txBody>
          <a:bodyPr>
            <a:noAutofit/>
          </a:bodyPr>
          <a:lstStyle/>
          <a:p>
            <a:pPr algn="ctr"/>
            <a:r>
              <a:rPr lang="en-IN" sz="8800" i="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a:t>
            </a:r>
            <a:br>
              <a:rPr lang="en-IN" sz="8800" i="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8800" i="1"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242757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8749-3B98-4E84-9425-81C599AD9CB6}"/>
              </a:ext>
            </a:extLst>
          </p:cNvPr>
          <p:cNvSpPr>
            <a:spLocks noGrp="1"/>
          </p:cNvSpPr>
          <p:nvPr>
            <p:ph type="title"/>
          </p:nvPr>
        </p:nvSpPr>
        <p:spPr/>
        <p:txBody>
          <a:bodyPr/>
          <a:lstStyle/>
          <a:p>
            <a:pPr algn="ctr"/>
            <a:r>
              <a:rPr lang="en-IN"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78FE3F0-836F-4343-9299-094A1B1EF665}"/>
              </a:ext>
            </a:extLst>
          </p:cNvPr>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Wind speed forecasting has great significance to the improvement of wind turbine intelligent control technology and the stable operation of power system. In this paper, the Long Short-term Memory (LSTM) mode with deep learning ability combined with the fuzzy-rough set theory has been proposed to do short-term wind speed prediction. Fuzzy rough sets can reduce input and spatial characteristics. </a:t>
            </a:r>
          </a:p>
          <a:p>
            <a:pPr algn="just"/>
            <a:r>
              <a:rPr lang="en-IN" dirty="0">
                <a:latin typeface="Times New Roman" panose="02020603050405020304" pitchFamily="18" charset="0"/>
                <a:cs typeface="Times New Roman" panose="02020603050405020304" pitchFamily="18" charset="0"/>
              </a:rPr>
              <a:t>The main factors affecting wind speed were found as input of the prediction model of LSTM neural network. Deep learning conforms to the trend of big data. It has strong generalization ability on massive data learning. The experimental results show that the Fuzzy rough set Long Short-term Memory (FRS-LSTM) model has higher prediction accuracy than traditional neural network.</a:t>
            </a:r>
          </a:p>
          <a:p>
            <a:endParaRPr lang="en-IN" dirty="0"/>
          </a:p>
        </p:txBody>
      </p:sp>
    </p:spTree>
    <p:extLst>
      <p:ext uri="{BB962C8B-B14F-4D97-AF65-F5344CB8AC3E}">
        <p14:creationId xmlns:p14="http://schemas.microsoft.com/office/powerpoint/2010/main" val="147758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F56B-C675-4E52-BD0B-39CE4C74D06A}"/>
              </a:ext>
            </a:extLst>
          </p:cNvPr>
          <p:cNvSpPr>
            <a:spLocks noGrp="1"/>
          </p:cNvSpPr>
          <p:nvPr>
            <p:ph type="title"/>
          </p:nvPr>
        </p:nvSpPr>
        <p:spPr/>
        <p:txBody>
          <a:bodyPr/>
          <a:lstStyle/>
          <a:p>
            <a:pPr algn="ctr"/>
            <a:r>
              <a:rPr lang="en-IN" dirty="0"/>
              <a:t>Advantages of Wind Energy</a:t>
            </a:r>
          </a:p>
        </p:txBody>
      </p:sp>
      <p:sp>
        <p:nvSpPr>
          <p:cNvPr id="3" name="Content Placeholder 2">
            <a:extLst>
              <a:ext uri="{FF2B5EF4-FFF2-40B4-BE49-F238E27FC236}">
                <a16:creationId xmlns:a16="http://schemas.microsoft.com/office/drawing/2014/main" id="{D70F7FBB-A4A1-4BBE-90C0-F65397D519CF}"/>
              </a:ext>
            </a:extLst>
          </p:cNvPr>
          <p:cNvSpPr>
            <a:spLocks noGrp="1"/>
          </p:cNvSpPr>
          <p:nvPr>
            <p:ph idx="1"/>
          </p:nvPr>
        </p:nvSpPr>
        <p:spPr/>
        <p:txBody>
          <a:bodyPr/>
          <a:lstStyle/>
          <a:p>
            <a:pPr lvl="1">
              <a:lnSpc>
                <a:spcPct val="90000"/>
              </a:lnSpc>
            </a:pPr>
            <a:r>
              <a:rPr lang="en-US" altLang="en-US" sz="2400" dirty="0"/>
              <a:t>Renewable source of Energy</a:t>
            </a:r>
          </a:p>
          <a:p>
            <a:pPr lvl="1">
              <a:lnSpc>
                <a:spcPct val="90000"/>
              </a:lnSpc>
            </a:pPr>
            <a:r>
              <a:rPr lang="en-US" altLang="en-US" sz="2400" dirty="0"/>
              <a:t>Clean Source of Energy</a:t>
            </a:r>
          </a:p>
          <a:p>
            <a:pPr lvl="1">
              <a:lnSpc>
                <a:spcPct val="90000"/>
              </a:lnSpc>
            </a:pPr>
            <a:r>
              <a:rPr lang="en-US" altLang="en-US" sz="2400" dirty="0"/>
              <a:t>Unlimited Supply</a:t>
            </a:r>
          </a:p>
          <a:p>
            <a:pPr lvl="1">
              <a:lnSpc>
                <a:spcPct val="90000"/>
              </a:lnSpc>
            </a:pPr>
            <a:r>
              <a:rPr lang="en-US" altLang="en-US" sz="2400" dirty="0"/>
              <a:t>Zero Pollution</a:t>
            </a:r>
          </a:p>
          <a:p>
            <a:pPr lvl="1">
              <a:lnSpc>
                <a:spcPct val="90000"/>
              </a:lnSpc>
            </a:pPr>
            <a:r>
              <a:rPr lang="en-US" altLang="en-US" sz="2400" dirty="0"/>
              <a:t>Popular with the Public</a:t>
            </a:r>
          </a:p>
          <a:p>
            <a:endParaRPr lang="en-IN" dirty="0"/>
          </a:p>
        </p:txBody>
      </p:sp>
    </p:spTree>
    <p:extLst>
      <p:ext uri="{BB962C8B-B14F-4D97-AF65-F5344CB8AC3E}">
        <p14:creationId xmlns:p14="http://schemas.microsoft.com/office/powerpoint/2010/main" val="153528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7A10-5A2F-40BA-B749-D0988FD663EE}"/>
              </a:ext>
            </a:extLst>
          </p:cNvPr>
          <p:cNvSpPr>
            <a:spLocks noGrp="1"/>
          </p:cNvSpPr>
          <p:nvPr>
            <p:ph type="title"/>
          </p:nvPr>
        </p:nvSpPr>
        <p:spPr/>
        <p:txBody>
          <a:bodyPr/>
          <a:lstStyle/>
          <a:p>
            <a:pPr algn="ct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br>
              <a:rPr lang="en-IN" dirty="0"/>
            </a:br>
            <a:endParaRPr lang="en-IN" dirty="0"/>
          </a:p>
        </p:txBody>
      </p:sp>
      <p:sp>
        <p:nvSpPr>
          <p:cNvPr id="3" name="Content Placeholder 2">
            <a:extLst>
              <a:ext uri="{FF2B5EF4-FFF2-40B4-BE49-F238E27FC236}">
                <a16:creationId xmlns:a16="http://schemas.microsoft.com/office/drawing/2014/main" id="{09DF2FFF-E748-4157-BACD-7FDC5A957B84}"/>
              </a:ext>
            </a:extLst>
          </p:cNvPr>
          <p:cNvSpPr>
            <a:spLocks noGrp="1"/>
          </p:cNvSpPr>
          <p:nvPr>
            <p:ph idx="1"/>
          </p:nvPr>
        </p:nvSpPr>
        <p:spPr>
          <a:xfrm>
            <a:off x="781929" y="2001470"/>
            <a:ext cx="8995118" cy="4856530"/>
          </a:xfrm>
        </p:spPr>
        <p:txBody>
          <a:bodyPr>
            <a:normAutofit/>
          </a:bodyPr>
          <a:lstStyle/>
          <a:p>
            <a:pPr algn="just"/>
            <a:r>
              <a:rPr lang="en-IN" dirty="0">
                <a:latin typeface="Times New Roman" panose="02020603050405020304" pitchFamily="18" charset="0"/>
                <a:cs typeface="Times New Roman" panose="02020603050405020304" pitchFamily="18" charset="0"/>
              </a:rPr>
              <a:t> Forecasting renewable production is a key activity in power systems. With the growing penetration of renewable energy sources, there is a pressing need for best manage supply/demand balance; therefore a reliable forecasting method of intermittent energy resources is an important issue. </a:t>
            </a:r>
          </a:p>
          <a:p>
            <a:pPr algn="just"/>
            <a:r>
              <a:rPr lang="en-IN" dirty="0">
                <a:latin typeface="Times New Roman" panose="02020603050405020304" pitchFamily="18" charset="0"/>
                <a:cs typeface="Times New Roman" panose="02020603050405020304" pitchFamily="18" charset="0"/>
              </a:rPr>
              <a:t>When there is no availability of wind, the electricity needs to be replaced with others like water in order for a continuous supply. The idea suggested, uses types of neural network technology to forecast the wind power. </a:t>
            </a:r>
          </a:p>
          <a:p>
            <a:pPr algn="just"/>
            <a:r>
              <a:rPr lang="en-IN" dirty="0">
                <a:latin typeface="Times New Roman" panose="02020603050405020304" pitchFamily="18" charset="0"/>
                <a:cs typeface="Times New Roman" panose="02020603050405020304" pitchFamily="18" charset="0"/>
              </a:rPr>
              <a:t>LSTM is a class of neural network for forecasting with high accuracy. The forecasting helps in analysing the amount of wind so that it can be replaced and can provide a continuous supply. The speed of wind is measured for a particular time period and the latter will be predicted using neural network mechanism.</a:t>
            </a:r>
          </a:p>
          <a:p>
            <a:endParaRPr lang="en-IN" dirty="0"/>
          </a:p>
        </p:txBody>
      </p:sp>
    </p:spTree>
    <p:extLst>
      <p:ext uri="{BB962C8B-B14F-4D97-AF65-F5344CB8AC3E}">
        <p14:creationId xmlns:p14="http://schemas.microsoft.com/office/powerpoint/2010/main" val="22193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6299-02EB-48E2-A6B9-26E8DB27CB02}"/>
              </a:ext>
            </a:extLst>
          </p:cNvPr>
          <p:cNvSpPr>
            <a:spLocks noGrp="1"/>
          </p:cNvSpPr>
          <p:nvPr>
            <p:ph type="title"/>
          </p:nvPr>
        </p:nvSpPr>
        <p:spPr/>
        <p:txBody>
          <a:bodyPr/>
          <a:lstStyle/>
          <a:p>
            <a:pPr algn="ctr"/>
            <a:r>
              <a:rPr lang="en-IN"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 Used : Python</a:t>
            </a:r>
          </a:p>
        </p:txBody>
      </p:sp>
      <p:sp>
        <p:nvSpPr>
          <p:cNvPr id="3" name="Content Placeholder 2">
            <a:extLst>
              <a:ext uri="{FF2B5EF4-FFF2-40B4-BE49-F238E27FC236}">
                <a16:creationId xmlns:a16="http://schemas.microsoft.com/office/drawing/2014/main" id="{A369C48C-E053-47B3-A243-ED325FB589EA}"/>
              </a:ext>
            </a:extLst>
          </p:cNvPr>
          <p:cNvSpPr>
            <a:spLocks noGrp="1"/>
          </p:cNvSpPr>
          <p:nvPr>
            <p:ph idx="1"/>
          </p:nvPr>
        </p:nvSpPr>
        <p:spPr>
          <a:xfrm>
            <a:off x="407963" y="1825625"/>
            <a:ext cx="8866039" cy="4293821"/>
          </a:xfrm>
        </p:spPr>
        <p:txBody>
          <a:bodyPr>
            <a:normAutofit/>
          </a:bodyPr>
          <a:lstStyle/>
          <a:p>
            <a:pPr algn="just"/>
            <a:r>
              <a:rPr lang="en-IN" dirty="0">
                <a:latin typeface="Times New Roman" panose="02020603050405020304" pitchFamily="18" charset="0"/>
                <a:cs typeface="Times New Roman" panose="02020603050405020304" pitchFamily="18" charset="0"/>
              </a:rPr>
              <a:t>Python</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an interpreted, high-level, general-purpose programming language. Created by Guido van Rossum and first released in 1991, Python's design philosophy emphasizes code readability with its notable use of significant whitespace. Its language constructs and object-oriented approach aim to help programmers write clear, logical code for small and large-scale projects. </a:t>
            </a:r>
          </a:p>
          <a:p>
            <a:pPr algn="just"/>
            <a:r>
              <a:rPr lang="en-IN" dirty="0">
                <a:latin typeface="Times New Roman" panose="02020603050405020304" pitchFamily="18" charset="0"/>
                <a:cs typeface="Times New Roman" panose="02020603050405020304" pitchFamily="18" charset="0"/>
              </a:rPr>
              <a:t>Python is dynamically typed and garbage-collected. It supports multiple programming paradigms, including procedural, object-oriented, and functional programming. Python is often described as a "batteries included" language due to its comprehensive standard library. </a:t>
            </a:r>
          </a:p>
        </p:txBody>
      </p:sp>
    </p:spTree>
    <p:extLst>
      <p:ext uri="{BB962C8B-B14F-4D97-AF65-F5344CB8AC3E}">
        <p14:creationId xmlns:p14="http://schemas.microsoft.com/office/powerpoint/2010/main" val="13230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EB9D-4ABE-46E6-9D16-B6D038195B46}"/>
              </a:ext>
            </a:extLst>
          </p:cNvPr>
          <p:cNvSpPr>
            <a:spLocks noGrp="1"/>
          </p:cNvSpPr>
          <p:nvPr>
            <p:ph type="title"/>
          </p:nvPr>
        </p:nvSpPr>
        <p:spPr/>
        <p:txBody>
          <a:bodyPr>
            <a:normAutofit fontScale="90000"/>
          </a:bodyPr>
          <a:lstStyle/>
          <a:p>
            <a:pPr algn="ctr"/>
            <a:r>
              <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 with Feed Forward Neural Networks Model</a:t>
            </a:r>
          </a:p>
        </p:txBody>
      </p:sp>
      <p:sp>
        <p:nvSpPr>
          <p:cNvPr id="3" name="Content Placeholder 2">
            <a:extLst>
              <a:ext uri="{FF2B5EF4-FFF2-40B4-BE49-F238E27FC236}">
                <a16:creationId xmlns:a16="http://schemas.microsoft.com/office/drawing/2014/main" id="{41A8A6B6-9D5F-4E04-A770-9721A6E69A0C}"/>
              </a:ext>
            </a:extLst>
          </p:cNvPr>
          <p:cNvSpPr>
            <a:spLocks noGrp="1"/>
          </p:cNvSpPr>
          <p:nvPr>
            <p:ph idx="1"/>
          </p:nvPr>
        </p:nvSpPr>
        <p:spPr/>
        <p:txBody>
          <a:bodyPr/>
          <a:lstStyle/>
          <a:p>
            <a:r>
              <a:rPr lang="en-IN" dirty="0"/>
              <a:t>Not designed for sequences/time series data, hence the results with time series/sequential data are bad.</a:t>
            </a:r>
          </a:p>
          <a:p>
            <a:r>
              <a:rPr lang="en-IN" dirty="0"/>
              <a:t>Does not model Memory.</a:t>
            </a:r>
          </a:p>
          <a:p>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Vanishing Gradient Problem : </a:t>
            </a:r>
            <a:r>
              <a:rPr lang="en-IN" dirty="0"/>
              <a:t>As more layers using certain activation functions are added to neural networks, the gradients of the loss function approaches zero, making the network hard to train.</a:t>
            </a:r>
          </a:p>
          <a:p>
            <a:r>
              <a:rPr lang="en-IN" b="1" dirty="0"/>
              <a:t>Why:</a:t>
            </a:r>
          </a:p>
          <a:p>
            <a:pPr marL="0" indent="0">
              <a:buNone/>
            </a:pPr>
            <a:r>
              <a:rPr lang="en-IN" dirty="0"/>
              <a:t>	Certain activation functions, like the sigmoid function, squishes a large input 	space into a small input space between 0 and 1. Therefore, a large change in 	the input of the sigmoid function will cause a small change in the output. 	Hence, the derivative becomes small.</a:t>
            </a:r>
          </a:p>
          <a:p>
            <a:endParaRPr lang="en-IN" dirty="0"/>
          </a:p>
          <a:p>
            <a:endParaRPr lang="en-IN" dirty="0"/>
          </a:p>
        </p:txBody>
      </p:sp>
    </p:spTree>
    <p:extLst>
      <p:ext uri="{BB962C8B-B14F-4D97-AF65-F5344CB8AC3E}">
        <p14:creationId xmlns:p14="http://schemas.microsoft.com/office/powerpoint/2010/main" val="356848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vanishing gradient problem">
            <a:extLst>
              <a:ext uri="{FF2B5EF4-FFF2-40B4-BE49-F238E27FC236}">
                <a16:creationId xmlns:a16="http://schemas.microsoft.com/office/drawing/2014/main" id="{05646A48-4EED-46EA-839D-F6898C0B25B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1481"/>
          <a:stretch/>
        </p:blipFill>
        <p:spPr bwMode="auto">
          <a:xfrm>
            <a:off x="1575580" y="347269"/>
            <a:ext cx="6549853" cy="32690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546F4BC-B4AB-4EDD-9FF1-9544A5B86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10" y="3772212"/>
            <a:ext cx="7146389" cy="273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01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5CD74-E949-4541-811F-4EE6DC7FD534}"/>
              </a:ext>
            </a:extLst>
          </p:cNvPr>
          <p:cNvSpPr>
            <a:spLocks noGrp="1"/>
          </p:cNvSpPr>
          <p:nvPr>
            <p:ph idx="1"/>
          </p:nvPr>
        </p:nvSpPr>
        <p:spPr>
          <a:xfrm>
            <a:off x="564793" y="2536092"/>
            <a:ext cx="8579208" cy="4005385"/>
          </a:xfrm>
        </p:spPr>
        <p:txBody>
          <a:bodyPr>
            <a:normAutofit/>
          </a:bodyPr>
          <a:lstStyle/>
          <a:p>
            <a:pPr algn="just"/>
            <a:r>
              <a:rPr lang="en-IN" dirty="0"/>
              <a:t>Deep learning can be a good solution to the disadvantage. It does not rely on high-quality features, can learn the massive data and has strong generalization ability. LSTM, as an excellent variant of the RNN model, solves the problem of gradient disappearance in the process of gradient back propagation and is suitable for dealing with the problems of high correlation with time series. </a:t>
            </a:r>
          </a:p>
          <a:p>
            <a:endParaRPr lang="en-IN" dirty="0"/>
          </a:p>
        </p:txBody>
      </p:sp>
      <p:sp>
        <p:nvSpPr>
          <p:cNvPr id="4" name="Title 1">
            <a:extLst>
              <a:ext uri="{FF2B5EF4-FFF2-40B4-BE49-F238E27FC236}">
                <a16:creationId xmlns:a16="http://schemas.microsoft.com/office/drawing/2014/main" id="{052BF5DF-48A5-45D2-811E-0019FB207348}"/>
              </a:ext>
            </a:extLst>
          </p:cNvPr>
          <p:cNvSpPr>
            <a:spLocks noGrp="1"/>
          </p:cNvSpPr>
          <p:nvPr>
            <p:ph type="title"/>
          </p:nvPr>
        </p:nvSpPr>
        <p:spPr>
          <a:xfrm>
            <a:off x="677334" y="609600"/>
            <a:ext cx="8596668" cy="1320800"/>
          </a:xfrm>
        </p:spPr>
        <p:txBody>
          <a:bodyPr>
            <a:noAutofit/>
          </a:bodyPr>
          <a:lstStyle/>
          <a:p>
            <a:pPr algn="ctr"/>
            <a:r>
              <a:rPr lang="en-IN" b="1" i="1"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to</a:t>
            </a:r>
            <a:br>
              <a:rPr lang="en-IN" b="1" i="1"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b="1" i="1"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Vanishing Gradient Problem</a:t>
            </a:r>
            <a:b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42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E1B4-1495-4164-80AD-96C1DFEFB998}"/>
              </a:ext>
            </a:extLst>
          </p:cNvPr>
          <p:cNvSpPr>
            <a:spLocks noGrp="1"/>
          </p:cNvSpPr>
          <p:nvPr>
            <p:ph type="title"/>
          </p:nvPr>
        </p:nvSpPr>
        <p:spPr>
          <a:xfrm>
            <a:off x="860213" y="759656"/>
            <a:ext cx="8888697" cy="1589650"/>
          </a:xfrm>
        </p:spPr>
        <p:txBody>
          <a:bodyPr>
            <a:normAutofit fontScale="90000"/>
          </a:bodyPr>
          <a:lstStyle/>
          <a:p>
            <a:pPr algn="ctr"/>
            <a:r>
              <a:rPr lang="en-IN" sz="4800" b="1" i="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LSTM(Long Short Term Memory)</a:t>
            </a:r>
            <a:br>
              <a:rPr lang="en-IN" sz="4800" b="1" i="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800" b="1" i="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Neural Network</a:t>
            </a:r>
            <a:r>
              <a:rPr lang="en-IN" dirty="0"/>
              <a:t> </a:t>
            </a:r>
            <a:br>
              <a:rPr lang="en-IN" sz="4800" b="1" i="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800" b="1" i="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4A2077-B038-4159-AC33-B649B184D487}"/>
              </a:ext>
            </a:extLst>
          </p:cNvPr>
          <p:cNvSpPr>
            <a:spLocks noGrp="1"/>
          </p:cNvSpPr>
          <p:nvPr>
            <p:ph idx="1"/>
          </p:nvPr>
        </p:nvSpPr>
        <p:spPr>
          <a:xfrm>
            <a:off x="492368" y="2644726"/>
            <a:ext cx="9523829" cy="4051496"/>
          </a:xfrm>
        </p:spPr>
        <p:txBody>
          <a:bodyPr>
            <a:normAutofit/>
          </a:bodyPr>
          <a:lstStyle/>
          <a:p>
            <a:pPr algn="just"/>
            <a:r>
              <a:rPr lang="en-IN" sz="2600" dirty="0">
                <a:latin typeface="Times New Roman" panose="02020603050405020304" pitchFamily="18" charset="0"/>
                <a:cs typeface="Times New Roman" panose="02020603050405020304" pitchFamily="18" charset="0"/>
              </a:rPr>
              <a:t>The LSTM Neural Network RNN is prone to</a:t>
            </a:r>
            <a:r>
              <a:rPr lang="en-IN" sz="2800"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Vanishing gradient or gradient explosion problems when learning long-term dependencies. As an improved version of RNN, LSTM can learn long-term dependency information and avoid the problem of Vanishing  gradient . </a:t>
            </a:r>
          </a:p>
          <a:p>
            <a:pPr algn="just"/>
            <a:r>
              <a:rPr lang="en-IN" sz="2600" dirty="0">
                <a:latin typeface="Times New Roman" panose="02020603050405020304" pitchFamily="18" charset="0"/>
                <a:cs typeface="Times New Roman" panose="02020603050405020304" pitchFamily="18" charset="0"/>
              </a:rPr>
              <a:t>In the neural nodes of RNN’s hidden layer, LSTM adds a structure called Memory cell to remember past information, and adds three gates (input, forget, and output) to control the use of historical information. </a:t>
            </a:r>
            <a:endParaRPr lang="en-IN" dirty="0"/>
          </a:p>
        </p:txBody>
      </p:sp>
    </p:spTree>
    <p:extLst>
      <p:ext uri="{BB962C8B-B14F-4D97-AF65-F5344CB8AC3E}">
        <p14:creationId xmlns:p14="http://schemas.microsoft.com/office/powerpoint/2010/main" val="717533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TotalTime>
  <Words>854</Words>
  <Application>Microsoft Office PowerPoint</Application>
  <PresentationFormat>Widescreen</PresentationFormat>
  <Paragraphs>43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Short-Term Wind Speed Prediction based on Deep Learning</vt:lpstr>
      <vt:lpstr>Introduction</vt:lpstr>
      <vt:lpstr>Advantages of Wind Energy</vt:lpstr>
      <vt:lpstr>Problem Statement </vt:lpstr>
      <vt:lpstr>Tool Used : Python</vt:lpstr>
      <vt:lpstr>Problems with Feed Forward Neural Networks Model</vt:lpstr>
      <vt:lpstr>PowerPoint Presentation</vt:lpstr>
      <vt:lpstr>Solution to Vanishing Gradient Problem </vt:lpstr>
      <vt:lpstr>LSTM(Long Short Term Memory) Neural Network  </vt:lpstr>
      <vt:lpstr>PowerPoint Presentation</vt:lpstr>
      <vt:lpstr>Fig. 2 Structure diagram of LSTM </vt:lpstr>
      <vt:lpstr>Model Used: FRS-LSTM Model </vt:lpstr>
      <vt:lpstr>Sample Test Data</vt:lpstr>
      <vt:lpstr>PowerPoint Presentation</vt:lpstr>
      <vt:lpstr>Visualization of data</vt:lpstr>
      <vt:lpstr>Cluster Formation (Using Simple K-Means)</vt:lpstr>
      <vt:lpstr>Resulted Prediction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Short-Term Wind Speed Prediction based on Deep Learning</dc:title>
  <dc:creator>vishal singh roha</dc:creator>
  <cp:lastModifiedBy>vishal singh roha</cp:lastModifiedBy>
  <cp:revision>16</cp:revision>
  <dcterms:created xsi:type="dcterms:W3CDTF">2019-10-02T17:02:39Z</dcterms:created>
  <dcterms:modified xsi:type="dcterms:W3CDTF">2019-11-17T09:03:30Z</dcterms:modified>
</cp:coreProperties>
</file>