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"/>
  </p:notesMasterIdLst>
  <p:handoutMasterIdLst>
    <p:handoutMasterId r:id="rId4"/>
  </p:handoutMasterIdLst>
  <p:sldIdLst>
    <p:sldId id="748" r:id="rId2"/>
  </p:sldIdLst>
  <p:sldSz cx="9144000" cy="6858000" type="letter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CEA34-0CF3-406B-BE2F-238774D61009}">
          <p14:sldIdLst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er Rosenorn" initials="PR" lastIdx="1" clrIdx="6">
    <p:extLst>
      <p:ext uri="{19B8F6BF-5375-455C-9EA6-DF929625EA0E}">
        <p15:presenceInfo xmlns:p15="http://schemas.microsoft.com/office/powerpoint/2012/main" userId="S-1-5-21-2581494844-902895792-1555795177-4267" providerId="AD"/>
      </p:ext>
    </p:extLst>
  </p:cmAuthor>
  <p:cmAuthor id="1" name="Sarah Kulka" initials="SK" lastIdx="130" clrIdx="0"/>
  <p:cmAuthor id="2" name="Lloyd Meek" initials="LM" lastIdx="288" clrIdx="1"/>
  <p:cmAuthor id="3" name="Emanuele Picciola" initials="EP" lastIdx="38" clrIdx="2"/>
  <p:cmAuthor id="4" name="Dan Horsley" initials="DH" lastIdx="17" clrIdx="3"/>
  <p:cmAuthor id="5" name="James Lloyd" initials="JL" lastIdx="139" clrIdx="4"/>
  <p:cmAuthor id="6" name="Sofia Skraba" initials="SS" lastIdx="6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2C4"/>
    <a:srgbClr val="8E8E8E"/>
    <a:srgbClr val="DDDDDD"/>
    <a:srgbClr val="000000"/>
    <a:srgbClr val="354E5D"/>
    <a:srgbClr val="608AA4"/>
    <a:srgbClr val="D6D6D6"/>
    <a:srgbClr val="DDE6EC"/>
    <a:srgbClr val="80A1B6"/>
    <a:srgbClr val="8AA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95BDC9FD1CEE}">
  <a:tblStyle styleId="{5C22544A-7EE6-4342-B048-95BDC9FD1CEE}" styleName="L.E.K.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 w="3175" cmpd="sng">
              <a:solidFill>
                <a:srgbClr val="DDDDDD"/>
              </a:solidFill>
            </a:ln>
          </a:right>
          <a:top>
            <a:ln>
              <a:noFill/>
            </a:ln>
          </a:top>
          <a:bottom>
            <a:ln w="3175" cmpd="sng">
              <a:solidFill>
                <a:srgbClr val="DDDDDD"/>
              </a:solidFill>
            </a:ln>
          </a:bottom>
          <a:insideH>
            <a:ln w="3175" cmpd="sng">
              <a:solidFill>
                <a:srgbClr val="DDDDD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>
        <a:fontRef idx="minor">
          <a:schemeClr val="dk1"/>
        </a:fontRef>
      </a:tcTxStyle>
      <a:tcStyle>
        <a:tcBdr>
          <a:insideH>
            <a:ln w="3175" cmpd="sng">
              <a:solidFill>
                <a:schemeClr val="lt1"/>
              </a:solidFill>
            </a:ln>
          </a:insideH>
        </a:tcBdr>
        <a:fill>
          <a:solidFill>
            <a:schemeClr val="accent2"/>
          </a:solidFill>
        </a:fill>
      </a:tcStyle>
    </a:firstCol>
    <a:firstRow>
      <a:tcTxStyle b="on">
        <a:fontRef idx="minor">
          <a:schemeClr val="dk1"/>
        </a:fontRef>
      </a:tcTxStyle>
      <a:tcStyle>
        <a:tcBdr>
          <a:insideV>
            <a:ln w="3175" cmpd="sng">
              <a:solidFill>
                <a:schemeClr val="lt1"/>
              </a:solidFill>
            </a:ln>
          </a:insideV>
        </a:tcBdr>
        <a:fill>
          <a:solidFill>
            <a:schemeClr val="accent2"/>
          </a:solidFill>
        </a:fill>
      </a:tcStyle>
    </a:firstRow>
    <a:nwCell>
      <a:tcTxStyle/>
      <a:tcStyle>
        <a:tcBdr>
          <a:right>
            <a:ln w="31750" cmpd="sng">
              <a:solidFill>
                <a:schemeClr val="lt1"/>
              </a:solidFill>
            </a:ln>
          </a:right>
          <a:bottom>
            <a:ln w="31750" cmpd="sng">
              <a:solidFill>
                <a:schemeClr val="lt1"/>
              </a:solidFill>
            </a:ln>
          </a:bottom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7" autoAdjust="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>
        <p:guide orient="horz" pos="72"/>
        <p:guide pos="2880"/>
      </p:guideLst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4" d="100"/>
        <a:sy n="104" d="100"/>
      </p:scale>
      <p:origin x="0" y="-7200"/>
    </p:cViewPr>
  </p:sorterViewPr>
  <p:notesViewPr>
    <p:cSldViewPr snapToGrid="0">
      <p:cViewPr varScale="1">
        <p:scale>
          <a:sx n="78" d="100"/>
          <a:sy n="78" d="100"/>
        </p:scale>
        <p:origin x="3852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 </a:t>
            </a:r>
            <a:r>
              <a:rPr lang="en-US" b="1" dirty="0"/>
              <a:t>title</a:t>
            </a:r>
            <a:endParaRPr lang="ru-R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8-474B-B4D0-E07AD510B27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C8-474B-B4D0-E07AD510B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7038384"/>
        <c:axId val="1643517760"/>
      </c:barChart>
      <c:lineChart>
        <c:grouping val="standard"/>
        <c:varyColors val="0"/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C8-474B-B4D0-E07AD510B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7038384"/>
        <c:axId val="1643517760"/>
      </c:lineChart>
      <c:catAx>
        <c:axId val="163703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43517760"/>
        <c:crosses val="autoZero"/>
        <c:auto val="1"/>
        <c:lblAlgn val="ctr"/>
        <c:lblOffset val="100"/>
        <c:noMultiLvlLbl val="0"/>
      </c:catAx>
      <c:valAx>
        <c:axId val="164351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370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0B4D-EB39-4C23-97CB-D1B229E9FF3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BA33-E15A-439C-A1B2-FF567EBE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470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22B4CA39-064A-468D-A55C-27B86B1D627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B66039F-B480-4862-BA08-5CFE8751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039F-B480-4862-BA08-5CFE87518D6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4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1458797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 userDrawn="1">
            <p:ph type="pic" sz="quarter" idx="13"/>
          </p:nvPr>
        </p:nvSpPr>
        <p:spPr>
          <a:xfrm>
            <a:off x="0" y="4"/>
            <a:ext cx="9144000" cy="503953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2" y="5072468"/>
            <a:ext cx="9144002" cy="178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662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85169" y="5118417"/>
            <a:ext cx="4804905" cy="415741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>
              <a:lnSpc>
                <a:spcPct val="100000"/>
              </a:lnSpc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client name and or logo here</a:t>
            </a:r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85169" y="5532280"/>
            <a:ext cx="4804905" cy="504000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2" b="1">
                <a:solidFill>
                  <a:schemeClr val="tx1"/>
                </a:solidFill>
              </a:defRPr>
            </a:lvl1pPr>
            <a:lvl2pPr marL="42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document title here</a:t>
            </a:r>
          </a:p>
        </p:txBody>
      </p:sp>
      <p:sp>
        <p:nvSpPr>
          <p:cNvPr id="8" name="Content Placeholder 4"/>
          <p:cNvSpPr>
            <a:spLocks noGrp="1"/>
          </p:cNvSpPr>
          <p:nvPr userDrawn="1">
            <p:ph sz="quarter" idx="12" hasCustomPrompt="1"/>
          </p:nvPr>
        </p:nvSpPr>
        <p:spPr>
          <a:xfrm>
            <a:off x="485169" y="6096326"/>
            <a:ext cx="4805010" cy="313113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92" b="1">
                <a:solidFill>
                  <a:schemeClr val="tx1"/>
                </a:solidFill>
              </a:defRPr>
            </a:lvl1pPr>
            <a:lvl2pPr marL="328253" indent="0">
              <a:buNone/>
              <a:defRPr/>
            </a:lvl2pPr>
            <a:lvl3pPr marL="742964" indent="0">
              <a:buNone/>
              <a:defRPr/>
            </a:lvl3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1815" y="6442075"/>
            <a:ext cx="8234585" cy="284400"/>
          </a:xfrm>
        </p:spPr>
        <p:txBody>
          <a:bodyPr anchor="b" anchorCtr="0"/>
          <a:lstStyle>
            <a:lvl1pPr marL="0" indent="0">
              <a:buNone/>
              <a:defRPr sz="73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58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1614307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83577" y="190234"/>
            <a:ext cx="8176847" cy="593565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8302" y="935069"/>
            <a:ext cx="8187397" cy="0"/>
          </a:xfrm>
          <a:prstGeom prst="line">
            <a:avLst/>
          </a:prstGeom>
          <a:ln w="4445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3577" y="1159800"/>
            <a:ext cx="8176846" cy="4933025"/>
          </a:xfrm>
          <a:prstGeom prst="rect">
            <a:avLst/>
          </a:prstGeom>
        </p:spPr>
        <p:txBody>
          <a:bodyPr vert="horz" lIns="0" tIns="46800" rIns="0" bIns="468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raft1" hidden="1"/>
          <p:cNvSpPr txBox="1"/>
          <p:nvPr userDrawn="1"/>
        </p:nvSpPr>
        <p:spPr>
          <a:xfrm>
            <a:off x="1568547" y="6555600"/>
            <a:ext cx="2413489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8" b="1" dirty="0">
                <a:solidFill>
                  <a:srgbClr val="8E8E8E"/>
                </a:solidFill>
                <a:latin typeface="+mn-lt"/>
              </a:rPr>
              <a:t>|  DRAFT</a:t>
            </a:r>
          </a:p>
        </p:txBody>
      </p:sp>
      <p:sp>
        <p:nvSpPr>
          <p:cNvPr id="12" name="FilePath" descr="[FILEPATH]" hidden="1"/>
          <p:cNvSpPr txBox="1"/>
          <p:nvPr userDrawn="1"/>
        </p:nvSpPr>
        <p:spPr>
          <a:xfrm>
            <a:off x="1647693" y="6658677"/>
            <a:ext cx="5848615" cy="157590"/>
          </a:xfrm>
          <a:prstGeom prst="rect">
            <a:avLst/>
          </a:prstGeom>
        </p:spPr>
        <p:txBody>
          <a:bodyPr vert="horz" wrap="none" lIns="83077" tIns="43200" rIns="83077" bIns="43200" rtlCol="0">
            <a:noAutofit/>
          </a:bodyPr>
          <a:lstStyle/>
          <a:p>
            <a:pPr algn="ctr"/>
            <a:r>
              <a:rPr lang="en-GB" sz="554">
                <a:solidFill>
                  <a:srgbClr val="8E8E8E"/>
                </a:solidFill>
              </a:rPr>
              <a:t>F:\LEK PowerPoint\Updates\5\Final\LEK_Inspiration_Pack_5_US.pptx</a:t>
            </a:r>
            <a:endParaRPr lang="en-GB" sz="554" dirty="0">
              <a:solidFill>
                <a:srgbClr val="8E8E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hf hdr="0" dt="0"/>
  <p:txStyles>
    <p:titleStyle>
      <a:lvl1pPr algn="l" defTabSz="844078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237" indent="-249237" algn="l" defTabSz="844078" rtl="0" eaLnBrk="1" latinLnBrk="0" hangingPunct="1">
        <a:lnSpc>
          <a:spcPct val="100000"/>
        </a:lnSpc>
        <a:spcBef>
          <a:spcPts val="1108"/>
        </a:spcBef>
        <a:spcAft>
          <a:spcPts val="554"/>
        </a:spcAft>
        <a:buClr>
          <a:srgbClr val="005C42"/>
        </a:buClr>
        <a:buSzPct val="100000"/>
        <a:buFont typeface="Wingdings" panose="05000000000000000000" pitchFamily="2" charset="2"/>
        <a:buChar char="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78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906" userDrawn="1">
          <p15:clr>
            <a:srgbClr val="F26B43"/>
          </p15:clr>
        </p15:guide>
        <p15:guide id="1" pos="305" userDrawn="1">
          <p15:clr>
            <a:srgbClr val="F26B43"/>
          </p15:clr>
        </p15:guide>
        <p15:guide id="2" orient="horz" pos="731" userDrawn="1">
          <p15:clr>
            <a:srgbClr val="F26B43"/>
          </p15:clr>
        </p15:guide>
        <p15:guide id="4" pos="54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10" y="4"/>
            <a:ext cx="8959180" cy="5039539"/>
          </a:xfr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2505976-40A4-4F55-8F72-61034A937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265979"/>
              </p:ext>
            </p:extLst>
          </p:nvPr>
        </p:nvGraphicFramePr>
        <p:xfrm>
          <a:off x="760602" y="42387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0280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7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24&quot;&gt;&lt;elem m_fUsage=&quot;5.86693702204143540000E+000&quot;&gt;&lt;m_msothmcolidx val=&quot;0&quot;/&gt;&lt;m_rgb r=&quot;8e&quot; g=&quot;8e&quot; b=&quot;8e&quot;/&gt;&lt;m_ppcolschidx tagver0=&quot;23004&quot; tagname0=&quot;m_ppcolschidxUNRECOGNIZED&quot; val=&quot;0&quot;/&gt;&lt;m_nBrightness val=&quot;0&quot;/&gt;&lt;/elem&gt;&lt;elem m_fUsage=&quot;1.34484361077247350000E+000&quot;&gt;&lt;m_msothmcolidx val=&quot;0&quot;/&gt;&lt;m_rgb r=&quot;dd&quot; g=&quot;e6&quot; b=&quot;ec&quot;/&gt;&lt;m_ppcolschidx tagver0=&quot;23004&quot; tagname0=&quot;m_ppcolschidxUNRECOGNIZED&quot; val=&quot;0&quot;/&gt;&lt;m_nBrightness val=&quot;0&quot;/&gt;&lt;/elem&gt;&lt;elem m_fUsage=&quot;1.09882758326620040000E+000&quot;&gt;&lt;m_msothmcolidx val=&quot;0&quot;/&gt;&lt;m_rgb r=&quot;fb&quot; g=&quot;98&quot; b=&quot;47&quot;/&gt;&lt;m_ppcolschidx tagver0=&quot;23004&quot; tagname0=&quot;m_ppcolschidxUNRECOGNIZED&quot; val=&quot;0&quot;/&gt;&lt;m_nBrightness val=&quot;0&quot;/&gt;&lt;/elem&gt;&lt;elem m_fUsage=&quot;7.1708859312525919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54186582832900130000E-001&quot;&gt;&lt;m_msothmcolidx val=&quot;0&quot;/&gt;&lt;m_rgb r=&quot;f1&quot; g=&quot;ce&quot; b=&quot;43&quot;/&gt;&lt;m_ppcolschidx tagver0=&quot;23004&quot; tagname0=&quot;m_ppcolschidxUNRECOGNIZED&quot; val=&quot;0&quot;/&gt;&lt;m_nBrightness val=&quot;0&quot;/&gt;&lt;/elem&gt;&lt;elem m_fUsage=&quot;2.22826351437468730000E-001&quot;&gt;&lt;m_msothmcolidx val=&quot;0&quot;/&gt;&lt;m_rgb r=&quot;d1&quot; g=&quot;de&quot; b=&quot;e5&quot;/&gt;&lt;m_ppcolschidx tagver0=&quot;23004&quot; tagname0=&quot;m_ppcolschidxUNRECOGNIZED&quot; val=&quot;0&quot;/&gt;&lt;m_nBrightness val=&quot;0&quot;/&gt;&lt;/elem&gt;&lt;elem m_fUsage=&quot;9.80587199888603020000E-002&quot;&gt;&lt;m_msothmcolidx val=&quot;0&quot;/&gt;&lt;m_rgb r=&quot;46&quot; g=&quot;66&quot; b=&quot;7a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a&quot; g=&quot;79&quot; b=&quot;f&quot;/&gt;&lt;m_ppcolschidx tagver0=&quot;23004&quot; tagname0=&quot;m_ppcolschidxUNRECOGNIZED&quot; val=&quot;0&quot;/&gt;&lt;m_nBrightness val=&quot;0&quot;/&gt;&lt;/elem&gt;&lt;elem m_fUsage=&quot;8.59625759474094560000E-002&quot;&gt;&lt;m_msothmcolidx val=&quot;0&quot;/&gt;&lt;m_rgb r=&quot;fc&quot; g=&quot;e5&quot; b=&quot;d8&quot;/&gt;&lt;m_ppcolschidx tagver0=&quot;23004&quot; tagname0=&quot;m_ppcolschidxUNRECOGNIZED&quot; val=&quot;0&quot;/&gt;&lt;m_nBrightness val=&quot;0&quot;/&gt;&lt;/elem&gt;&lt;elem m_fUsage=&quot;4.71012869724624920000E-002&quot;&gt;&lt;m_msothmcolidx val=&quot;0&quot;/&gt;&lt;m_rgb r=&quot;9d&quot; g=&quot;b7&quot; b=&quot;c7&quot;/&gt;&lt;m_ppcolschidx tagver0=&quot;23004&quot; tagname0=&quot;m_ppcolschidxUNRECOGNIZED&quot; val=&quot;0&quot;/&gt;&lt;m_nBrightness val=&quot;0&quot;/&gt;&lt;/elem&gt;&lt;elem m_fUsage=&quot;2.50315550499324440000E-002&quot;&gt;&lt;m_msothmcolidx val=&quot;0&quot;/&gt;&lt;m_rgb r=&quot;f7&quot; g=&quot;a6&quot; b=&quot;79&quot;/&gt;&lt;m_ppcolschidx tagver0=&quot;23004&quot; tagname0=&quot;m_ppcolschidxUNRECOGNIZED&quot; val=&quot;0&quot;/&gt;&lt;m_nBrightness val=&quot;0&quot;/&gt;&lt;/elem&gt;&lt;elem m_fUsage=&quot;2.25283995449391990000E-002&quot;&gt;&lt;m_msothmcolidx val=&quot;0&quot;/&gt;&lt;m_rgb r=&quot;79&quot; g=&quot;a6&quot; b=&quot;a7&quot;/&gt;&lt;m_ppcolschidx tagver0=&quot;23004&quot; tagname0=&quot;m_ppcolschidxUNRECOGNIZED&quot; val=&quot;0&quot;/&gt;&lt;m_nBrightness val=&quot;0&quot;/&gt;&lt;/elem&gt;&lt;elem m_fUsage=&quot;1.82480036314007500000E-002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elem m_fUsage=&quot;1.64232032682606750000E-002&quot;&gt;&lt;m_msothmcolidx val=&quot;0&quot;/&gt;&lt;m_rgb r=&quot;a7&quot; g=&quot;a7&quot; b=&quot;a7&quot;/&gt;&lt;m_ppcolschidx tagver0=&quot;23004&quot; tagname0=&quot;m_ppcolschidxUNRECOGNIZED&quot; val=&quot;0&quot;/&gt;&lt;m_nBrightness val=&quot;0&quot;/&gt;&lt;/elem&gt;&lt;elem m_fUsage=&quot;1.47240449225091490000E-002&quot;&gt;&lt;m_msothmcolidx val=&quot;0&quot;/&gt;&lt;m_rgb r=&quot;ba&quot; g=&quot;cc&quot; b=&quot;d8&quot;/&gt;&lt;m_ppcolschidx tagver0=&quot;23004&quot; tagname0=&quot;m_ppcolschidxUNRECOGNIZED&quot; val=&quot;0&quot;/&gt;&lt;m_nBrightness val=&quot;0&quot;/&gt;&lt;/elem&gt;&lt;elem m_fUsage=&quot;1.45604018703519020000E-002&quot;&gt;&lt;m_msothmcolidx val=&quot;0&quot;/&gt;&lt;m_rgb r=&quot;7b&quot; g=&quot;9c&quot; b=&quot;b3&quot;/&gt;&lt;m_ppcolschidx tagver0=&quot;23004&quot; tagname0=&quot;m_ppcolschidxUNRECOGNIZED&quot; val=&quot;0&quot;/&gt;&lt;m_nBrightness val=&quot;0&quot;/&gt;&lt;/elem&gt;&lt;elem m_fUsage=&quot;1.33027946472911470000E-002&quot;&gt;&lt;m_msothmcolidx val=&quot;0&quot;/&gt;&lt;m_rgb r=&quot;bd&quot; g=&quot;d5&quot; b=&quot;bf&quot;/&gt;&lt;m_ppcolschidx tagver0=&quot;23004&quot; tagname0=&quot;m_ppcolschidxUNRECOGNIZED&quot; val=&quot;0&quot;/&gt;&lt;m_nBrightness val=&quot;0&quot;/&gt;&lt;/elem&gt;&lt;elem m_fUsage=&quot;1.19725151825620330000E-002&quot;&gt;&lt;m_msothmcolidx val=&quot;0&quot;/&gt;&lt;m_rgb r=&quot;75&quot; g=&quot;a7&quot; b=&quot;79&quot;/&gt;&lt;m_ppcolschidx tagver0=&quot;23004&quot; tagname0=&quot;m_ppcolschidxUNRECOGNIZED&quot; val=&quot;0&quot;/&gt;&lt;m_nBrightness val=&quot;0&quot;/&gt;&lt;/elem&gt;&lt;elem m_fUsage=&quot;1.17080481767391710000E-002&quot;&gt;&lt;m_msothmcolidx val=&quot;0&quot;/&gt;&lt;m_rgb r=&quot;ec&quot; g=&quot;f1&quot; b=&quot;f4&quot;/&gt;&lt;m_ppcolschidx tagver0=&quot;23004&quot; tagname0=&quot;m_ppcolschidxUNRECOGNIZED&quot; val=&quot;0&quot;/&gt;&lt;m_nBrightness val=&quot;0&quot;/&gt;&lt;/elem&gt;&lt;elem m_fUsage=&quot;1.07752636643058290000E-002&quot;&gt;&lt;m_msothmcolidx val=&quot;0&quot;/&gt;&lt;m_rgb r=&quot;51&quot; g=&quot;7f&quot; b=&quot;54&quot;/&gt;&lt;m_ppcolschidx tagver0=&quot;23004&quot; tagname0=&quot;m_ppcolschidxUNRECOGNIZED&quot; val=&quot;0&quot;/&gt;&lt;m_nBrightness val=&quot;0&quot;/&gt;&lt;/elem&gt;&lt;elem m_fUsage=&quot;3.14710696189309010000E-003&quot;&gt;&lt;m_msothmcolidx val=&quot;0&quot;/&gt;&lt;m_rgb r=&quot;0&quot; g=&quot;66&quot; b=&quot;4a&quot;/&gt;&lt;m_ppcolschidx tagver0=&quot;23004&quot; tagname0=&quot;m_ppcolschidxUNRECOGNIZED&quot; val=&quot;0&quot;/&gt;&lt;m_nBrightness val=&quot;0&quot;/&gt;&lt;/elem&gt;&lt;elem m_fUsage=&quot;1.94035141971111340000E-003&quot;&gt;&lt;m_msothmcolidx val=&quot;0&quot;/&gt;&lt;m_rgb r=&quot;1b&quot; g=&quot;9e&quot; b=&quot;6d&quot;/&gt;&lt;m_ppcolschidx tagver0=&quot;23004&quot; tagname0=&quot;m_ppcolschidxUNRECOGNIZED&quot; val=&quot;0&quot;/&gt;&lt;m_nBrightness val=&quot;0&quot;/&gt;&lt;/elem&gt;&lt;elem m_fUsage=&quot;1.79427361535098900000E-003&quot;&gt;&lt;m_msothmcolidx val=&quot;0&quot;/&gt;&lt;m_rgb r=&quot;1e&quot; g=&quot;b5&quot; b=&quot;7c&quot;/&gt;&lt;m_ppcolschidx tagver0=&quot;23004&quot; tagname0=&quot;m_ppcolschidxUNRECOGNIZED&quot; val=&quot;0&quot;/&gt;&lt;m_nBrightness val=&quot;0&quot;/&gt;&lt;/elem&gt;&lt;elem m_fUsage=&quot;1.66663308299902980000E-003&quot;&gt;&lt;m_msothmcolidx val=&quot;0&quot;/&gt;&lt;m_rgb r=&quot;4f&quot; g=&quot;ae&quot; b=&quot;64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TEXTBOX 8" val="Top=6.151496|Left=131.7936|Width=516.4127|Height=59.72355|FontName=|FontSize=14"/>
  <p:tag name="MONE_MU_PICTURE PLACEHOLDER 13" val="Top=2.362205E-04|Left=0|Width=780|Height=396.8141"/>
  <p:tag name="MONE_MU_PICTURE 11" val="Top=428.9031|Left=431.4768|Width=175.875|Height=52.76252"/>
  <p:tag name="MONE_MU_DRAFT1" val="Top=476.9458|Left=305.5293|Width=64.00481|Height=26.81252|FontName=Arial|FontSize=14"/>
  <p:tag name="MONE_MU_CONTENT PLACEHOLDER 18" val="Top=480.8727|Left=42.61087|Width=405.8462|Height=24.65457|FontName=Arial|FontSize=12"/>
  <p:tag name="MONE_MU_SUBTITLE 17" val="Top=435.6126|Left=42.61976|Width=405.9616|Height=39.68504|FontName=Arial|FontSize=18"/>
  <p:tag name="MONE_MU_TITLE 16" val="Top=403.0249|Left=42.61976|Width=409.8672|Height=32.73551|FontName=Arial|FontSize=24"/>
  <p:tag name="MONE_MU_OBJECT 12" val="Top=0.1251968|Left=30.12527|Width=0.1249606|Height=0.1249606"/>
</p:tagLst>
</file>

<file path=ppt/theme/theme1.xml><?xml version="1.0" encoding="utf-8"?>
<a:theme xmlns:a="http://schemas.openxmlformats.org/drawingml/2006/main" name="PPT2016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C42"/>
      </a:accent1>
      <a:accent2>
        <a:srgbClr val="96B2C4"/>
      </a:accent2>
      <a:accent3>
        <a:srgbClr val="FFB15B"/>
      </a:accent3>
      <a:accent4>
        <a:srgbClr val="608AA4"/>
      </a:accent4>
      <a:accent5>
        <a:srgbClr val="354E5D"/>
      </a:accent5>
      <a:accent6>
        <a:srgbClr val="8E8E8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6B2C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DDDD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46800" rIns="90000" bIns="46800" rtlCol="0">
        <a:noAutofit/>
      </a:bodyPr>
      <a:lstStyle>
        <a:defPPr>
          <a:defRPr sz="14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custClrLst>
    <a:custClr name="Blue 1">
      <a:srgbClr val="354E5D"/>
    </a:custClr>
    <a:custClr name="Blue 2">
      <a:srgbClr val="608AA4"/>
    </a:custClr>
    <a:custClr name="Blue 3">
      <a:srgbClr val="96B2C4"/>
    </a:custClr>
    <a:custClr name="Grey 1">
      <a:srgbClr val="626262"/>
    </a:custClr>
    <a:custClr name="Grey 2">
      <a:srgbClr val="8E8E8E"/>
    </a:custClr>
    <a:custClr name="Grey 3">
      <a:srgbClr val="DDDDDD"/>
    </a:custClr>
    <a:custClr name="Orange 1">
      <a:srgbClr val="FFB15B"/>
    </a:custClr>
    <a:custClr name="Orange 2">
      <a:srgbClr val="F8E69A"/>
    </a:custClr>
    <a:custClr name="Orange 3">
      <a:srgbClr val="FDF3D9"/>
    </a:custClr>
    <a:custClr name="White">
      <a:srgbClr val="FFFFFF"/>
    </a:custClr>
    <a:custClr name="Orange 4">
      <a:srgbClr val="FF9521"/>
    </a:custClr>
    <a:custClr name="Red">
      <a:srgbClr val="FF0000"/>
    </a:custClr>
    <a:custClr name="Dark Green">
      <a:srgbClr val="005C42"/>
    </a:custClr>
    <a:custClr name="Heat Map Green">
      <a:srgbClr val="9BBF9E"/>
    </a:custClr>
    <a:custClr name="Black">
      <a:srgbClr val="000000"/>
    </a:custClr>
  </a:custClrLst>
  <a:extLst>
    <a:ext uri="{05A4C25C-085E-4340-85A3-A5531E510DB2}">
      <thm15:themeFamily xmlns:thm15="http://schemas.microsoft.com/office/thememl/2012/main" name="PPT2016" id="{572B69EB-EFA3-4AA5-8EC6-28235E6F5F94}" vid="{ECAAE41D-9EB7-4BF0-9FD9-D1AD7E9549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LEK_2016</Template>
  <TotalTime>20739</TotalTime>
  <Words>3</Words>
  <Application>Microsoft Office PowerPoint</Application>
  <PresentationFormat>Лист Letter (8,5x11")</PresentationFormat>
  <Paragraphs>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PPT2016</vt:lpstr>
      <vt:lpstr>think-cell Slide</vt:lpstr>
      <vt:lpstr>Презентация PowerPoint</vt:lpstr>
    </vt:vector>
  </TitlesOfParts>
  <Company>L.E.K.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 PPT Inspiration Pack v5 US</dc:title>
  <dc:subject>Template</dc:subject>
  <dc:creator>Lloyd Meek;J.Lloyd@lek.com;s.skraba@lek.com</dc:creator>
  <cp:keywords>2017 Fall update</cp:keywords>
  <cp:lastModifiedBy>Adam Schachabov</cp:lastModifiedBy>
  <cp:revision>1911</cp:revision>
  <cp:lastPrinted>2015-11-20T13:22:49Z</cp:lastPrinted>
  <dcterms:created xsi:type="dcterms:W3CDTF">2015-10-26T14:35:23Z</dcterms:created>
  <dcterms:modified xsi:type="dcterms:W3CDTF">2020-02-22T16:29:06Z</dcterms:modified>
  <cp:category>PPT</cp:category>
  <cp:contentStatus>Ongoing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neP_PresType">
    <vt:lpwstr>A4</vt:lpwstr>
  </property>
  <property fmtid="{D5CDD505-2E9C-101B-9397-08002B2CF9AE}" pid="3" name="moneP_AspectRatio">
    <vt:lpwstr>A4</vt:lpwstr>
  </property>
  <property fmtid="{D5CDD505-2E9C-101B-9397-08002B2CF9AE}" pid="4" name="moneP_Filename">
    <vt:lpwstr>F:\LEK PowerPoint\Updates\5\Final\LEK_Inspiration_Pack_5_US.pptx</vt:lpwstr>
  </property>
  <property fmtid="{D5CDD505-2E9C-101B-9397-08002B2CF9AE}" pid="5" name="moneP_Client">
    <vt:lpwstr/>
  </property>
  <property fmtid="{D5CDD505-2E9C-101B-9397-08002B2CF9AE}" pid="6" name="moneP_DocTitle">
    <vt:lpwstr/>
  </property>
  <property fmtid="{D5CDD505-2E9C-101B-9397-08002B2CF9AE}" pid="7" name="moneP_Date">
    <vt:lpwstr/>
  </property>
  <property fmtid="{D5CDD505-2E9C-101B-9397-08002B2CF9AE}" pid="8" name="moneP_Office">
    <vt:lpwstr>004</vt:lpwstr>
  </property>
  <property fmtid="{D5CDD505-2E9C-101B-9397-08002B2CF9AE}" pid="9" name="moneP_Address">
    <vt:lpwstr>L.E.K. Consulting
75 State Street
19th Floor 
Boston, MA 02109, USA
T: 1.617.951.9500
F: 1.617.951.9392
www.lek.com</vt:lpwstr>
  </property>
  <property fmtid="{D5CDD505-2E9C-101B-9397-08002B2CF9AE}" pid="10" name="moneP_FooterDisclaimer">
    <vt:lpwstr>The materials contained in this document are intended to supplement a discussion between [client] and L.E.K. Consulting on [date].  These perspectives are confidential and will only be meaningful to those in attendance.</vt:lpwstr>
  </property>
  <property fmtid="{D5CDD505-2E9C-101B-9397-08002B2CF9AE}" pid="11" name="moneP_Office2">
    <vt:lpwstr>004</vt:lpwstr>
  </property>
  <property fmtid="{D5CDD505-2E9C-101B-9397-08002B2CF9AE}" pid="12" name="moneP_Address2">
    <vt:lpwstr>L.E.K. Consulting
75 State Street
19th Floor 
Boston, MA 02109, USA
T: 1.617.951.9500
F: 1.617.951.9392
www.lek.com</vt:lpwstr>
  </property>
</Properties>
</file>