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513" r:id="rId2"/>
  </p:sldIdLst>
  <p:sldSz cx="9144000" cy="6858000" type="screen4x3"/>
  <p:notesSz cx="6797675" cy="9926638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orient="horz" pos="3067">
          <p15:clr>
            <a:srgbClr val="A4A3A4"/>
          </p15:clr>
        </p15:guide>
        <p15:guide id="7" orient="horz" pos="2931">
          <p15:clr>
            <a:srgbClr val="A4A3A4"/>
          </p15:clr>
        </p15:guide>
        <p15:guide id="8" orient="horz" pos="3022">
          <p15:clr>
            <a:srgbClr val="A4A3A4"/>
          </p15:clr>
        </p15:guide>
        <p15:guide id="9" pos="2835">
          <p15:clr>
            <a:srgbClr val="A4A3A4"/>
          </p15:clr>
        </p15:guide>
        <p15:guide id="10" pos="839">
          <p15:clr>
            <a:srgbClr val="A4A3A4"/>
          </p15:clr>
        </p15:guide>
        <p15:guide id="11" pos="5420">
          <p15:clr>
            <a:srgbClr val="A4A3A4"/>
          </p15:clr>
        </p15:guide>
        <p15:guide id="12" pos="2562">
          <p15:clr>
            <a:srgbClr val="A4A3A4"/>
          </p15:clr>
        </p15:guide>
        <p15:guide id="13" pos="1968">
          <p15:clr>
            <a:srgbClr val="A4A3A4"/>
          </p15:clr>
        </p15:guide>
        <p15:guide id="14" pos="2064">
          <p15:clr>
            <a:srgbClr val="A4A3A4"/>
          </p15:clr>
        </p15:guide>
        <p15:guide id="15" pos="2109">
          <p15:clr>
            <a:srgbClr val="A4A3A4"/>
          </p15:clr>
        </p15:guide>
        <p15:guide id="16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 Vida Villanueva" initials="" lastIdx="1" clrIdx="0"/>
  <p:cmAuthor id="2" name="Anna B. Bogdanova" initials="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ACA"/>
    <a:srgbClr val="C32727"/>
    <a:srgbClr val="DFD3D2"/>
    <a:srgbClr val="906563"/>
    <a:srgbClr val="E2E2E2"/>
    <a:srgbClr val="A54F00"/>
    <a:srgbClr val="006A5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1776" y="108"/>
      </p:cViewPr>
      <p:guideLst>
        <p:guide orient="horz" pos="164"/>
        <p:guide orient="horz" pos="436"/>
        <p:guide orient="horz" pos="2976"/>
        <p:guide orient="horz" pos="1117"/>
        <p:guide orient="horz" pos="3612"/>
        <p:guide orient="horz" pos="3067"/>
        <p:guide orient="horz" pos="2931"/>
        <p:guide orient="horz" pos="3022"/>
        <p:guide pos="2835"/>
        <p:guide pos="839"/>
        <p:guide pos="5420"/>
        <p:guide pos="2562"/>
        <p:guide pos="1968"/>
        <p:guide pos="2064"/>
        <p:guide pos="2109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181" y="6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0BB6B-16EB-4DA9-8719-6F0A9EE48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29A2-3E1A-4461-9E16-221D84F92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E94A1D0A-8C1A-4FFC-B181-69A8CCC3B38C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7ECF-2BE3-4896-BEF6-0B415E6E4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7C686-A956-4FE1-BCF4-BAF215D9B6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24CE76A5-306E-43A8-89C7-ABF9ACE8C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10F8A5-2933-4CED-8B2D-1F9C68BD1B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57D8F-C4F8-4D6F-9F24-E344B743A1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EC2F12-5EAB-4BF0-B382-C30077739382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C6BE61-32E9-4906-8E1B-B2FFAB5F0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1F2AF8-0124-484C-B0F5-6CF78D02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C93D-B67B-4BE8-A2AD-EC16CFB3B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44D-621A-48FB-902C-DD21DE0C2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AE05669-DEDC-48B6-904A-B007A1EF9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 hidden="1">
            <a:extLst>
              <a:ext uri="{FF2B5EF4-FFF2-40B4-BE49-F238E27FC236}">
                <a16:creationId xmlns:a16="http://schemas.microsoft.com/office/drawing/2014/main" id="{BA91AA85-2C21-47D8-9AA7-D10E9A7C1E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23555" name="Object 10" hidden="1">
                        <a:extLst>
                          <a:ext uri="{FF2B5EF4-FFF2-40B4-BE49-F238E27FC236}">
                            <a16:creationId xmlns:a16="http://schemas.microsoft.com/office/drawing/2014/main" id="{7AD6B3BC-217B-47A3-9D90-D4D095B3A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HeaderTOCPlaceholder">
            <a:extLst>
              <a:ext uri="{FF2B5EF4-FFF2-40B4-BE49-F238E27FC236}">
                <a16:creationId xmlns:a16="http://schemas.microsoft.com/office/drawing/2014/main" id="{9A24B4CF-E963-4B70-A1F6-7C9A9954899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3255963" y="620713"/>
            <a:ext cx="5399087" cy="115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754" noProof="1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Draft stamp" hidden="1">
            <a:extLst>
              <a:ext uri="{FF2B5EF4-FFF2-40B4-BE49-F238E27FC236}">
                <a16:creationId xmlns:a16="http://schemas.microsoft.com/office/drawing/2014/main" id="{1563ED9F-C708-485C-8EAF-F606E3B0189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3259138" y="6438900"/>
            <a:ext cx="1936750" cy="117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754" noProof="1">
                <a:solidFill>
                  <a:srgbClr val="000000"/>
                </a:solidFill>
                <a:latin typeface="+mn-lt"/>
              </a:rPr>
              <a:t>Предварительная версия</a:t>
            </a:r>
          </a:p>
        </p:txBody>
      </p:sp>
      <p:sp>
        <p:nvSpPr>
          <p:cNvPr id="13" name="Date/Filepath" hidden="1">
            <a:extLst>
              <a:ext uri="{FF2B5EF4-FFF2-40B4-BE49-F238E27FC236}">
                <a16:creationId xmlns:a16="http://schemas.microsoft.com/office/drawing/2014/main" id="{63E4C899-22A5-4BFD-96C9-AE331ADCB15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2998788" y="157163"/>
            <a:ext cx="5653087" cy="231775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4" noProof="1">
                <a:solidFill>
                  <a:srgbClr val="000000"/>
                </a:solidFill>
                <a:latin typeface="+mn-lt"/>
              </a:rPr>
              <a:t>10.12.2014 G:\Advisory\Clients\Temporary Projects\GPS\Moscow Urban Forum Benchmarking Project\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Рабочие папки_по исполнителям\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Template 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отчета\Расчет градостроительных показателей 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draft v28.pptx</a:t>
            </a:r>
            <a:endParaRPr lang="ru-RU" sz="754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Slide Tags" hidden="1">
            <a:extLst>
              <a:ext uri="{FF2B5EF4-FFF2-40B4-BE49-F238E27FC236}">
                <a16:creationId xmlns:a16="http://schemas.microsoft.com/office/drawing/2014/main" id="{92E257AE-D0AD-4C89-BDCD-B984BB97CC0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0" y="201613"/>
            <a:ext cx="1454150" cy="222250"/>
          </a:xfrm>
          <a:prstGeom prst="rect">
            <a:avLst/>
          </a:prstGeom>
          <a:noFill/>
        </p:spPr>
        <p:txBody>
          <a:bodyPr lIns="76839" tIns="38421" rIns="76839" bIns="38421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42" noProof="1">
                <a:solidFill>
                  <a:srgbClr val="000000"/>
                </a:solidFill>
                <a:latin typeface="+mn-lt"/>
              </a:rPr>
              <a:t>Slide Tags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D4C6899-5B72-4B1C-AB18-9AD775FEF0EE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7132638" y="6302375"/>
            <a:ext cx="1520825" cy="153988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Декабрь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8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 hidden="1">
            <a:extLst>
              <a:ext uri="{FF2B5EF4-FFF2-40B4-BE49-F238E27FC236}">
                <a16:creationId xmlns:a16="http://schemas.microsoft.com/office/drawing/2014/main" id="{063C48DF-2A83-46BD-8ECC-BFB1074B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C0582B-7E52-4183-9B3C-DDE97EC14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225" y="6324600"/>
            <a:ext cx="5260975" cy="15081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B450DDE-6A0A-43FB-9168-475B7DBE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9pPr>
    </p:titleStyle>
    <p:bodyStyle>
      <a:lvl1pPr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3050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7688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325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6963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›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Date Placeholder 2">
            <a:extLst>
              <a:ext uri="{FF2B5EF4-FFF2-40B4-BE49-F238E27FC236}">
                <a16:creationId xmlns:a16="http://schemas.microsoft.com/office/drawing/2014/main" id="{0E10789F-86E9-4928-9113-745363B49CD0}"/>
              </a:ext>
            </a:extLst>
          </p:cNvPr>
          <p:cNvSpPr>
            <a:spLocks noGrp="1"/>
          </p:cNvSpPr>
          <p:nvPr>
            <p:ph type="dt" sz="quarter" idx="38"/>
          </p:nvPr>
        </p:nvSpPr>
        <p:spPr bwMode="auto">
          <a:xfrm>
            <a:off x="7132638" y="6132513"/>
            <a:ext cx="1520825" cy="153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/>
              <a:t>Январь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F39B-E9F1-4A63-904E-654AA4525F2C}"/>
              </a:ext>
            </a:extLst>
          </p:cNvPr>
          <p:cNvSpPr txBox="1"/>
          <p:nvPr/>
        </p:nvSpPr>
        <p:spPr>
          <a:xfrm>
            <a:off x="755576" y="476672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>
            <a:noAutofit/>
          </a:bodyPr>
          <a:lstStyle/>
          <a:p>
            <a:pPr marL="6858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itchFamily="18" charset="0"/>
              </a:rPr>
              <a:t>P1</a:t>
            </a:r>
          </a:p>
          <a:p>
            <a:pPr marL="6858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66969F1-A2BA-4DA4-9F4D-69D9B96EAA49}"/>
              </a:ext>
            </a:extLst>
          </p:cNvPr>
          <p:cNvGrpSpPr/>
          <p:nvPr/>
        </p:nvGrpSpPr>
        <p:grpSpPr>
          <a:xfrm>
            <a:off x="2267744" y="476672"/>
            <a:ext cx="1080120" cy="936104"/>
            <a:chOff x="3779912" y="908720"/>
            <a:chExt cx="1080120" cy="9361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4D6F53-8B5B-4186-A746-88975B8B3BF7}"/>
                </a:ext>
              </a:extLst>
            </p:cNvPr>
            <p:cNvSpPr txBox="1"/>
            <p:nvPr/>
          </p:nvSpPr>
          <p:spPr>
            <a:xfrm>
              <a:off x="3779912" y="908720"/>
              <a:ext cx="1080120" cy="36004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2000" dirty="0">
                  <a:latin typeface="Georgia" pitchFamily="18" charset="0"/>
                </a:rPr>
                <a:t>ch1</a:t>
              </a:r>
              <a:endParaRPr lang="ru-UA" sz="2000" dirty="0" err="1">
                <a:latin typeface="Georgia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58E184-BB40-418A-973A-8B4731690AA9}"/>
                </a:ext>
              </a:extLst>
            </p:cNvPr>
            <p:cNvSpPr txBox="1"/>
            <p:nvPr/>
          </p:nvSpPr>
          <p:spPr>
            <a:xfrm>
              <a:off x="3779912" y="1484784"/>
              <a:ext cx="1080120" cy="36004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2000" dirty="0">
                  <a:latin typeface="Georgia" pitchFamily="18" charset="0"/>
                </a:rPr>
                <a:t>ch2</a:t>
              </a:r>
              <a:endParaRPr lang="ru-UA" sz="2000" dirty="0" err="1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1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C5&quot; g=&quot;C5&quot; b=&quot;C6&quot;/&gt;&lt;m_nBrightness val=&quot;0&quot;/&gt;&lt;/elem&gt;&lt;elem m_fUsage=&quot;7.29000000000000092371E-01&quot;&gt;&lt;m_msothmcolidx val=&quot;0&quot;/&gt;&lt;m_rgb r=&quot;99&quot; g=&quot;9F&quot; b=&quot;A0&quot;/&gt;&lt;m_nBrightness val=&quot;0&quot;/&gt;&lt;/elem&gt;&lt;elem m_fUsage=&quot;6.56100000000000127542E-01&quot;&gt;&lt;m_msothmcolidx val=&quot;0&quot;/&gt;&lt;m_rgb r=&quot;D9&quot; g=&quot;D9&quot; b=&quot;D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</Template>
  <TotalTime>10218</TotalTime>
  <Words>5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Georgia</vt:lpstr>
      <vt:lpstr>PwC Presentation</vt:lpstr>
      <vt:lpstr>think-cell Slide</vt:lpstr>
      <vt:lpstr>Презентация PowerPoint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M. Goncharova</dc:creator>
  <cp:lastModifiedBy>Adam Schachabov</cp:lastModifiedBy>
  <cp:revision>485</cp:revision>
  <cp:lastPrinted>2017-12-20T12:09:01Z</cp:lastPrinted>
  <dcterms:created xsi:type="dcterms:W3CDTF">2017-11-27T07:30:11Z</dcterms:created>
  <dcterms:modified xsi:type="dcterms:W3CDTF">2020-02-01T13:07:10Z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