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67" r:id="rId5"/>
    <p:sldId id="281" r:id="rId6"/>
    <p:sldId id="286" r:id="rId7"/>
    <p:sldId id="261" r:id="rId8"/>
    <p:sldId id="268" r:id="rId9"/>
    <p:sldId id="279" r:id="rId10"/>
    <p:sldId id="287" r:id="rId11"/>
    <p:sldId id="280" r:id="rId12"/>
    <p:sldId id="288" r:id="rId13"/>
    <p:sldId id="262" r:id="rId14"/>
    <p:sldId id="285" r:id="rId15"/>
    <p:sldId id="278" r:id="rId16"/>
    <p:sldId id="263" r:id="rId17"/>
    <p:sldId id="270" r:id="rId18"/>
    <p:sldId id="277" r:id="rId19"/>
    <p:sldId id="289" r:id="rId20"/>
    <p:sldId id="264" r:id="rId21"/>
    <p:sldId id="274" r:id="rId22"/>
    <p:sldId id="271" r:id="rId23"/>
    <p:sldId id="275" r:id="rId24"/>
    <p:sldId id="265" r:id="rId25"/>
    <p:sldId id="282" r:id="rId26"/>
    <p:sldId id="272" r:id="rId27"/>
    <p:sldId id="266" r:id="rId28"/>
    <p:sldId id="273" r:id="rId29"/>
    <p:sldId id="276" r:id="rId30"/>
    <p:sldId id="259" r:id="rId31"/>
    <p:sldId id="284" r:id="rId32"/>
    <p:sldId id="28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7"/>
    <a:srgbClr val="1D2935"/>
    <a:srgbClr val="E6E6E6"/>
    <a:srgbClr val="FCCE00"/>
    <a:srgbClr val="243D91"/>
    <a:srgbClr val="D0E4B2"/>
    <a:srgbClr val="FECFA4"/>
    <a:srgbClr val="F4BABA"/>
    <a:srgbClr val="FFFFFF"/>
    <a:srgbClr val="8C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6801" autoAdjust="0"/>
  </p:normalViewPr>
  <p:slideViewPr>
    <p:cSldViewPr snapToGrid="0">
      <p:cViewPr varScale="1">
        <p:scale>
          <a:sx n="159" d="100"/>
          <a:sy n="159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EF2E9-A613-435E-AC3F-82164DE2F97F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21B-4ECF-4AC7-B27A-F585512FD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9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7DE0E-0692-10C0-4082-3018B979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8F6C6E-BDC9-12F6-BEF0-5BD02BA96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F36D8-F5A0-30F8-09E2-D672C87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05B3-70F2-4F3D-9595-900ACE31C740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F7E29-F23E-65ED-3E72-7F23427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4DDE-04C8-6E14-04CF-1F4B6116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AAA31-E93F-5B99-35A0-E737143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E3854-C17C-5E16-1FB9-A41AE3D0C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AF24B-9E0C-7055-D8EF-DF206DB8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C160-32AF-4914-99BA-254C62502672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709AB-C7B2-69E3-04F4-D7EA4A2C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15555-4ADE-1F66-3A14-4DE322EB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3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EF257-ED56-1B9C-5429-5B88F7A9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E90981-611F-80BF-0188-11E7BEEBA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E7A05-02E7-1618-D61A-7626271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0F8A-ED96-47F2-AF0F-074300DF67F3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E3BEB-37E8-8075-6C2D-0BA76CBE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7A6EC-0C7D-2767-95E9-D528C648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61A7E-02E8-940C-BB2F-DD4EFF10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87609-C38C-6B41-6107-A51451F4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1066A-4D93-ED53-F1EB-E3C822AC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7881-44AA-4437-B227-117F902070E8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7FA0A-DA2A-EF7F-6351-F8F987E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6C80C-EE7D-2C85-D188-87B02CC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2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EC0B1-FB45-D999-A475-90A9E71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079E2-EA53-7DFC-3D89-22780212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CBEA5-6EFA-ACEC-E368-725FC32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166B-3217-48F9-A123-D0BEC62C1DD8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D40FF-803C-21DB-7227-64470E2D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50636-FA35-8717-C464-A5D0E8E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79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FD55B-93BB-126E-8531-91BF38F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54DCF-F2A6-EC49-30FE-2D640689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7CDB3-F127-5C64-7BDA-EEA5D1D7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46402-0DF9-950A-4EC0-86B04754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CADC-CAD9-403A-B04B-DE58FCFD8AB5}" type="datetime1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C744F8-87E7-E766-4E92-9806FBAA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1EDCEC-E0F4-16A1-C579-95C5523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0E9C4-CBA4-A3F9-419E-C9D146A7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B55FB2-14B5-8E61-5F64-EB7441B6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71064-C59B-65EB-BCE5-806A22EC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BCF970-D6F1-32E3-B6A7-F4BA1CFF9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71CD97-7B54-7960-097E-3184C98E3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B62DD1-FE70-5972-D84E-5261818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E3C4-2242-4956-B1CB-420114D22464}" type="datetime1">
              <a:rPr lang="fr-FR" smtClean="0"/>
              <a:t>28/02/2024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64962-07A7-7DE3-EF05-B8BCC6BB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6A14F1-D9A3-99C8-E9F2-562945B5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E84AF-4CF7-3942-DDBA-C93BEB3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86D42E-BCA2-59F3-E515-93E9B7E3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8E4C-34F5-4F04-AF28-A3AAEC584CBC}" type="datetime1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9706AE-7684-2DEB-B838-69BB346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CFF175-662D-49C2-7E6C-882657D6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B789F-42C6-77FE-E641-8984DF84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861-D7A0-4D30-A718-46F6145DFBD4}" type="datetime1">
              <a:rPr lang="fr-FR" smtClean="0"/>
              <a:t>28/02/2024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D9DAE2-4EA2-C3ED-8854-D16850EC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EB40ED-BD24-3004-F91A-AAA3AD2A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A4EC1-8EFD-21F8-2F71-9E98C6C1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85BC3-38FC-3E1C-FDAF-65275AF7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D27E19-1816-8B5D-41E9-7D5252DF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8C8864-DA8A-0223-BDD0-D0D52367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D5A1-B294-4A5E-BC37-8C380A0B5179}" type="datetime1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30A98-DD5A-1EFF-250E-F66F9B08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BC8EC0-DBCB-989F-8DAE-63B227D5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3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0FBE4-DE16-F4A8-CEBF-06B5B51B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6DD907-B74E-5F10-DBA4-A63E87D2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703641-49FD-71E0-7C19-1C677B16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E693A0-07EA-921F-7DEE-E8FE577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9A47-3317-4451-9D70-698DADB58D45}" type="datetime1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E15111-B6FB-0A0A-6357-E9B8AABD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08FE77-DA16-55E5-6834-499290B9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2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D05CAC-174F-A8C1-21B6-2CD51460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E8DBB2-E187-63E8-7A1E-9528B38C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EF3C5-4754-4F17-6ACF-B0A237239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38DE-7ADA-48C6-93A8-A60FB9B0F14A}" type="datetime1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4E4E1-237B-1E7F-AB8B-CE7EB85E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6C074-B483-85B8-169B-84226473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32E2-9047-496F-8D61-94B5D5286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50;p16">
            <a:extLst>
              <a:ext uri="{FF2B5EF4-FFF2-40B4-BE49-F238E27FC236}">
                <a16:creationId xmlns:a16="http://schemas.microsoft.com/office/drawing/2014/main" id="{C000793C-BF75-28A5-3F28-281960E20586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19" name="Google Shape;51;p16">
              <a:extLst>
                <a:ext uri="{FF2B5EF4-FFF2-40B4-BE49-F238E27FC236}">
                  <a16:creationId xmlns:a16="http://schemas.microsoft.com/office/drawing/2014/main" id="{30FA2C46-660B-1EC0-619B-4368FF1198B5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;p16">
              <a:extLst>
                <a:ext uri="{FF2B5EF4-FFF2-40B4-BE49-F238E27FC236}">
                  <a16:creationId xmlns:a16="http://schemas.microsoft.com/office/drawing/2014/main" id="{39FA1519-F690-C903-3953-D612DF0AA9EA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;p16">
              <a:extLst>
                <a:ext uri="{FF2B5EF4-FFF2-40B4-BE49-F238E27FC236}">
                  <a16:creationId xmlns:a16="http://schemas.microsoft.com/office/drawing/2014/main" id="{1C067E94-2E61-A18C-367D-405813FA1045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;p16">
              <a:extLst>
                <a:ext uri="{FF2B5EF4-FFF2-40B4-BE49-F238E27FC236}">
                  <a16:creationId xmlns:a16="http://schemas.microsoft.com/office/drawing/2014/main" id="{E3DA3539-AC84-3763-0F1C-E193180A574D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;p16">
              <a:extLst>
                <a:ext uri="{FF2B5EF4-FFF2-40B4-BE49-F238E27FC236}">
                  <a16:creationId xmlns:a16="http://schemas.microsoft.com/office/drawing/2014/main" id="{2FF693A4-34B8-FB23-B718-307115729D0F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;p16">
              <a:extLst>
                <a:ext uri="{FF2B5EF4-FFF2-40B4-BE49-F238E27FC236}">
                  <a16:creationId xmlns:a16="http://schemas.microsoft.com/office/drawing/2014/main" id="{8E1F264C-312E-A52F-D233-9CD9A4DD7182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;p16">
              <a:extLst>
                <a:ext uri="{FF2B5EF4-FFF2-40B4-BE49-F238E27FC236}">
                  <a16:creationId xmlns:a16="http://schemas.microsoft.com/office/drawing/2014/main" id="{0C252161-9E58-BC05-61B1-6AB4FECB86DC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;p16">
              <a:extLst>
                <a:ext uri="{FF2B5EF4-FFF2-40B4-BE49-F238E27FC236}">
                  <a16:creationId xmlns:a16="http://schemas.microsoft.com/office/drawing/2014/main" id="{CC29758E-C3AA-AB9D-84A7-29472D64C8CD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;p16">
              <a:extLst>
                <a:ext uri="{FF2B5EF4-FFF2-40B4-BE49-F238E27FC236}">
                  <a16:creationId xmlns:a16="http://schemas.microsoft.com/office/drawing/2014/main" id="{84B82491-71FD-51D4-F1EB-81CFC6C2EE83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;p16">
              <a:extLst>
                <a:ext uri="{FF2B5EF4-FFF2-40B4-BE49-F238E27FC236}">
                  <a16:creationId xmlns:a16="http://schemas.microsoft.com/office/drawing/2014/main" id="{65615738-B199-2F63-56EA-E4074982F579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016F7927-D93B-3492-D1FD-969957F8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06" y="1470826"/>
            <a:ext cx="1832893" cy="653466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E31C84C3-8491-E98B-A81C-1EF66B59CE4A}"/>
              </a:ext>
            </a:extLst>
          </p:cNvPr>
          <p:cNvSpPr txBox="1"/>
          <p:nvPr/>
        </p:nvSpPr>
        <p:spPr>
          <a:xfrm>
            <a:off x="7294279" y="3083879"/>
            <a:ext cx="42608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RÉALISEZ LE CADRAGE D’UN PROJET IA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80C4A69D-CFCF-D9A5-53C4-973E0D111EB2}"/>
              </a:ext>
            </a:extLst>
          </p:cNvPr>
          <p:cNvSpPr txBox="1"/>
          <p:nvPr/>
        </p:nvSpPr>
        <p:spPr>
          <a:xfrm>
            <a:off x="7537417" y="5711061"/>
            <a:ext cx="37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Machine Learning Engineer - Projet N°9</a:t>
            </a:r>
          </a:p>
        </p:txBody>
      </p:sp>
      <p:pic>
        <p:nvPicPr>
          <p:cNvPr id="287" name="Picture 2">
            <a:extLst>
              <a:ext uri="{FF2B5EF4-FFF2-40B4-BE49-F238E27FC236}">
                <a16:creationId xmlns:a16="http://schemas.microsoft.com/office/drawing/2014/main" id="{919354B3-36C8-9210-D445-E532BDE3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582" y="5578191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5199DCE-51E5-E6A4-D53A-9333FDFF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8616-A827-5C80-BB0A-52BB0D754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D4490C-5522-9181-F9BD-F60AC6522BE9}"/>
              </a:ext>
            </a:extLst>
          </p:cNvPr>
          <p:cNvCxnSpPr>
            <a:cxnSpLocks/>
          </p:cNvCxnSpPr>
          <p:nvPr/>
        </p:nvCxnSpPr>
        <p:spPr>
          <a:xfrm>
            <a:off x="7384586" y="4410370"/>
            <a:ext cx="2064214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F0BD66-4230-AFE0-4025-F11FE7A97C8A}"/>
              </a:ext>
            </a:extLst>
          </p:cNvPr>
          <p:cNvCxnSpPr>
            <a:cxnSpLocks/>
          </p:cNvCxnSpPr>
          <p:nvPr/>
        </p:nvCxnSpPr>
        <p:spPr>
          <a:xfrm>
            <a:off x="3022136" y="2082373"/>
            <a:ext cx="2064214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77DE2D5-BA3F-CCBD-CAFF-F3DEC252ED5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6B1E5A2-E444-1780-27E7-0AB628840DA5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16F05E0-243E-D24B-C4E9-558ED2285F36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2F5C75D-156A-BB41-1229-2E6FA1F45CC3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1133C7-DF19-135E-7337-6908D5427E89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9E15ED7-4C24-FFDD-FB91-CA11AA2EEC53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5262A-079E-773A-4C07-D24B2049934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AA698E-9FE8-6FE9-7A0F-DE0C15F05C35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E5C1277-3721-A5DF-D0E2-945E2E2EE594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F64FB033-AAD5-DF2F-DDE9-CABE17A155E4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MARKETING</a:t>
            </a:r>
          </a:p>
        </p:txBody>
      </p:sp>
      <p:sp>
        <p:nvSpPr>
          <p:cNvPr id="2" name="Arc plein 1">
            <a:extLst>
              <a:ext uri="{FF2B5EF4-FFF2-40B4-BE49-F238E27FC236}">
                <a16:creationId xmlns:a16="http://schemas.microsoft.com/office/drawing/2014/main" id="{24857D35-A0C0-F0E0-4CBE-AEBC2C1D1F00}"/>
              </a:ext>
            </a:extLst>
          </p:cNvPr>
          <p:cNvSpPr/>
          <p:nvPr/>
        </p:nvSpPr>
        <p:spPr>
          <a:xfrm rot="3613107">
            <a:off x="3725678" y="1348496"/>
            <a:ext cx="4957052" cy="4957052"/>
          </a:xfrm>
          <a:prstGeom prst="blockArc">
            <a:avLst>
              <a:gd name="adj1" fmla="val 17784437"/>
              <a:gd name="adj2" fmla="val 0"/>
              <a:gd name="adj3" fmla="val 25000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Arc plein 2">
            <a:extLst>
              <a:ext uri="{FF2B5EF4-FFF2-40B4-BE49-F238E27FC236}">
                <a16:creationId xmlns:a16="http://schemas.microsoft.com/office/drawing/2014/main" id="{E41DEC67-1B4C-EA53-4464-E4DF5821CEB7}"/>
              </a:ext>
            </a:extLst>
          </p:cNvPr>
          <p:cNvSpPr/>
          <p:nvPr/>
        </p:nvSpPr>
        <p:spPr>
          <a:xfrm rot="21427493">
            <a:off x="3725678" y="1348498"/>
            <a:ext cx="4957052" cy="4957052"/>
          </a:xfrm>
          <a:prstGeom prst="blockArc">
            <a:avLst>
              <a:gd name="adj1" fmla="val 3754984"/>
              <a:gd name="adj2" fmla="val 0"/>
              <a:gd name="adj3" fmla="val 25000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5E2039F8-2339-C927-47AB-7482021E1D49}"/>
              </a:ext>
            </a:extLst>
          </p:cNvPr>
          <p:cNvSpPr/>
          <p:nvPr/>
        </p:nvSpPr>
        <p:spPr>
          <a:xfrm>
            <a:off x="1342644" y="1573460"/>
            <a:ext cx="2004738" cy="2731840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Campagne de lancement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28A2DF92-D710-9C7C-B32D-104326906517}"/>
              </a:ext>
            </a:extLst>
          </p:cNvPr>
          <p:cNvSpPr/>
          <p:nvPr/>
        </p:nvSpPr>
        <p:spPr>
          <a:xfrm>
            <a:off x="9061026" y="3942183"/>
            <a:ext cx="2004738" cy="1906167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Campagne mensuelle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FA0E690-93A4-970E-9275-A602249B5D88}"/>
              </a:ext>
            </a:extLst>
          </p:cNvPr>
          <p:cNvGrpSpPr/>
          <p:nvPr/>
        </p:nvGrpSpPr>
        <p:grpSpPr>
          <a:xfrm>
            <a:off x="5378704" y="3001522"/>
            <a:ext cx="1651000" cy="1651000"/>
            <a:chOff x="5378704" y="3001522"/>
            <a:chExt cx="1651000" cy="1651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D7E797C-582F-8407-212D-17A81E2AEBDC}"/>
                </a:ext>
              </a:extLst>
            </p:cNvPr>
            <p:cNvSpPr/>
            <p:nvPr/>
          </p:nvSpPr>
          <p:spPr>
            <a:xfrm>
              <a:off x="5378704" y="3001522"/>
              <a:ext cx="1651000" cy="1651000"/>
            </a:xfrm>
            <a:prstGeom prst="ellipse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F7240FC-9399-B8E3-8B68-76680B1D4FB9}"/>
                </a:ext>
              </a:extLst>
            </p:cNvPr>
            <p:cNvSpPr txBox="1"/>
            <p:nvPr/>
          </p:nvSpPr>
          <p:spPr>
            <a:xfrm>
              <a:off x="5378704" y="3596189"/>
              <a:ext cx="165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MARKETING</a:t>
              </a:r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14F5D841-95C5-72F1-731D-C4D9BF738604}"/>
              </a:ext>
            </a:extLst>
          </p:cNvPr>
          <p:cNvSpPr/>
          <p:nvPr/>
        </p:nvSpPr>
        <p:spPr>
          <a:xfrm>
            <a:off x="1550171" y="2585997"/>
            <a:ext cx="1589684" cy="701702"/>
          </a:xfrm>
          <a:prstGeom prst="round2DiagRect">
            <a:avLst>
              <a:gd name="adj1" fmla="val 0"/>
              <a:gd name="adj2" fmla="val 28654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Influenceurs</a:t>
            </a:r>
            <a:endParaRPr lang="fr-FR" sz="2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3754D863-73FF-D6BC-E95D-83409CBBA284}"/>
              </a:ext>
            </a:extLst>
          </p:cNvPr>
          <p:cNvSpPr/>
          <p:nvPr/>
        </p:nvSpPr>
        <p:spPr>
          <a:xfrm>
            <a:off x="1552728" y="3439433"/>
            <a:ext cx="1589684" cy="701702"/>
          </a:xfrm>
          <a:prstGeom prst="round2DiagRect">
            <a:avLst>
              <a:gd name="adj1" fmla="val 0"/>
              <a:gd name="adj2" fmla="val 28654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Display</a:t>
            </a:r>
            <a:endParaRPr lang="fr-FR" sz="2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382A7B4D-C77A-68BF-31D7-6254D1614AF6}"/>
              </a:ext>
            </a:extLst>
          </p:cNvPr>
          <p:cNvSpPr/>
          <p:nvPr/>
        </p:nvSpPr>
        <p:spPr>
          <a:xfrm>
            <a:off x="9265996" y="4920741"/>
            <a:ext cx="1589684" cy="701702"/>
          </a:xfrm>
          <a:prstGeom prst="round2DiagRect">
            <a:avLst>
              <a:gd name="adj1" fmla="val 0"/>
              <a:gd name="adj2" fmla="val 28654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Display</a:t>
            </a:r>
            <a:endParaRPr lang="fr-FR" sz="2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FA5B340B-2808-A869-FEED-34310042A431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5">
            <a:extLst>
              <a:ext uri="{FF2B5EF4-FFF2-40B4-BE49-F238E27FC236}">
                <a16:creationId xmlns:a16="http://schemas.microsoft.com/office/drawing/2014/main" id="{F7C5228F-CDB3-29D0-B67F-01D9503D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10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70B1-7F1C-186C-8182-EAECC41F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C1846FF-B169-C269-E77F-4CC9647DF0F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0ECCDEF-64DD-86FA-8038-CB3C8481D2EC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F180C0B-9C62-400F-4033-45793A6F42C4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286CD9-1142-A814-1EBF-D0422736231B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FCB0A8D-5749-745F-CA10-3F1B822A08B1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31C1391-75C9-98F7-2949-DDEF3693BD13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B21A38A-33CB-3041-A8F1-8882CAA2A2A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6F572-9AB6-5B40-C4A0-25A6CE4E2AFF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3EBF94-02E7-4A89-29E0-86A3F23D8EC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1ED8FCFA-62CF-5D99-14E8-4D549F763793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FINANCIÈRES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1334C27-EC78-3592-B3C9-3D8BFF6A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44" y="1443746"/>
            <a:ext cx="4852837" cy="425537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A862322-B563-0065-1168-4FF77677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26" y="1443745"/>
            <a:ext cx="4499238" cy="4255377"/>
          </a:xfrm>
          <a:prstGeom prst="rect">
            <a:avLst/>
          </a:prstGeom>
        </p:spPr>
      </p:pic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1CD3F3F0-9A8D-5155-BAEC-02A838765537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5">
            <a:extLst>
              <a:ext uri="{FF2B5EF4-FFF2-40B4-BE49-F238E27FC236}">
                <a16:creationId xmlns:a16="http://schemas.microsoft.com/office/drawing/2014/main" id="{BDAD5AD0-C934-8C10-9911-EBF53586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11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12EC-996F-AADB-55FD-C94662FA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F151F383-6EC1-3F5D-8FC9-118A66D7FCD1}"/>
              </a:ext>
            </a:extLst>
          </p:cNvPr>
          <p:cNvSpPr/>
          <p:nvPr/>
        </p:nvSpPr>
        <p:spPr>
          <a:xfrm>
            <a:off x="1342644" y="5821674"/>
            <a:ext cx="9723120" cy="701046"/>
          </a:xfrm>
          <a:prstGeom prst="round2DiagRect">
            <a:avLst>
              <a:gd name="adj1" fmla="val 20204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Total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05D54D-B0AA-8C18-F945-F7F2702907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AFF5F56-FCAB-0E09-AC72-6187C01AC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8F504CE-5432-5395-8156-D2C9D27E259F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E4F3582-F04A-3A32-E21A-D551CD7F07B0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5C6367-E007-0904-928A-3579B324E9F8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9549653-6803-AF9D-3E67-954DB5113E9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3DCDA31-78BE-52F2-0E07-97B25028751A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49BF-C27D-E9DB-E589-CB3245CA6F1B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085E8C3-BF18-F898-BFA8-0F9FFD5ADEB8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D97DDA88-411F-843A-95BA-52CF428BE860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FINANCIÈRES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4420B8CF-8372-3ACF-A0AE-51AFB853B864}"/>
              </a:ext>
            </a:extLst>
          </p:cNvPr>
          <p:cNvSpPr/>
          <p:nvPr/>
        </p:nvSpPr>
        <p:spPr>
          <a:xfrm>
            <a:off x="6388609" y="1146174"/>
            <a:ext cx="4677155" cy="4396914"/>
          </a:xfrm>
          <a:prstGeom prst="round2DiagRect">
            <a:avLst>
              <a:gd name="adj1" fmla="val 3324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Budget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8771B972-E138-6D38-7BAA-76CEF745BDAC}"/>
              </a:ext>
            </a:extLst>
          </p:cNvPr>
          <p:cNvSpPr/>
          <p:nvPr/>
        </p:nvSpPr>
        <p:spPr>
          <a:xfrm>
            <a:off x="6870192" y="1869625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Développement :                   42 750 €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467A4E05-7448-61AD-4303-B532792CAFEE}"/>
              </a:ext>
            </a:extLst>
          </p:cNvPr>
          <p:cNvSpPr/>
          <p:nvPr/>
        </p:nvSpPr>
        <p:spPr>
          <a:xfrm>
            <a:off x="6870192" y="2473029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Infra (initial) :                     11 225,10 €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AE16975-D6B2-FEE1-9256-36DCC8E3933F}"/>
              </a:ext>
            </a:extLst>
          </p:cNvPr>
          <p:cNvSpPr/>
          <p:nvPr/>
        </p:nvSpPr>
        <p:spPr>
          <a:xfrm>
            <a:off x="6870192" y="3076433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Infra (mensuel) :            </a:t>
            </a:r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</a:t>
            </a:r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    1 925,10 €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92092026-DD59-1A62-A128-D8F89D1366F6}"/>
              </a:ext>
            </a:extLst>
          </p:cNvPr>
          <p:cNvSpPr/>
          <p:nvPr/>
        </p:nvSpPr>
        <p:spPr>
          <a:xfrm>
            <a:off x="6894366" y="3679837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Maintenance (15%) :          8 096,27 €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FA9EC2DC-36C0-5721-C061-278199DEB3A6}"/>
              </a:ext>
            </a:extLst>
          </p:cNvPr>
          <p:cNvSpPr/>
          <p:nvPr/>
        </p:nvSpPr>
        <p:spPr>
          <a:xfrm>
            <a:off x="6894366" y="4278784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Marketing (initial) :              30 000 €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D1DFC251-311C-6A13-50DE-855D51266331}"/>
              </a:ext>
            </a:extLst>
          </p:cNvPr>
          <p:cNvSpPr/>
          <p:nvPr/>
        </p:nvSpPr>
        <p:spPr>
          <a:xfrm>
            <a:off x="6894366" y="4877731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Marketing (mensuel) :           3 000 €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5CB791F4-6B89-FD1A-94DB-215099B3D122}"/>
              </a:ext>
            </a:extLst>
          </p:cNvPr>
          <p:cNvSpPr/>
          <p:nvPr/>
        </p:nvSpPr>
        <p:spPr>
          <a:xfrm>
            <a:off x="1615440" y="5953945"/>
            <a:ext cx="3870962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Initial : 84 650 €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B960BC42-A893-69B4-4445-BD0846A8F657}"/>
              </a:ext>
            </a:extLst>
          </p:cNvPr>
          <p:cNvSpPr/>
          <p:nvPr/>
        </p:nvSpPr>
        <p:spPr>
          <a:xfrm>
            <a:off x="6905032" y="5953944"/>
            <a:ext cx="3870962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Mensuel : 5 600 €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1BE9BDA-2F18-E96E-0803-7ECE3D9D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44" y="1146174"/>
            <a:ext cx="4682134" cy="4401693"/>
          </a:xfrm>
          <a:prstGeom prst="rect">
            <a:avLst/>
          </a:prstGeom>
        </p:spPr>
      </p:pic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2886B9DF-1145-200E-D21E-C8D4CA42CB3C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5">
            <a:extLst>
              <a:ext uri="{FF2B5EF4-FFF2-40B4-BE49-F238E27FC236}">
                <a16:creationId xmlns:a16="http://schemas.microsoft.com/office/drawing/2014/main" id="{F70B75EC-E5C6-D7EA-D15D-147DE8CB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12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AAED4-90E9-93DB-BD56-72CC041B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591206CD-FD60-6A36-EB12-4FC3EEC3A283}"/>
              </a:ext>
            </a:extLst>
          </p:cNvPr>
          <p:cNvSpPr txBox="1"/>
          <p:nvPr/>
        </p:nvSpPr>
        <p:spPr>
          <a:xfrm>
            <a:off x="7261726" y="3429000"/>
            <a:ext cx="4260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LA MÉTHODE AGILE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081A5A-AECC-DDB1-0AE2-B089A541C25F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6C901778-18AF-A1E1-E777-BF607C8B48E0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8423C4D1-B650-51A5-9113-BFB68C40B7DE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4D825BA5-AAC8-926C-0643-B7C5742C1C7E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34202A9E-4B29-D0A5-D7B1-43C2E104C2A4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7147C808-7CFC-AEB6-76B2-CD3432CCCD5B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51D0BE68-1B0C-4831-4C25-528FFF9688F8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2C3AFEEA-9512-406E-4E09-4F9D421EF6B3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8233B0EA-D614-BE5A-FE4C-208B7054854F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3E0B281A-FB7E-2358-8C21-1CE0696EC64E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191B01AB-64BE-D76D-2BB4-F93060F9EEFD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3C8BA5A6-E51F-3042-92FE-1CD2E6C5DE9A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40535E0F-DCCC-C38C-0F7F-C6D3C781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3BE7D-6D0E-66F1-1A46-59FB7892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35131E9-4131-E4D6-4009-053D8791314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0F8857-6D8F-207C-4FEE-130FC85360BF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E64DF32-46A6-31DA-8EB7-DB9D46791F8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558F7CD-52B9-698E-A5C8-C0166AD4AC28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8F7EB0-5A9E-1C17-5FF9-8ED6BF5AE9E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54F51A-A48D-8F3B-AF18-D0295F61C78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4B3F61-4C93-0F62-7152-CF28C4A15CE1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6ED34-0B11-72C5-98BA-65355F49E4E7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B6D7440-6896-C95D-4A2D-184DE3D543EB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102D0351-9163-4E1A-7913-2C0CA3E20BB5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LA MÉTHODE AGILE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4CA9E6B8-1D4F-C715-2578-0734CFEA5361}"/>
              </a:ext>
            </a:extLst>
          </p:cNvPr>
          <p:cNvSpPr/>
          <p:nvPr/>
        </p:nvSpPr>
        <p:spPr>
          <a:xfrm>
            <a:off x="1342644" y="1623927"/>
            <a:ext cx="4460748" cy="4396914"/>
          </a:xfrm>
          <a:prstGeom prst="round2DiagRect">
            <a:avLst>
              <a:gd name="adj1" fmla="val 4046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AGILE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15730C5E-F74F-E673-C0F1-05CF642DC708}"/>
              </a:ext>
            </a:extLst>
          </p:cNvPr>
          <p:cNvSpPr/>
          <p:nvPr/>
        </p:nvSpPr>
        <p:spPr>
          <a:xfrm>
            <a:off x="1719072" y="2251009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Respect des délais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345034F3-1319-D0A6-D0F4-29A320D7C3A0}"/>
              </a:ext>
            </a:extLst>
          </p:cNvPr>
          <p:cNvSpPr/>
          <p:nvPr/>
        </p:nvSpPr>
        <p:spPr>
          <a:xfrm>
            <a:off x="1719072" y="2854413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Flexibilité, adaptation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41343455-A9CC-21CE-5154-F51CD43A9D95}"/>
              </a:ext>
            </a:extLst>
          </p:cNvPr>
          <p:cNvSpPr/>
          <p:nvPr/>
        </p:nvSpPr>
        <p:spPr>
          <a:xfrm>
            <a:off x="1719072" y="3457817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Envois fréquents des livrables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7B362C0C-17CE-0350-9B23-6EB4FBBBC735}"/>
              </a:ext>
            </a:extLst>
          </p:cNvPr>
          <p:cNvSpPr/>
          <p:nvPr/>
        </p:nvSpPr>
        <p:spPr>
          <a:xfrm>
            <a:off x="1743246" y="4061221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Coopération, communication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FCC7DC6F-1974-5516-6C33-2197AA0597A9}"/>
              </a:ext>
            </a:extLst>
          </p:cNvPr>
          <p:cNvSpPr/>
          <p:nvPr/>
        </p:nvSpPr>
        <p:spPr>
          <a:xfrm>
            <a:off x="1743246" y="4660168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Monitoring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11D5560C-AB65-9CF8-7057-CC8577B8B9ED}"/>
              </a:ext>
            </a:extLst>
          </p:cNvPr>
          <p:cNvSpPr/>
          <p:nvPr/>
        </p:nvSpPr>
        <p:spPr>
          <a:xfrm>
            <a:off x="1743246" y="5259115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Privilégier la simplicité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F6923B38-C8AA-B31B-1A80-6EA7EE2C4749}"/>
              </a:ext>
            </a:extLst>
          </p:cNvPr>
          <p:cNvSpPr/>
          <p:nvPr/>
        </p:nvSpPr>
        <p:spPr>
          <a:xfrm>
            <a:off x="6605016" y="1623927"/>
            <a:ext cx="4460748" cy="4396914"/>
          </a:xfrm>
          <a:prstGeom prst="round2DiagRect">
            <a:avLst>
              <a:gd name="adj1" fmla="val 3756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SCRUM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EA146FB7-B17C-BFEA-BD4B-7FDDE3E4128A}"/>
              </a:ext>
            </a:extLst>
          </p:cNvPr>
          <p:cNvSpPr/>
          <p:nvPr/>
        </p:nvSpPr>
        <p:spPr>
          <a:xfrm>
            <a:off x="6970777" y="2251009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Cadre structuré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3EBA512E-347C-5A00-B25F-0CFFF2A8EE21}"/>
              </a:ext>
            </a:extLst>
          </p:cNvPr>
          <p:cNvSpPr/>
          <p:nvPr/>
        </p:nvSpPr>
        <p:spPr>
          <a:xfrm>
            <a:off x="6970777" y="2854413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Product Owner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DF0B0E24-8428-0BEF-A34E-C1F6C1B16042}"/>
              </a:ext>
            </a:extLst>
          </p:cNvPr>
          <p:cNvSpPr/>
          <p:nvPr/>
        </p:nvSpPr>
        <p:spPr>
          <a:xfrm>
            <a:off x="6970777" y="3457817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Scrum Master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DE82676C-A806-58A9-FE8F-89DE5016FB6F}"/>
              </a:ext>
            </a:extLst>
          </p:cNvPr>
          <p:cNvSpPr/>
          <p:nvPr/>
        </p:nvSpPr>
        <p:spPr>
          <a:xfrm>
            <a:off x="6994951" y="4061221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Product Backlog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FE5FA727-61C0-DD77-E0FD-1EDA499D3E65}"/>
              </a:ext>
            </a:extLst>
          </p:cNvPr>
          <p:cNvSpPr/>
          <p:nvPr/>
        </p:nvSpPr>
        <p:spPr>
          <a:xfrm>
            <a:off x="6994951" y="4660168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Sprints</a:t>
            </a: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5D91FD0B-0703-A4BA-5AA7-BD24D9A66265}"/>
              </a:ext>
            </a:extLst>
          </p:cNvPr>
          <p:cNvSpPr/>
          <p:nvPr/>
        </p:nvSpPr>
        <p:spPr>
          <a:xfrm>
            <a:off x="6994951" y="5259115"/>
            <a:ext cx="3683508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Points réguliers</a:t>
            </a:r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0AC7C38B-8504-0F5B-2C3B-A318EF6571D9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35">
            <a:extLst>
              <a:ext uri="{FF2B5EF4-FFF2-40B4-BE49-F238E27FC236}">
                <a16:creationId xmlns:a16="http://schemas.microsoft.com/office/drawing/2014/main" id="{C1D66D41-6BBC-1C35-401C-F012D79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14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3112-245F-E3B4-F431-EE4722087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345;p24">
            <a:extLst>
              <a:ext uri="{FF2B5EF4-FFF2-40B4-BE49-F238E27FC236}">
                <a16:creationId xmlns:a16="http://schemas.microsoft.com/office/drawing/2014/main" id="{8C660821-A6E7-6CA7-AAFA-898573E5EC02}"/>
              </a:ext>
            </a:extLst>
          </p:cNvPr>
          <p:cNvGrpSpPr/>
          <p:nvPr/>
        </p:nvGrpSpPr>
        <p:grpSpPr>
          <a:xfrm rot="4568853">
            <a:off x="6459380" y="2215365"/>
            <a:ext cx="2241831" cy="2179438"/>
            <a:chOff x="4916376" y="1041869"/>
            <a:chExt cx="1543386" cy="1500432"/>
          </a:xfrm>
          <a:solidFill>
            <a:srgbClr val="F4BABA"/>
          </a:solidFill>
        </p:grpSpPr>
        <p:sp>
          <p:nvSpPr>
            <p:cNvPr id="113" name="Google Shape;346;p24">
              <a:extLst>
                <a:ext uri="{FF2B5EF4-FFF2-40B4-BE49-F238E27FC236}">
                  <a16:creationId xmlns:a16="http://schemas.microsoft.com/office/drawing/2014/main" id="{FFE6CC61-494D-8D22-B928-EAEAED62FFC1}"/>
                </a:ext>
              </a:extLst>
            </p:cNvPr>
            <p:cNvSpPr/>
            <p:nvPr/>
          </p:nvSpPr>
          <p:spPr>
            <a:xfrm>
              <a:off x="4916376" y="1500495"/>
              <a:ext cx="386418" cy="698424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7;p24">
              <a:extLst>
                <a:ext uri="{FF2B5EF4-FFF2-40B4-BE49-F238E27FC236}">
                  <a16:creationId xmlns:a16="http://schemas.microsoft.com/office/drawing/2014/main" id="{B054C994-5F8C-CCE6-B740-DC857D341555}"/>
                </a:ext>
              </a:extLst>
            </p:cNvPr>
            <p:cNvSpPr/>
            <p:nvPr/>
          </p:nvSpPr>
          <p:spPr>
            <a:xfrm>
              <a:off x="5043957" y="1050694"/>
              <a:ext cx="659801" cy="513972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8;p24">
              <a:extLst>
                <a:ext uri="{FF2B5EF4-FFF2-40B4-BE49-F238E27FC236}">
                  <a16:creationId xmlns:a16="http://schemas.microsoft.com/office/drawing/2014/main" id="{2E01AFDD-1A2D-A665-1817-7D5183471918}"/>
                </a:ext>
              </a:extLst>
            </p:cNvPr>
            <p:cNvSpPr/>
            <p:nvPr/>
          </p:nvSpPr>
          <p:spPr>
            <a:xfrm>
              <a:off x="5703731" y="1041869"/>
              <a:ext cx="594894" cy="458652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9;p24">
              <a:extLst>
                <a:ext uri="{FF2B5EF4-FFF2-40B4-BE49-F238E27FC236}">
                  <a16:creationId xmlns:a16="http://schemas.microsoft.com/office/drawing/2014/main" id="{D3A1EDBF-32E5-9E26-AC4F-1B2D6DB71881}"/>
                </a:ext>
              </a:extLst>
            </p:cNvPr>
            <p:cNvSpPr/>
            <p:nvPr/>
          </p:nvSpPr>
          <p:spPr>
            <a:xfrm>
              <a:off x="6122916" y="1430521"/>
              <a:ext cx="336846" cy="692595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50;p24">
              <a:extLst>
                <a:ext uri="{FF2B5EF4-FFF2-40B4-BE49-F238E27FC236}">
                  <a16:creationId xmlns:a16="http://schemas.microsoft.com/office/drawing/2014/main" id="{EE7270A5-4DBB-349B-7354-23DE72B3088E}"/>
                </a:ext>
              </a:extLst>
            </p:cNvPr>
            <p:cNvSpPr/>
            <p:nvPr/>
          </p:nvSpPr>
          <p:spPr>
            <a:xfrm>
              <a:off x="5663637" y="2050175"/>
              <a:ext cx="674373" cy="492127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FB2DB0-DB03-7F26-EAE6-7B892C7042E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5BE3FE-EF4C-0A6A-C062-0292D6DB1F5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78A7141-EA5C-4A91-2A13-DA1A30BC231B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270B102-FE31-E944-BAF0-742AABB97A6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356F5CD-2A81-36E9-EE03-3E73B706368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4E862F4-942D-43D9-67B9-580B910233FB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DFA5C0-1FEA-1F2C-CB67-0C9B4482FA8B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2F8CB-1403-2FA0-6E2D-EF90476E7AA5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3008CD-7F52-637B-98F4-8E1E85D7D57B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369CBD83-E3E1-F83F-F343-ADB9E2EEAD4D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LA MÉTHODE AGILE SCRUM</a:t>
            </a:r>
          </a:p>
        </p:txBody>
      </p:sp>
      <p:grpSp>
        <p:nvGrpSpPr>
          <p:cNvPr id="58" name="Google Shape;345;p24">
            <a:extLst>
              <a:ext uri="{FF2B5EF4-FFF2-40B4-BE49-F238E27FC236}">
                <a16:creationId xmlns:a16="http://schemas.microsoft.com/office/drawing/2014/main" id="{B319B143-1C4A-FABB-18FE-5D65693AE074}"/>
              </a:ext>
            </a:extLst>
          </p:cNvPr>
          <p:cNvGrpSpPr/>
          <p:nvPr/>
        </p:nvGrpSpPr>
        <p:grpSpPr>
          <a:xfrm rot="574668">
            <a:off x="4923240" y="1348662"/>
            <a:ext cx="2241831" cy="2179438"/>
            <a:chOff x="4916376" y="1041869"/>
            <a:chExt cx="1543386" cy="1500432"/>
          </a:xfrm>
          <a:solidFill>
            <a:srgbClr val="FECFA4"/>
          </a:solidFill>
        </p:grpSpPr>
        <p:sp>
          <p:nvSpPr>
            <p:cNvPr id="90" name="Google Shape;346;p24">
              <a:extLst>
                <a:ext uri="{FF2B5EF4-FFF2-40B4-BE49-F238E27FC236}">
                  <a16:creationId xmlns:a16="http://schemas.microsoft.com/office/drawing/2014/main" id="{495FBFF5-93E3-8B02-AC07-A308C750229D}"/>
                </a:ext>
              </a:extLst>
            </p:cNvPr>
            <p:cNvSpPr/>
            <p:nvPr/>
          </p:nvSpPr>
          <p:spPr>
            <a:xfrm>
              <a:off x="4916376" y="1500495"/>
              <a:ext cx="386418" cy="698424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47;p24">
              <a:extLst>
                <a:ext uri="{FF2B5EF4-FFF2-40B4-BE49-F238E27FC236}">
                  <a16:creationId xmlns:a16="http://schemas.microsoft.com/office/drawing/2014/main" id="{BA059250-F9EB-D5D9-FDE0-15329C8EB096}"/>
                </a:ext>
              </a:extLst>
            </p:cNvPr>
            <p:cNvSpPr/>
            <p:nvPr/>
          </p:nvSpPr>
          <p:spPr>
            <a:xfrm>
              <a:off x="5043957" y="1050694"/>
              <a:ext cx="659801" cy="513972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48;p24">
              <a:extLst>
                <a:ext uri="{FF2B5EF4-FFF2-40B4-BE49-F238E27FC236}">
                  <a16:creationId xmlns:a16="http://schemas.microsoft.com/office/drawing/2014/main" id="{04E72AD0-B2C5-06C4-E2A7-EBD86ACC68CE}"/>
                </a:ext>
              </a:extLst>
            </p:cNvPr>
            <p:cNvSpPr/>
            <p:nvPr/>
          </p:nvSpPr>
          <p:spPr>
            <a:xfrm>
              <a:off x="5703731" y="1041869"/>
              <a:ext cx="594894" cy="458652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9;p24">
              <a:extLst>
                <a:ext uri="{FF2B5EF4-FFF2-40B4-BE49-F238E27FC236}">
                  <a16:creationId xmlns:a16="http://schemas.microsoft.com/office/drawing/2014/main" id="{7C3BD672-F027-58AA-25D7-F7914C48A893}"/>
                </a:ext>
              </a:extLst>
            </p:cNvPr>
            <p:cNvSpPr/>
            <p:nvPr/>
          </p:nvSpPr>
          <p:spPr>
            <a:xfrm>
              <a:off x="6122916" y="1430521"/>
              <a:ext cx="336846" cy="692595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0;p24">
              <a:extLst>
                <a:ext uri="{FF2B5EF4-FFF2-40B4-BE49-F238E27FC236}">
                  <a16:creationId xmlns:a16="http://schemas.microsoft.com/office/drawing/2014/main" id="{A797961E-0E9C-BEF3-1290-CA910859C017}"/>
                </a:ext>
              </a:extLst>
            </p:cNvPr>
            <p:cNvSpPr/>
            <p:nvPr/>
          </p:nvSpPr>
          <p:spPr>
            <a:xfrm>
              <a:off x="5663637" y="2050175"/>
              <a:ext cx="674373" cy="492127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grpFill/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6" name="Image 95">
            <a:extLst>
              <a:ext uri="{FF2B5EF4-FFF2-40B4-BE49-F238E27FC236}">
                <a16:creationId xmlns:a16="http://schemas.microsoft.com/office/drawing/2014/main" id="{074FAEE7-FFB5-75C6-5065-BFF17852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36" y="3869147"/>
            <a:ext cx="1234239" cy="2530635"/>
          </a:xfrm>
          <a:prstGeom prst="rect">
            <a:avLst/>
          </a:prstGeom>
        </p:spPr>
      </p:pic>
      <p:grpSp>
        <p:nvGrpSpPr>
          <p:cNvPr id="97" name="Groupe 96">
            <a:extLst>
              <a:ext uri="{FF2B5EF4-FFF2-40B4-BE49-F238E27FC236}">
                <a16:creationId xmlns:a16="http://schemas.microsoft.com/office/drawing/2014/main" id="{4A501493-C0DC-D250-F252-80BBBBE11830}"/>
              </a:ext>
            </a:extLst>
          </p:cNvPr>
          <p:cNvGrpSpPr/>
          <p:nvPr/>
        </p:nvGrpSpPr>
        <p:grpSpPr>
          <a:xfrm>
            <a:off x="2901444" y="2759308"/>
            <a:ext cx="1651000" cy="1651000"/>
            <a:chOff x="5378704" y="3001522"/>
            <a:chExt cx="1651000" cy="165100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CC38A3A3-620A-6955-A465-2C2C8D1A6A64}"/>
                </a:ext>
              </a:extLst>
            </p:cNvPr>
            <p:cNvSpPr/>
            <p:nvPr/>
          </p:nvSpPr>
          <p:spPr>
            <a:xfrm>
              <a:off x="5378704" y="3001522"/>
              <a:ext cx="1651000" cy="16510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1741A92-38A4-6E65-FE35-1D730D760D51}"/>
                </a:ext>
              </a:extLst>
            </p:cNvPr>
            <p:cNvSpPr txBox="1"/>
            <p:nvPr/>
          </p:nvSpPr>
          <p:spPr>
            <a:xfrm>
              <a:off x="5378704" y="3596189"/>
              <a:ext cx="165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SPRINT</a:t>
              </a:r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34EE1236-BB12-9151-6E4A-DECDCA0D767F}"/>
              </a:ext>
            </a:extLst>
          </p:cNvPr>
          <p:cNvGrpSpPr/>
          <p:nvPr/>
        </p:nvGrpSpPr>
        <p:grpSpPr>
          <a:xfrm>
            <a:off x="5525006" y="1895983"/>
            <a:ext cx="1088141" cy="1080052"/>
            <a:chOff x="5378704" y="3001522"/>
            <a:chExt cx="1663365" cy="165100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F3DFBDB8-C016-07E8-D11E-E9D8508A5FEF}"/>
                </a:ext>
              </a:extLst>
            </p:cNvPr>
            <p:cNvSpPr/>
            <p:nvPr/>
          </p:nvSpPr>
          <p:spPr>
            <a:xfrm>
              <a:off x="5378704" y="3001522"/>
              <a:ext cx="1651000" cy="1651000"/>
            </a:xfrm>
            <a:prstGeom prst="ellipse">
              <a:avLst/>
            </a:prstGeom>
            <a:solidFill>
              <a:srgbClr val="FECFA4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37475D10-EDBD-BC06-D858-939EE864FC13}"/>
                </a:ext>
              </a:extLst>
            </p:cNvPr>
            <p:cNvSpPr txBox="1"/>
            <p:nvPr/>
          </p:nvSpPr>
          <p:spPr>
            <a:xfrm>
              <a:off x="5391069" y="3318769"/>
              <a:ext cx="1651000" cy="91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Daily stand-up</a:t>
              </a:r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7FD74DA7-F59B-F8D4-FFD8-EDEB517000B6}"/>
              </a:ext>
            </a:extLst>
          </p:cNvPr>
          <p:cNvGrpSpPr/>
          <p:nvPr/>
        </p:nvGrpSpPr>
        <p:grpSpPr>
          <a:xfrm>
            <a:off x="7041626" y="2774529"/>
            <a:ext cx="1097196" cy="1080052"/>
            <a:chOff x="5378704" y="3001522"/>
            <a:chExt cx="1677207" cy="165100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A048C49-C406-29DD-8B8B-0C09573A076F}"/>
                </a:ext>
              </a:extLst>
            </p:cNvPr>
            <p:cNvSpPr/>
            <p:nvPr/>
          </p:nvSpPr>
          <p:spPr>
            <a:xfrm>
              <a:off x="5378704" y="3001522"/>
              <a:ext cx="1651000" cy="1651000"/>
            </a:xfrm>
            <a:prstGeom prst="ellipse">
              <a:avLst/>
            </a:prstGeom>
            <a:solidFill>
              <a:srgbClr val="F4BABA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F8CBA77-B9E0-E16D-204B-DCE70B40B641}"/>
                </a:ext>
              </a:extLst>
            </p:cNvPr>
            <p:cNvSpPr txBox="1"/>
            <p:nvPr/>
          </p:nvSpPr>
          <p:spPr>
            <a:xfrm>
              <a:off x="5404911" y="3484404"/>
              <a:ext cx="1651000" cy="70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Pilotage et replanification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1226DDFA-F297-385C-8D5C-C362F347AACB}"/>
              </a:ext>
            </a:extLst>
          </p:cNvPr>
          <p:cNvGrpSpPr/>
          <p:nvPr/>
        </p:nvGrpSpPr>
        <p:grpSpPr>
          <a:xfrm>
            <a:off x="1209204" y="4733127"/>
            <a:ext cx="2523483" cy="855681"/>
            <a:chOff x="1239684" y="4733127"/>
            <a:chExt cx="2523483" cy="855681"/>
          </a:xfrm>
        </p:grpSpPr>
        <p:sp>
          <p:nvSpPr>
            <p:cNvPr id="75" name="Google Shape;363;p24">
              <a:extLst>
                <a:ext uri="{FF2B5EF4-FFF2-40B4-BE49-F238E27FC236}">
                  <a16:creationId xmlns:a16="http://schemas.microsoft.com/office/drawing/2014/main" id="{5E511621-82AC-8F1A-ADB0-1FE9B65314B0}"/>
                </a:ext>
              </a:extLst>
            </p:cNvPr>
            <p:cNvSpPr/>
            <p:nvPr/>
          </p:nvSpPr>
          <p:spPr>
            <a:xfrm>
              <a:off x="1239684" y="4733127"/>
              <a:ext cx="2523483" cy="855681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2C659A87-DE18-330C-C0E5-42D7383FDC73}"/>
                </a:ext>
              </a:extLst>
            </p:cNvPr>
            <p:cNvSpPr txBox="1"/>
            <p:nvPr/>
          </p:nvSpPr>
          <p:spPr>
            <a:xfrm>
              <a:off x="1608092" y="4973130"/>
              <a:ext cx="2004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Point planification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0174A1A3-A199-AC5B-AA8F-9D932271279B}"/>
              </a:ext>
            </a:extLst>
          </p:cNvPr>
          <p:cNvGrpSpPr/>
          <p:nvPr/>
        </p:nvGrpSpPr>
        <p:grpSpPr>
          <a:xfrm>
            <a:off x="4902034" y="4733127"/>
            <a:ext cx="2523523" cy="855681"/>
            <a:chOff x="4932514" y="4733127"/>
            <a:chExt cx="2523523" cy="855681"/>
          </a:xfrm>
        </p:grpSpPr>
        <p:sp>
          <p:nvSpPr>
            <p:cNvPr id="70" name="Google Shape;370;p24">
              <a:extLst>
                <a:ext uri="{FF2B5EF4-FFF2-40B4-BE49-F238E27FC236}">
                  <a16:creationId xmlns:a16="http://schemas.microsoft.com/office/drawing/2014/main" id="{F646BE6F-FB06-1433-31F1-3F4D5E17D8B6}"/>
                </a:ext>
              </a:extLst>
            </p:cNvPr>
            <p:cNvSpPr/>
            <p:nvPr/>
          </p:nvSpPr>
          <p:spPr>
            <a:xfrm>
              <a:off x="4932514" y="4733127"/>
              <a:ext cx="2523523" cy="855681"/>
            </a:xfrm>
            <a:custGeom>
              <a:avLst/>
              <a:gdLst/>
              <a:ahLst/>
              <a:cxnLst/>
              <a:rect l="l" t="t" r="r" b="b"/>
              <a:pathLst>
                <a:path w="63784" h="21628" extrusionOk="0">
                  <a:moveTo>
                    <a:pt x="18175" y="1"/>
                  </a:moveTo>
                  <a:cubicBezTo>
                    <a:pt x="15391" y="4578"/>
                    <a:pt x="12046" y="8700"/>
                    <a:pt x="8031" y="12260"/>
                  </a:cubicBezTo>
                  <a:lnTo>
                    <a:pt x="1" y="21628"/>
                  </a:lnTo>
                  <a:lnTo>
                    <a:pt x="54523" y="21628"/>
                  </a:lnTo>
                  <a:lnTo>
                    <a:pt x="63783" y="10814"/>
                  </a:lnTo>
                  <a:lnTo>
                    <a:pt x="54523" y="1"/>
                  </a:lnTo>
                  <a:close/>
                </a:path>
              </a:pathLst>
            </a:cu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A2AC2324-BCE4-B53E-642C-C7E6CADFDA66}"/>
                </a:ext>
              </a:extLst>
            </p:cNvPr>
            <p:cNvSpPr txBox="1"/>
            <p:nvPr/>
          </p:nvSpPr>
          <p:spPr>
            <a:xfrm>
              <a:off x="5352548" y="4964095"/>
              <a:ext cx="2004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Point revue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A5FD588-5380-9697-83A7-103FC6F160FE}"/>
              </a:ext>
            </a:extLst>
          </p:cNvPr>
          <p:cNvGrpSpPr/>
          <p:nvPr/>
        </p:nvGrpSpPr>
        <p:grpSpPr>
          <a:xfrm>
            <a:off x="7433019" y="4733127"/>
            <a:ext cx="2527756" cy="855681"/>
            <a:chOff x="7463499" y="4733127"/>
            <a:chExt cx="2527756" cy="855681"/>
          </a:xfrm>
        </p:grpSpPr>
        <p:sp>
          <p:nvSpPr>
            <p:cNvPr id="64" name="Google Shape;376;p24">
              <a:extLst>
                <a:ext uri="{FF2B5EF4-FFF2-40B4-BE49-F238E27FC236}">
                  <a16:creationId xmlns:a16="http://schemas.microsoft.com/office/drawing/2014/main" id="{9E56C1CC-5712-66FD-78A3-D5FEA44D29E7}"/>
                </a:ext>
              </a:extLst>
            </p:cNvPr>
            <p:cNvSpPr/>
            <p:nvPr/>
          </p:nvSpPr>
          <p:spPr>
            <a:xfrm>
              <a:off x="7463499" y="4733127"/>
              <a:ext cx="2527756" cy="855681"/>
            </a:xfrm>
            <a:custGeom>
              <a:avLst/>
              <a:gdLst/>
              <a:ahLst/>
              <a:cxnLst/>
              <a:rect l="l" t="t" r="r" b="b"/>
              <a:pathLst>
                <a:path w="63891" h="21628" extrusionOk="0">
                  <a:moveTo>
                    <a:pt x="0" y="1"/>
                  </a:moveTo>
                  <a:lnTo>
                    <a:pt x="9368" y="10814"/>
                  </a:lnTo>
                  <a:lnTo>
                    <a:pt x="0" y="21628"/>
                  </a:lnTo>
                  <a:lnTo>
                    <a:pt x="54522" y="21628"/>
                  </a:lnTo>
                  <a:lnTo>
                    <a:pt x="63890" y="10814"/>
                  </a:lnTo>
                  <a:lnTo>
                    <a:pt x="54522" y="1"/>
                  </a:lnTo>
                  <a:close/>
                </a:path>
              </a:pathLst>
            </a:cu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608866D3-ABFE-0B89-50A9-A6753947878F}"/>
                </a:ext>
              </a:extLst>
            </p:cNvPr>
            <p:cNvSpPr txBox="1"/>
            <p:nvPr/>
          </p:nvSpPr>
          <p:spPr>
            <a:xfrm>
              <a:off x="7761402" y="4960912"/>
              <a:ext cx="217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Point rétrospective</a:t>
              </a:r>
            </a:p>
          </p:txBody>
        </p: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70650AA-EDB7-6D28-1F43-EF5CE84EAFE2}"/>
              </a:ext>
            </a:extLst>
          </p:cNvPr>
          <p:cNvGrpSpPr/>
          <p:nvPr/>
        </p:nvGrpSpPr>
        <p:grpSpPr>
          <a:xfrm>
            <a:off x="1719936" y="1595499"/>
            <a:ext cx="4050479" cy="3993309"/>
            <a:chOff x="1750416" y="1595499"/>
            <a:chExt cx="4050479" cy="3993309"/>
          </a:xfrm>
        </p:grpSpPr>
        <p:grpSp>
          <p:nvGrpSpPr>
            <p:cNvPr id="59" name="Google Shape;351;p24">
              <a:extLst>
                <a:ext uri="{FF2B5EF4-FFF2-40B4-BE49-F238E27FC236}">
                  <a16:creationId xmlns:a16="http://schemas.microsoft.com/office/drawing/2014/main" id="{004F8DB6-4379-2184-9A1B-4ECAB1AA21AD}"/>
                </a:ext>
              </a:extLst>
            </p:cNvPr>
            <p:cNvGrpSpPr/>
            <p:nvPr/>
          </p:nvGrpSpPr>
          <p:grpSpPr>
            <a:xfrm>
              <a:off x="1750416" y="1595499"/>
              <a:ext cx="4050479" cy="3993309"/>
              <a:chOff x="2711065" y="1211804"/>
              <a:chExt cx="2788548" cy="2749190"/>
            </a:xfrm>
          </p:grpSpPr>
          <p:sp>
            <p:nvSpPr>
              <p:cNvPr id="86" name="Google Shape;352;p24">
                <a:extLst>
                  <a:ext uri="{FF2B5EF4-FFF2-40B4-BE49-F238E27FC236}">
                    <a16:creationId xmlns:a16="http://schemas.microsoft.com/office/drawing/2014/main" id="{54A95AD2-C7BF-0925-3CE5-73B0621BA1A2}"/>
                  </a:ext>
                </a:extLst>
              </p:cNvPr>
              <p:cNvSpPr/>
              <p:nvPr/>
            </p:nvSpPr>
            <p:spPr>
              <a:xfrm>
                <a:off x="4105679" y="2879829"/>
                <a:ext cx="1229909" cy="1081165"/>
              </a:xfrm>
              <a:custGeom>
                <a:avLst/>
                <a:gdLst/>
                <a:ahLst/>
                <a:cxnLst/>
                <a:rect l="l" t="t" r="r" b="b"/>
                <a:pathLst>
                  <a:path w="45155" h="39694" extrusionOk="0">
                    <a:moveTo>
                      <a:pt x="38249" y="0"/>
                    </a:moveTo>
                    <a:cubicBezTo>
                      <a:pt x="34020" y="1445"/>
                      <a:pt x="29898" y="2115"/>
                      <a:pt x="25749" y="2115"/>
                    </a:cubicBezTo>
                    <a:cubicBezTo>
                      <a:pt x="23421" y="6906"/>
                      <a:pt x="19727" y="10920"/>
                      <a:pt x="15177" y="13811"/>
                    </a:cubicBezTo>
                    <a:cubicBezTo>
                      <a:pt x="10600" y="16622"/>
                      <a:pt x="5354" y="18067"/>
                      <a:pt x="1" y="18067"/>
                    </a:cubicBezTo>
                    <a:cubicBezTo>
                      <a:pt x="1901" y="21627"/>
                      <a:pt x="4337" y="25079"/>
                      <a:pt x="7469" y="28211"/>
                    </a:cubicBezTo>
                    <a:cubicBezTo>
                      <a:pt x="5675" y="32226"/>
                      <a:pt x="3240" y="36134"/>
                      <a:pt x="1" y="39694"/>
                    </a:cubicBezTo>
                    <a:cubicBezTo>
                      <a:pt x="4685" y="39694"/>
                      <a:pt x="9369" y="39131"/>
                      <a:pt x="13839" y="37793"/>
                    </a:cubicBezTo>
                    <a:cubicBezTo>
                      <a:pt x="18282" y="36562"/>
                      <a:pt x="22645" y="34688"/>
                      <a:pt x="26552" y="32226"/>
                    </a:cubicBezTo>
                    <a:cubicBezTo>
                      <a:pt x="34582" y="27328"/>
                      <a:pt x="41033" y="20181"/>
                      <a:pt x="45155" y="11804"/>
                    </a:cubicBezTo>
                    <a:cubicBezTo>
                      <a:pt x="43388" y="7361"/>
                      <a:pt x="41033" y="3346"/>
                      <a:pt x="38249" y="0"/>
                    </a:cubicBezTo>
                    <a:close/>
                  </a:path>
                </a:pathLst>
              </a:custGeom>
              <a:solidFill>
                <a:srgbClr val="FFF3B7"/>
              </a:solidFill>
              <a:ln w="6350">
                <a:solidFill>
                  <a:srgbClr val="1D293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3;p24">
                <a:extLst>
                  <a:ext uri="{FF2B5EF4-FFF2-40B4-BE49-F238E27FC236}">
                    <a16:creationId xmlns:a16="http://schemas.microsoft.com/office/drawing/2014/main" id="{E4E23305-1CCD-1095-EC01-594591B0E00F}"/>
                  </a:ext>
                </a:extLst>
              </p:cNvPr>
              <p:cNvSpPr/>
              <p:nvPr/>
            </p:nvSpPr>
            <p:spPr>
              <a:xfrm>
                <a:off x="4634223" y="1567553"/>
                <a:ext cx="865390" cy="1391019"/>
              </a:xfrm>
              <a:custGeom>
                <a:avLst/>
                <a:gdLst/>
                <a:ahLst/>
                <a:cxnLst/>
                <a:rect l="l" t="t" r="r" b="b"/>
                <a:pathLst>
                  <a:path w="31772" h="51070" extrusionOk="0">
                    <a:moveTo>
                      <a:pt x="14508" y="1"/>
                    </a:moveTo>
                    <a:cubicBezTo>
                      <a:pt x="9690" y="563"/>
                      <a:pt x="5247" y="1767"/>
                      <a:pt x="1232" y="3561"/>
                    </a:cubicBezTo>
                    <a:cubicBezTo>
                      <a:pt x="1446" y="7924"/>
                      <a:pt x="991" y="12153"/>
                      <a:pt x="1" y="16060"/>
                    </a:cubicBezTo>
                    <a:cubicBezTo>
                      <a:pt x="3909" y="19620"/>
                      <a:pt x="6799" y="24304"/>
                      <a:pt x="8245" y="29443"/>
                    </a:cubicBezTo>
                    <a:cubicBezTo>
                      <a:pt x="9021" y="32013"/>
                      <a:pt x="9369" y="34689"/>
                      <a:pt x="9369" y="37366"/>
                    </a:cubicBezTo>
                    <a:cubicBezTo>
                      <a:pt x="9369" y="38704"/>
                      <a:pt x="9369" y="40042"/>
                      <a:pt x="9155" y="41247"/>
                    </a:cubicBezTo>
                    <a:cubicBezTo>
                      <a:pt x="9155" y="41916"/>
                      <a:pt x="8914" y="42585"/>
                      <a:pt x="8807" y="43254"/>
                    </a:cubicBezTo>
                    <a:cubicBezTo>
                      <a:pt x="8700" y="43923"/>
                      <a:pt x="8593" y="44592"/>
                      <a:pt x="8352" y="45155"/>
                    </a:cubicBezTo>
                    <a:cubicBezTo>
                      <a:pt x="12367" y="44378"/>
                      <a:pt x="16274" y="42933"/>
                      <a:pt x="20075" y="40711"/>
                    </a:cubicBezTo>
                    <a:cubicBezTo>
                      <a:pt x="23528" y="43495"/>
                      <a:pt x="26660" y="46948"/>
                      <a:pt x="29229" y="51070"/>
                    </a:cubicBezTo>
                    <a:cubicBezTo>
                      <a:pt x="31772" y="42050"/>
                      <a:pt x="31665" y="32441"/>
                      <a:pt x="29095" y="23421"/>
                    </a:cubicBezTo>
                    <a:cubicBezTo>
                      <a:pt x="26552" y="14481"/>
                      <a:pt x="21413" y="6237"/>
                      <a:pt x="14508" y="1"/>
                    </a:cubicBezTo>
                    <a:close/>
                  </a:path>
                </a:pathLst>
              </a:custGeom>
              <a:solidFill>
                <a:srgbClr val="FFF3B7"/>
              </a:solidFill>
              <a:ln w="6350">
                <a:solidFill>
                  <a:srgbClr val="1D293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4;p24">
                <a:extLst>
                  <a:ext uri="{FF2B5EF4-FFF2-40B4-BE49-F238E27FC236}">
                    <a16:creationId xmlns:a16="http://schemas.microsoft.com/office/drawing/2014/main" id="{6DE8DC7D-2EBF-E4C2-8B8B-D6E0A4E912D0}"/>
                  </a:ext>
                </a:extLst>
              </p:cNvPr>
              <p:cNvSpPr/>
              <p:nvPr/>
            </p:nvSpPr>
            <p:spPr>
              <a:xfrm>
                <a:off x="3352590" y="1211804"/>
                <a:ext cx="1466848" cy="710817"/>
              </a:xfrm>
              <a:custGeom>
                <a:avLst/>
                <a:gdLst/>
                <a:ahLst/>
                <a:cxnLst/>
                <a:rect l="l" t="t" r="r" b="b"/>
                <a:pathLst>
                  <a:path w="53854" h="26097" extrusionOk="0">
                    <a:moveTo>
                      <a:pt x="27195" y="0"/>
                    </a:moveTo>
                    <a:cubicBezTo>
                      <a:pt x="17934" y="0"/>
                      <a:pt x="8566" y="2784"/>
                      <a:pt x="777" y="7816"/>
                    </a:cubicBezTo>
                    <a:cubicBezTo>
                      <a:pt x="1" y="12500"/>
                      <a:pt x="1" y="17184"/>
                      <a:pt x="536" y="21520"/>
                    </a:cubicBezTo>
                    <a:cubicBezTo>
                      <a:pt x="4899" y="22430"/>
                      <a:pt x="8807" y="23982"/>
                      <a:pt x="12260" y="26097"/>
                    </a:cubicBezTo>
                    <a:cubicBezTo>
                      <a:pt x="16837" y="23313"/>
                      <a:pt x="22083" y="21761"/>
                      <a:pt x="27436" y="21654"/>
                    </a:cubicBezTo>
                    <a:cubicBezTo>
                      <a:pt x="32789" y="21654"/>
                      <a:pt x="38008" y="23099"/>
                      <a:pt x="42585" y="25883"/>
                    </a:cubicBezTo>
                    <a:cubicBezTo>
                      <a:pt x="42933" y="21868"/>
                      <a:pt x="42585" y="17639"/>
                      <a:pt x="41488" y="13276"/>
                    </a:cubicBezTo>
                    <a:cubicBezTo>
                      <a:pt x="45048" y="10814"/>
                      <a:pt x="49277" y="8699"/>
                      <a:pt x="53853" y="7361"/>
                    </a:cubicBezTo>
                    <a:cubicBezTo>
                      <a:pt x="51846" y="6130"/>
                      <a:pt x="49839" y="5032"/>
                      <a:pt x="47724" y="4122"/>
                    </a:cubicBezTo>
                    <a:cubicBezTo>
                      <a:pt x="45503" y="3239"/>
                      <a:pt x="43361" y="2356"/>
                      <a:pt x="41033" y="1794"/>
                    </a:cubicBezTo>
                    <a:cubicBezTo>
                      <a:pt x="40471" y="1687"/>
                      <a:pt x="39909" y="1446"/>
                      <a:pt x="39346" y="1339"/>
                    </a:cubicBezTo>
                    <a:cubicBezTo>
                      <a:pt x="38811" y="1232"/>
                      <a:pt x="38249" y="1124"/>
                      <a:pt x="37687" y="1017"/>
                    </a:cubicBezTo>
                    <a:cubicBezTo>
                      <a:pt x="36456" y="777"/>
                      <a:pt x="35332" y="562"/>
                      <a:pt x="34234" y="455"/>
                    </a:cubicBezTo>
                    <a:cubicBezTo>
                      <a:pt x="31879" y="107"/>
                      <a:pt x="29550" y="0"/>
                      <a:pt x="27195" y="0"/>
                    </a:cubicBezTo>
                    <a:close/>
                  </a:path>
                </a:pathLst>
              </a:custGeom>
              <a:solidFill>
                <a:srgbClr val="FFF3B7"/>
              </a:solidFill>
              <a:ln w="6350">
                <a:solidFill>
                  <a:srgbClr val="1D293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5;p24">
                <a:extLst>
                  <a:ext uri="{FF2B5EF4-FFF2-40B4-BE49-F238E27FC236}">
                    <a16:creationId xmlns:a16="http://schemas.microsoft.com/office/drawing/2014/main" id="{7729EA94-70AE-4A0A-91E0-9277B1C6F860}"/>
                  </a:ext>
                </a:extLst>
              </p:cNvPr>
              <p:cNvSpPr/>
              <p:nvPr/>
            </p:nvSpPr>
            <p:spPr>
              <a:xfrm>
                <a:off x="2711065" y="1582888"/>
                <a:ext cx="860269" cy="1503265"/>
              </a:xfrm>
              <a:custGeom>
                <a:avLst/>
                <a:gdLst/>
                <a:ahLst/>
                <a:cxnLst/>
                <a:rect l="l" t="t" r="r" b="b"/>
                <a:pathLst>
                  <a:path w="31584" h="55191" extrusionOk="0">
                    <a:moveTo>
                      <a:pt x="16729" y="0"/>
                    </a:moveTo>
                    <a:cubicBezTo>
                      <a:pt x="9930" y="6343"/>
                      <a:pt x="4925" y="14587"/>
                      <a:pt x="2463" y="23634"/>
                    </a:cubicBezTo>
                    <a:cubicBezTo>
                      <a:pt x="0" y="32654"/>
                      <a:pt x="134" y="42263"/>
                      <a:pt x="2811" y="51283"/>
                    </a:cubicBezTo>
                    <a:cubicBezTo>
                      <a:pt x="7147" y="53290"/>
                      <a:pt x="11616" y="54629"/>
                      <a:pt x="15953" y="55191"/>
                    </a:cubicBezTo>
                    <a:cubicBezTo>
                      <a:pt x="18067" y="51283"/>
                      <a:pt x="20637" y="47830"/>
                      <a:pt x="23554" y="45047"/>
                    </a:cubicBezTo>
                    <a:cubicBezTo>
                      <a:pt x="22082" y="40015"/>
                      <a:pt x="21975" y="34447"/>
                      <a:pt x="23420" y="29308"/>
                    </a:cubicBezTo>
                    <a:cubicBezTo>
                      <a:pt x="24758" y="24196"/>
                      <a:pt x="27676" y="19512"/>
                      <a:pt x="31584" y="15819"/>
                    </a:cubicBezTo>
                    <a:cubicBezTo>
                      <a:pt x="27783" y="14480"/>
                      <a:pt x="23554" y="13597"/>
                      <a:pt x="19191" y="13597"/>
                    </a:cubicBezTo>
                    <a:cubicBezTo>
                      <a:pt x="17746" y="9368"/>
                      <a:pt x="16863" y="4791"/>
                      <a:pt x="16729" y="0"/>
                    </a:cubicBezTo>
                    <a:close/>
                  </a:path>
                </a:pathLst>
              </a:custGeom>
              <a:solidFill>
                <a:srgbClr val="FFF3B7"/>
              </a:solidFill>
              <a:ln w="6350">
                <a:solidFill>
                  <a:srgbClr val="1D293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95279AEA-5F94-85CB-20DE-A995D3DB46C3}"/>
                </a:ext>
              </a:extLst>
            </p:cNvPr>
            <p:cNvSpPr txBox="1"/>
            <p:nvPr/>
          </p:nvSpPr>
          <p:spPr>
            <a:xfrm rot="4078278">
              <a:off x="4406191" y="2890652"/>
              <a:ext cx="1211393" cy="40011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039966"/>
                </a:avLst>
              </a:prstTxWarp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User story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37D6354-8607-3444-2A1E-577866AA35B7}"/>
                </a:ext>
              </a:extLst>
            </p:cNvPr>
            <p:cNvSpPr txBox="1"/>
            <p:nvPr/>
          </p:nvSpPr>
          <p:spPr>
            <a:xfrm rot="21232138">
              <a:off x="2895832" y="2092355"/>
              <a:ext cx="1472150" cy="40011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039966"/>
                </a:avLst>
              </a:prstTxWarp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User story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F9F9BC25-7899-5818-0980-1AA8115B62C4}"/>
                </a:ext>
              </a:extLst>
            </p:cNvPr>
            <p:cNvSpPr txBox="1"/>
            <p:nvPr/>
          </p:nvSpPr>
          <p:spPr>
            <a:xfrm rot="16445767">
              <a:off x="1782973" y="3233039"/>
              <a:ext cx="1377548" cy="40011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039966"/>
                </a:avLst>
              </a:prstTxWarp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User story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9CD5A1AB-4365-372F-A4D9-DA3C5DD96F60}"/>
                </a:ext>
              </a:extLst>
            </p:cNvPr>
            <p:cNvSpPr txBox="1"/>
            <p:nvPr/>
          </p:nvSpPr>
          <p:spPr>
            <a:xfrm rot="19130750">
              <a:off x="4022535" y="4493102"/>
              <a:ext cx="1241918" cy="400110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01348"/>
                </a:avLst>
              </a:prstTxWarp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User story</a:t>
              </a:r>
            </a:p>
          </p:txBody>
        </p:sp>
      </p:grp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4FB17091-C88C-DB04-1BF8-7F5AE87C4A11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35">
            <a:extLst>
              <a:ext uri="{FF2B5EF4-FFF2-40B4-BE49-F238E27FC236}">
                <a16:creationId xmlns:a16="http://schemas.microsoft.com/office/drawing/2014/main" id="{CA5EC4CD-72AD-F559-46D2-EDA4584A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15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B14E8-9537-855C-3ED7-A539B654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444F4CD1-585D-009D-42D6-8DB797361B18}"/>
              </a:ext>
            </a:extLst>
          </p:cNvPr>
          <p:cNvSpPr txBox="1"/>
          <p:nvPr/>
        </p:nvSpPr>
        <p:spPr>
          <a:xfrm>
            <a:off x="7261726" y="3429000"/>
            <a:ext cx="4260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ORGANISATION</a:t>
            </a:r>
          </a:p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ET PLANNING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C95448-BF83-8B2D-F79E-0674C447C157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97FF82E1-16D2-9E08-2DCF-10EE9F32FF7B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04AACE97-52BC-1672-2EB0-C0B97D05E69F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C468B394-BAAA-8C29-DF87-7B7CB33A9930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A7181607-DE22-B4E7-2CE3-635474AD9AE8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66348FF1-C705-339C-630C-1E30FAA5F2E1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6127B70F-1B1C-0ABA-E679-0DA1112423A9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BD0DA9D8-68BC-5DBC-1878-6AF43985FA47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496C0C80-1183-6025-69C3-D59D1640FC81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DD0EA444-91B4-2BA7-F40E-CA2F0473A127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4B5A6CB9-1EF2-F2DB-6326-F874A65B2161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F2469CFE-4842-2A5F-459A-82CA53AA1043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50002BAE-10E9-6569-29E0-2F658203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0964D-03F6-02CE-69CC-DEBA88AB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 : avec coins arrondis en diagonale 44">
            <a:extLst>
              <a:ext uri="{FF2B5EF4-FFF2-40B4-BE49-F238E27FC236}">
                <a16:creationId xmlns:a16="http://schemas.microsoft.com/office/drawing/2014/main" id="{9D47C36C-CA49-50C1-5CC8-B32E66BC2172}"/>
              </a:ext>
            </a:extLst>
          </p:cNvPr>
          <p:cNvSpPr/>
          <p:nvPr/>
        </p:nvSpPr>
        <p:spPr>
          <a:xfrm>
            <a:off x="1342644" y="1345482"/>
            <a:ext cx="9723120" cy="4790556"/>
          </a:xfrm>
          <a:prstGeom prst="round2DiagRect">
            <a:avLst>
              <a:gd name="adj1" fmla="val 0"/>
              <a:gd name="adj2" fmla="val 2418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045B59-9CB4-06E2-2011-17BE9A08540A}"/>
              </a:ext>
            </a:extLst>
          </p:cNvPr>
          <p:cNvGrpSpPr/>
          <p:nvPr/>
        </p:nvGrpSpPr>
        <p:grpSpPr>
          <a:xfrm>
            <a:off x="2756916" y="3299314"/>
            <a:ext cx="6858000" cy="818886"/>
            <a:chOff x="2365248" y="3335538"/>
            <a:chExt cx="6858000" cy="818886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595806B-1800-C409-87D7-05E4370157A5}"/>
                </a:ext>
              </a:extLst>
            </p:cNvPr>
            <p:cNvCxnSpPr>
              <a:cxnSpLocks/>
            </p:cNvCxnSpPr>
            <p:nvPr/>
          </p:nvCxnSpPr>
          <p:spPr>
            <a:xfrm>
              <a:off x="2365248" y="3744981"/>
              <a:ext cx="6858000" cy="0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5934F3D-F6E1-AA84-4ADC-3332EF43B7A0}"/>
                </a:ext>
              </a:extLst>
            </p:cNvPr>
            <p:cNvCxnSpPr>
              <a:cxnSpLocks/>
            </p:cNvCxnSpPr>
            <p:nvPr/>
          </p:nvCxnSpPr>
          <p:spPr>
            <a:xfrm>
              <a:off x="2405932" y="3711271"/>
              <a:ext cx="0" cy="415539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2894EC4-DE76-3D80-1FBD-A0F0C894F74F}"/>
                </a:ext>
              </a:extLst>
            </p:cNvPr>
            <p:cNvCxnSpPr>
              <a:cxnSpLocks/>
            </p:cNvCxnSpPr>
            <p:nvPr/>
          </p:nvCxnSpPr>
          <p:spPr>
            <a:xfrm>
              <a:off x="9190018" y="3709677"/>
              <a:ext cx="0" cy="415539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8A690259-8C31-2579-7307-EB0FFF796AEC}"/>
                </a:ext>
              </a:extLst>
            </p:cNvPr>
            <p:cNvCxnSpPr>
              <a:cxnSpLocks/>
            </p:cNvCxnSpPr>
            <p:nvPr/>
          </p:nvCxnSpPr>
          <p:spPr>
            <a:xfrm>
              <a:off x="5805214" y="3335538"/>
              <a:ext cx="0" cy="415539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A91CD518-45E8-6080-FAE4-EEC79C66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663354" y="3738885"/>
              <a:ext cx="0" cy="415539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36074D56-6D87-F2ED-4421-2AC7C50B5513}"/>
                </a:ext>
              </a:extLst>
            </p:cNvPr>
            <p:cNvCxnSpPr>
              <a:cxnSpLocks/>
            </p:cNvCxnSpPr>
            <p:nvPr/>
          </p:nvCxnSpPr>
          <p:spPr>
            <a:xfrm>
              <a:off x="6918529" y="3718413"/>
              <a:ext cx="0" cy="415539"/>
            </a:xfrm>
            <a:prstGeom prst="line">
              <a:avLst/>
            </a:prstGeom>
            <a:ln w="76200">
              <a:solidFill>
                <a:srgbClr val="1D2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45A08FD-444D-F1C4-A0E9-8830E233F476}"/>
              </a:ext>
            </a:extLst>
          </p:cNvPr>
          <p:cNvCxnSpPr>
            <a:cxnSpLocks/>
          </p:cNvCxnSpPr>
          <p:nvPr/>
        </p:nvCxnSpPr>
        <p:spPr>
          <a:xfrm>
            <a:off x="3026454" y="4325977"/>
            <a:ext cx="6151074" cy="0"/>
          </a:xfrm>
          <a:prstGeom prst="line">
            <a:avLst/>
          </a:prstGeom>
          <a:ln w="28575">
            <a:solidFill>
              <a:srgbClr val="1D293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0A4F726-72C0-B43F-FD3F-1732BC01B189}"/>
              </a:ext>
            </a:extLst>
          </p:cNvPr>
          <p:cNvCxnSpPr>
            <a:cxnSpLocks/>
          </p:cNvCxnSpPr>
          <p:nvPr/>
        </p:nvCxnSpPr>
        <p:spPr>
          <a:xfrm flipV="1">
            <a:off x="5058454" y="4571954"/>
            <a:ext cx="0" cy="560321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C8C15E0-BC36-55D8-E004-713CDBEC27CE}"/>
              </a:ext>
            </a:extLst>
          </p:cNvPr>
          <p:cNvCxnSpPr>
            <a:cxnSpLocks/>
          </p:cNvCxnSpPr>
          <p:nvPr/>
        </p:nvCxnSpPr>
        <p:spPr>
          <a:xfrm flipV="1">
            <a:off x="6209074" y="2316209"/>
            <a:ext cx="0" cy="560321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ACDAB9-D1C6-DC16-B49E-8A87649CF9FB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E8C7BF-4233-4515-6BDE-0E7458250EB9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DA7EC82-AA2F-E2EB-F4C1-E88096DE0E8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08E0A6-8ABF-7F84-5951-D8A70F353569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DFBE988-3503-08A9-81A0-226B171E9543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692F8A0-EFD0-C1E7-971E-90200F69D70D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394A1A-A82F-2500-E330-D1684083DA0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710CF-D54D-C414-D5BC-9540D1E2EC4F}"/>
              </a:ext>
            </a:extLst>
          </p:cNvPr>
          <p:cNvSpPr/>
          <p:nvPr/>
        </p:nvSpPr>
        <p:spPr>
          <a:xfrm>
            <a:off x="-3970" y="2912754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F064FC4-4927-A199-18B4-77897C75D5F0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9BEAC16B-7FF6-6BA2-B56B-D5D7F83CB934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ORGANISATION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BC14FBF0-7E2F-74AC-280D-5EC32F88F38E}"/>
              </a:ext>
            </a:extLst>
          </p:cNvPr>
          <p:cNvSpPr/>
          <p:nvPr/>
        </p:nvSpPr>
        <p:spPr>
          <a:xfrm>
            <a:off x="5197263" y="2755903"/>
            <a:ext cx="2004738" cy="646502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Scrum Master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5AC61F2B-6902-017A-745C-537EBBC7872E}"/>
              </a:ext>
            </a:extLst>
          </p:cNvPr>
          <p:cNvSpPr/>
          <p:nvPr/>
        </p:nvSpPr>
        <p:spPr>
          <a:xfrm>
            <a:off x="4053879" y="4006928"/>
            <a:ext cx="2004738" cy="646502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Data Scientist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9FE6DDE5-11F7-CDC0-02DA-6A94F0B260FB}"/>
              </a:ext>
            </a:extLst>
          </p:cNvPr>
          <p:cNvSpPr/>
          <p:nvPr/>
        </p:nvSpPr>
        <p:spPr>
          <a:xfrm>
            <a:off x="4053879" y="4951949"/>
            <a:ext cx="2004738" cy="64650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Presta IA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7C9F35B6-E676-B86F-5154-FCE8B4C6F7A9}"/>
              </a:ext>
            </a:extLst>
          </p:cNvPr>
          <p:cNvSpPr/>
          <p:nvPr/>
        </p:nvSpPr>
        <p:spPr>
          <a:xfrm>
            <a:off x="8571093" y="3996331"/>
            <a:ext cx="2004738" cy="646502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Graphiste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106E8314-EE75-C9DA-CF2E-F640005F45AC}"/>
              </a:ext>
            </a:extLst>
          </p:cNvPr>
          <p:cNvSpPr/>
          <p:nvPr/>
        </p:nvSpPr>
        <p:spPr>
          <a:xfrm>
            <a:off x="6312486" y="3996331"/>
            <a:ext cx="2004738" cy="646502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UX Designer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7D436377-2DE4-90F5-AF23-FE0457CF06B8}"/>
              </a:ext>
            </a:extLst>
          </p:cNvPr>
          <p:cNvSpPr/>
          <p:nvPr/>
        </p:nvSpPr>
        <p:spPr>
          <a:xfrm>
            <a:off x="5197263" y="1805619"/>
            <a:ext cx="2004738" cy="64650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Product Owner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E84399C3-9BF5-B878-8073-CE1ED3467D65}"/>
              </a:ext>
            </a:extLst>
          </p:cNvPr>
          <p:cNvSpPr/>
          <p:nvPr/>
        </p:nvSpPr>
        <p:spPr>
          <a:xfrm>
            <a:off x="1795272" y="4006928"/>
            <a:ext cx="2004738" cy="646502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C674A32A-6EAC-8AD8-97AD-1E3B37448D33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5">
            <a:extLst>
              <a:ext uri="{FF2B5EF4-FFF2-40B4-BE49-F238E27FC236}">
                <a16:creationId xmlns:a16="http://schemas.microsoft.com/office/drawing/2014/main" id="{D914A13D-0034-0E26-EC54-BF8AB1E6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17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B7453-68A5-6EED-E3DF-8FC462A7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7230CEEC-456D-DDBF-DECB-1A611515A170}"/>
              </a:ext>
            </a:extLst>
          </p:cNvPr>
          <p:cNvSpPr/>
          <p:nvPr/>
        </p:nvSpPr>
        <p:spPr>
          <a:xfrm>
            <a:off x="3253741" y="2495738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Data Scientist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D699B501-7975-3E2D-246E-D21B3FE3DF53}"/>
              </a:ext>
            </a:extLst>
          </p:cNvPr>
          <p:cNvSpPr/>
          <p:nvPr/>
        </p:nvSpPr>
        <p:spPr>
          <a:xfrm>
            <a:off x="3253740" y="3182579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Presta IA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DABAC248-54E8-C8B1-200B-46AA2DD04E3C}"/>
              </a:ext>
            </a:extLst>
          </p:cNvPr>
          <p:cNvSpPr/>
          <p:nvPr/>
        </p:nvSpPr>
        <p:spPr>
          <a:xfrm>
            <a:off x="3253740" y="4568191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Graphiste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DD74BAF7-19D5-9584-5DD2-DD022B0D1BCB}"/>
              </a:ext>
            </a:extLst>
          </p:cNvPr>
          <p:cNvSpPr/>
          <p:nvPr/>
        </p:nvSpPr>
        <p:spPr>
          <a:xfrm>
            <a:off x="3253740" y="3875385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UX Designer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F44ADFF4-AF43-D2A9-A014-10AE36B1D8D6}"/>
              </a:ext>
            </a:extLst>
          </p:cNvPr>
          <p:cNvSpPr/>
          <p:nvPr/>
        </p:nvSpPr>
        <p:spPr>
          <a:xfrm>
            <a:off x="3253741" y="1808897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7A2BE6-9867-F878-C5F7-DB575914736B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7CCCFE8-E112-1D92-88C1-E219DC4E8D83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E5AC1F-5926-CCC5-4298-F220D33C631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B1B5E3A-317A-C376-5214-0EE4DEDCA617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F9D6985-4B0D-F013-721A-AED4BE10786D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ACB3A03-D9E2-5DFB-A547-B8DDF38A5B6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EC349D8-AE25-3E5C-B142-721A106A8708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6B710-9EC1-46A8-D9AC-73DC578D2901}"/>
              </a:ext>
            </a:extLst>
          </p:cNvPr>
          <p:cNvSpPr/>
          <p:nvPr/>
        </p:nvSpPr>
        <p:spPr>
          <a:xfrm>
            <a:off x="-3970" y="2912754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02095F9-B0D7-84FD-B04D-42F6F9E4BEF6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FC0D0001-3359-374E-DD79-A483CAAADF2A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PLANNING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7EB5CBAA-A486-1F40-5E6A-624D3EE64163}"/>
              </a:ext>
            </a:extLst>
          </p:cNvPr>
          <p:cNvSpPr/>
          <p:nvPr/>
        </p:nvSpPr>
        <p:spPr>
          <a:xfrm>
            <a:off x="1342644" y="1216413"/>
            <a:ext cx="1979676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SPRINT 1</a:t>
            </a: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60E871BF-BDBA-6360-93FA-38415774EE20}"/>
              </a:ext>
            </a:extLst>
          </p:cNvPr>
          <p:cNvSpPr/>
          <p:nvPr/>
        </p:nvSpPr>
        <p:spPr>
          <a:xfrm>
            <a:off x="1615441" y="1843495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planification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DF9C6E8F-66B0-E4FE-D19B-17BE335E6960}"/>
              </a:ext>
            </a:extLst>
          </p:cNvPr>
          <p:cNvSpPr/>
          <p:nvPr/>
        </p:nvSpPr>
        <p:spPr>
          <a:xfrm>
            <a:off x="1615441" y="2446899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6 User Stories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614F2B92-F76A-DDA2-B463-3BB76DB40C99}"/>
              </a:ext>
            </a:extLst>
          </p:cNvPr>
          <p:cNvSpPr/>
          <p:nvPr/>
        </p:nvSpPr>
        <p:spPr>
          <a:xfrm>
            <a:off x="1615441" y="3050303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Daily stand-up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15D7DC37-99E3-B420-74D0-F893A4553828}"/>
              </a:ext>
            </a:extLst>
          </p:cNvPr>
          <p:cNvSpPr/>
          <p:nvPr/>
        </p:nvSpPr>
        <p:spPr>
          <a:xfrm>
            <a:off x="1639615" y="3653707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revue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C1F9C9D4-D5F1-125D-74A3-8C535876FD9A}"/>
              </a:ext>
            </a:extLst>
          </p:cNvPr>
          <p:cNvSpPr/>
          <p:nvPr/>
        </p:nvSpPr>
        <p:spPr>
          <a:xfrm>
            <a:off x="1639615" y="4252654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rétrospective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B2581FA3-CF8D-1959-BD24-9AC7A2B280FA}"/>
              </a:ext>
            </a:extLst>
          </p:cNvPr>
          <p:cNvSpPr/>
          <p:nvPr/>
        </p:nvSpPr>
        <p:spPr>
          <a:xfrm>
            <a:off x="1639615" y="4851601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27 JOURS</a:t>
            </a:r>
          </a:p>
        </p:txBody>
      </p:sp>
      <p:sp>
        <p:nvSpPr>
          <p:cNvPr id="59" name="Rectangle : avec coins arrondis en diagonale 58">
            <a:extLst>
              <a:ext uri="{FF2B5EF4-FFF2-40B4-BE49-F238E27FC236}">
                <a16:creationId xmlns:a16="http://schemas.microsoft.com/office/drawing/2014/main" id="{D8003597-A85C-35A4-ACEB-406619BF6C45}"/>
              </a:ext>
            </a:extLst>
          </p:cNvPr>
          <p:cNvSpPr/>
          <p:nvPr/>
        </p:nvSpPr>
        <p:spPr>
          <a:xfrm>
            <a:off x="6772657" y="1814480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60" name="Rectangle : avec coins arrondis en diagonale 59">
            <a:extLst>
              <a:ext uri="{FF2B5EF4-FFF2-40B4-BE49-F238E27FC236}">
                <a16:creationId xmlns:a16="http://schemas.microsoft.com/office/drawing/2014/main" id="{2140BAD3-522B-979C-C481-4DCF742DE42D}"/>
              </a:ext>
            </a:extLst>
          </p:cNvPr>
          <p:cNvSpPr/>
          <p:nvPr/>
        </p:nvSpPr>
        <p:spPr>
          <a:xfrm>
            <a:off x="4861560" y="1221996"/>
            <a:ext cx="1979676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SPRINT 2</a:t>
            </a:r>
          </a:p>
        </p:txBody>
      </p:sp>
      <p:sp>
        <p:nvSpPr>
          <p:cNvPr id="61" name="Rectangle : avec coins arrondis en diagonale 60">
            <a:extLst>
              <a:ext uri="{FF2B5EF4-FFF2-40B4-BE49-F238E27FC236}">
                <a16:creationId xmlns:a16="http://schemas.microsoft.com/office/drawing/2014/main" id="{B32B6F62-9208-E98F-13AA-CE4F0C7F0A13}"/>
              </a:ext>
            </a:extLst>
          </p:cNvPr>
          <p:cNvSpPr/>
          <p:nvPr/>
        </p:nvSpPr>
        <p:spPr>
          <a:xfrm>
            <a:off x="5134357" y="1849078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planification</a:t>
            </a:r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3E76199E-2CC0-9056-4D6D-6D956B477D8F}"/>
              </a:ext>
            </a:extLst>
          </p:cNvPr>
          <p:cNvSpPr/>
          <p:nvPr/>
        </p:nvSpPr>
        <p:spPr>
          <a:xfrm>
            <a:off x="5134357" y="2452482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7 User Stories</a:t>
            </a:r>
          </a:p>
        </p:txBody>
      </p:sp>
      <p:sp>
        <p:nvSpPr>
          <p:cNvPr id="63" name="Rectangle : avec coins arrondis en diagonale 62">
            <a:extLst>
              <a:ext uri="{FF2B5EF4-FFF2-40B4-BE49-F238E27FC236}">
                <a16:creationId xmlns:a16="http://schemas.microsoft.com/office/drawing/2014/main" id="{6812F84E-0805-A001-BB35-835869339CAF}"/>
              </a:ext>
            </a:extLst>
          </p:cNvPr>
          <p:cNvSpPr/>
          <p:nvPr/>
        </p:nvSpPr>
        <p:spPr>
          <a:xfrm>
            <a:off x="5134357" y="3055886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Daily stand-up</a:t>
            </a:r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49634715-B5C1-CBB7-EAC7-66E5B078F3E9}"/>
              </a:ext>
            </a:extLst>
          </p:cNvPr>
          <p:cNvSpPr/>
          <p:nvPr/>
        </p:nvSpPr>
        <p:spPr>
          <a:xfrm>
            <a:off x="5158531" y="3659290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revue</a:t>
            </a:r>
          </a:p>
        </p:txBody>
      </p:sp>
      <p:sp>
        <p:nvSpPr>
          <p:cNvPr id="65" name="Rectangle : avec coins arrondis en diagonale 64">
            <a:extLst>
              <a:ext uri="{FF2B5EF4-FFF2-40B4-BE49-F238E27FC236}">
                <a16:creationId xmlns:a16="http://schemas.microsoft.com/office/drawing/2014/main" id="{6CCD081E-B210-E9C3-9A02-53B6FFC4FB8A}"/>
              </a:ext>
            </a:extLst>
          </p:cNvPr>
          <p:cNvSpPr/>
          <p:nvPr/>
        </p:nvSpPr>
        <p:spPr>
          <a:xfrm>
            <a:off x="5158531" y="4258237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rétrospective</a:t>
            </a:r>
          </a:p>
        </p:txBody>
      </p:sp>
      <p:sp>
        <p:nvSpPr>
          <p:cNvPr id="66" name="Rectangle : avec coins arrondis en diagonale 65">
            <a:extLst>
              <a:ext uri="{FF2B5EF4-FFF2-40B4-BE49-F238E27FC236}">
                <a16:creationId xmlns:a16="http://schemas.microsoft.com/office/drawing/2014/main" id="{E7EAAE52-D50F-C77E-7FB1-710353828F19}"/>
              </a:ext>
            </a:extLst>
          </p:cNvPr>
          <p:cNvSpPr/>
          <p:nvPr/>
        </p:nvSpPr>
        <p:spPr>
          <a:xfrm>
            <a:off x="5158531" y="4857184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19 JOURS</a:t>
            </a:r>
          </a:p>
        </p:txBody>
      </p:sp>
      <p:sp>
        <p:nvSpPr>
          <p:cNvPr id="67" name="Rectangle : avec coins arrondis en diagonale 66">
            <a:extLst>
              <a:ext uri="{FF2B5EF4-FFF2-40B4-BE49-F238E27FC236}">
                <a16:creationId xmlns:a16="http://schemas.microsoft.com/office/drawing/2014/main" id="{D29ED719-E667-38BC-EAC5-AFF54DCCE75C}"/>
              </a:ext>
            </a:extLst>
          </p:cNvPr>
          <p:cNvSpPr/>
          <p:nvPr/>
        </p:nvSpPr>
        <p:spPr>
          <a:xfrm>
            <a:off x="10184893" y="2495738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Data Scientist</a:t>
            </a:r>
          </a:p>
        </p:txBody>
      </p:sp>
      <p:sp>
        <p:nvSpPr>
          <p:cNvPr id="71" name="Rectangle : avec coins arrondis en diagonale 70">
            <a:extLst>
              <a:ext uri="{FF2B5EF4-FFF2-40B4-BE49-F238E27FC236}">
                <a16:creationId xmlns:a16="http://schemas.microsoft.com/office/drawing/2014/main" id="{8C273080-E07F-0015-CCE4-785494A117CB}"/>
              </a:ext>
            </a:extLst>
          </p:cNvPr>
          <p:cNvSpPr/>
          <p:nvPr/>
        </p:nvSpPr>
        <p:spPr>
          <a:xfrm>
            <a:off x="10184893" y="1808897"/>
            <a:ext cx="880871" cy="422652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72" name="Rectangle : avec coins arrondis en diagonale 71">
            <a:extLst>
              <a:ext uri="{FF2B5EF4-FFF2-40B4-BE49-F238E27FC236}">
                <a16:creationId xmlns:a16="http://schemas.microsoft.com/office/drawing/2014/main" id="{AEB09DE9-99AF-25DB-BDCC-E648EF005A02}"/>
              </a:ext>
            </a:extLst>
          </p:cNvPr>
          <p:cNvSpPr/>
          <p:nvPr/>
        </p:nvSpPr>
        <p:spPr>
          <a:xfrm>
            <a:off x="8273796" y="1216413"/>
            <a:ext cx="1979676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SPRINT 3</a:t>
            </a:r>
          </a:p>
        </p:txBody>
      </p:sp>
      <p:sp>
        <p:nvSpPr>
          <p:cNvPr id="73" name="Rectangle : avec coins arrondis en diagonale 72">
            <a:extLst>
              <a:ext uri="{FF2B5EF4-FFF2-40B4-BE49-F238E27FC236}">
                <a16:creationId xmlns:a16="http://schemas.microsoft.com/office/drawing/2014/main" id="{5609FE78-DFD3-440F-26C9-F05D41C711C9}"/>
              </a:ext>
            </a:extLst>
          </p:cNvPr>
          <p:cNvSpPr/>
          <p:nvPr/>
        </p:nvSpPr>
        <p:spPr>
          <a:xfrm>
            <a:off x="8546593" y="1843495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planification</a:t>
            </a:r>
          </a:p>
        </p:txBody>
      </p:sp>
      <p:sp>
        <p:nvSpPr>
          <p:cNvPr id="74" name="Rectangle : avec coins arrondis en diagonale 73">
            <a:extLst>
              <a:ext uri="{FF2B5EF4-FFF2-40B4-BE49-F238E27FC236}">
                <a16:creationId xmlns:a16="http://schemas.microsoft.com/office/drawing/2014/main" id="{67C3DA3B-391F-FF2C-01E2-38529695C4E7}"/>
              </a:ext>
            </a:extLst>
          </p:cNvPr>
          <p:cNvSpPr/>
          <p:nvPr/>
        </p:nvSpPr>
        <p:spPr>
          <a:xfrm>
            <a:off x="8546593" y="2446899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7 User Stories</a:t>
            </a:r>
          </a:p>
        </p:txBody>
      </p:sp>
      <p:sp>
        <p:nvSpPr>
          <p:cNvPr id="75" name="Rectangle : avec coins arrondis en diagonale 74">
            <a:extLst>
              <a:ext uri="{FF2B5EF4-FFF2-40B4-BE49-F238E27FC236}">
                <a16:creationId xmlns:a16="http://schemas.microsoft.com/office/drawing/2014/main" id="{B15306E0-4A86-E302-AD7E-79A84EADEDFA}"/>
              </a:ext>
            </a:extLst>
          </p:cNvPr>
          <p:cNvSpPr/>
          <p:nvPr/>
        </p:nvSpPr>
        <p:spPr>
          <a:xfrm>
            <a:off x="8546593" y="3050303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Daily stand-up</a:t>
            </a:r>
          </a:p>
        </p:txBody>
      </p:sp>
      <p:sp>
        <p:nvSpPr>
          <p:cNvPr id="76" name="Rectangle : avec coins arrondis en diagonale 75">
            <a:extLst>
              <a:ext uri="{FF2B5EF4-FFF2-40B4-BE49-F238E27FC236}">
                <a16:creationId xmlns:a16="http://schemas.microsoft.com/office/drawing/2014/main" id="{1B7B009D-BAE2-FAC4-1772-7B751BC3BF24}"/>
              </a:ext>
            </a:extLst>
          </p:cNvPr>
          <p:cNvSpPr/>
          <p:nvPr/>
        </p:nvSpPr>
        <p:spPr>
          <a:xfrm>
            <a:off x="8570767" y="3653707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revue</a:t>
            </a:r>
          </a:p>
        </p:txBody>
      </p:sp>
      <p:sp>
        <p:nvSpPr>
          <p:cNvPr id="77" name="Rectangle : avec coins arrondis en diagonale 76">
            <a:extLst>
              <a:ext uri="{FF2B5EF4-FFF2-40B4-BE49-F238E27FC236}">
                <a16:creationId xmlns:a16="http://schemas.microsoft.com/office/drawing/2014/main" id="{9D6282EB-3D65-1501-DB9B-44E75D23ACCB}"/>
              </a:ext>
            </a:extLst>
          </p:cNvPr>
          <p:cNvSpPr/>
          <p:nvPr/>
        </p:nvSpPr>
        <p:spPr>
          <a:xfrm>
            <a:off x="8570767" y="4252654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Point rétrospective</a:t>
            </a:r>
          </a:p>
        </p:txBody>
      </p:sp>
      <p:sp>
        <p:nvSpPr>
          <p:cNvPr id="78" name="Rectangle : avec coins arrondis en diagonale 77">
            <a:extLst>
              <a:ext uri="{FF2B5EF4-FFF2-40B4-BE49-F238E27FC236}">
                <a16:creationId xmlns:a16="http://schemas.microsoft.com/office/drawing/2014/main" id="{578E3DC5-D61D-2848-45DC-D9E5DEAEC7E0}"/>
              </a:ext>
            </a:extLst>
          </p:cNvPr>
          <p:cNvSpPr/>
          <p:nvPr/>
        </p:nvSpPr>
        <p:spPr>
          <a:xfrm>
            <a:off x="8570767" y="4851601"/>
            <a:ext cx="1402079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12 JOURS</a:t>
            </a:r>
          </a:p>
        </p:txBody>
      </p:sp>
      <p:sp>
        <p:nvSpPr>
          <p:cNvPr id="79" name="Flèche : chevron 78">
            <a:extLst>
              <a:ext uri="{FF2B5EF4-FFF2-40B4-BE49-F238E27FC236}">
                <a16:creationId xmlns:a16="http://schemas.microsoft.com/office/drawing/2014/main" id="{69B2CE64-513F-523D-F19D-5FA51F051D27}"/>
              </a:ext>
            </a:extLst>
          </p:cNvPr>
          <p:cNvSpPr/>
          <p:nvPr/>
        </p:nvSpPr>
        <p:spPr>
          <a:xfrm>
            <a:off x="4319568" y="1808897"/>
            <a:ext cx="309371" cy="3181946"/>
          </a:xfrm>
          <a:prstGeom prst="chevron">
            <a:avLst>
              <a:gd name="adj" fmla="val 72838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Flèche : chevron 79">
            <a:extLst>
              <a:ext uri="{FF2B5EF4-FFF2-40B4-BE49-F238E27FC236}">
                <a16:creationId xmlns:a16="http://schemas.microsoft.com/office/drawing/2014/main" id="{93303E7E-8175-AC15-A5B2-525AC557C389}"/>
              </a:ext>
            </a:extLst>
          </p:cNvPr>
          <p:cNvSpPr/>
          <p:nvPr/>
        </p:nvSpPr>
        <p:spPr>
          <a:xfrm>
            <a:off x="7814310" y="1808897"/>
            <a:ext cx="309371" cy="3181946"/>
          </a:xfrm>
          <a:prstGeom prst="chevron">
            <a:avLst>
              <a:gd name="adj" fmla="val 72838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1" name="Flèche : droite 80">
            <a:extLst>
              <a:ext uri="{FF2B5EF4-FFF2-40B4-BE49-F238E27FC236}">
                <a16:creationId xmlns:a16="http://schemas.microsoft.com/office/drawing/2014/main" id="{61540126-425E-E831-DD83-1C33ECD4A687}"/>
              </a:ext>
            </a:extLst>
          </p:cNvPr>
          <p:cNvSpPr/>
          <p:nvPr/>
        </p:nvSpPr>
        <p:spPr>
          <a:xfrm>
            <a:off x="1342644" y="5641419"/>
            <a:ext cx="8910828" cy="759380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20 User Stories - 58 JOURS</a:t>
            </a:r>
            <a:endParaRPr lang="fr-FR" sz="2400" dirty="0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E70F9CB5-F7CD-A552-670F-93605350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587" y="5348953"/>
            <a:ext cx="662177" cy="1357701"/>
          </a:xfrm>
          <a:prstGeom prst="rect">
            <a:avLst/>
          </a:prstGeom>
        </p:spPr>
      </p:pic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9EBF282C-CA5B-06A8-092F-BAEC86211E20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5">
            <a:extLst>
              <a:ext uri="{FF2B5EF4-FFF2-40B4-BE49-F238E27FC236}">
                <a16:creationId xmlns:a16="http://schemas.microsoft.com/office/drawing/2014/main" id="{2BE21B43-7F59-E99C-AD2D-503FC1F7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18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BB84B-58B6-4D64-E6CD-67684DFB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CAA0036-1889-D227-4056-B0B2F32BE7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D4D2E34-4AD9-109D-037F-F1221753E743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86295E2-0B04-3E14-0453-7D6F2D5E5AE0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61173F0-1467-030E-AC57-6BCA8615D2BE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1558F1-B9A2-3646-2AA4-14184D40214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5BF128B-42EB-6CD4-9B44-D356DA3AA654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5C05539-5621-987C-F905-34C49E911EC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9DFB3-2F05-84AE-A469-2DDAD157355B}"/>
              </a:ext>
            </a:extLst>
          </p:cNvPr>
          <p:cNvSpPr/>
          <p:nvPr/>
        </p:nvSpPr>
        <p:spPr>
          <a:xfrm>
            <a:off x="-3970" y="2912754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B359A-7DD9-7F3B-A393-A6D905DC6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E6284B70-8E2B-B1C2-D761-55DB34977599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PLANNING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F2172DC-13A6-1ED3-FCA6-E9DFBB0A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44" y="1343474"/>
            <a:ext cx="9723120" cy="46637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2ABA900-00DA-0299-7D81-1B7215795CA1}"/>
              </a:ext>
            </a:extLst>
          </p:cNvPr>
          <p:cNvSpPr txBox="1"/>
          <p:nvPr/>
        </p:nvSpPr>
        <p:spPr>
          <a:xfrm>
            <a:off x="1342644" y="6057866"/>
            <a:ext cx="97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771ACC8-2778-DCF6-B5B6-222C12894659}"/>
              </a:ext>
            </a:extLst>
          </p:cNvPr>
          <p:cNvSpPr txBox="1"/>
          <p:nvPr/>
        </p:nvSpPr>
        <p:spPr>
          <a:xfrm rot="16200000">
            <a:off x="-1224452" y="3490667"/>
            <a:ext cx="46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USER STORIES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BF2C86B-B041-88BF-C811-44D6826A882F}"/>
              </a:ext>
            </a:extLst>
          </p:cNvPr>
          <p:cNvGrpSpPr/>
          <p:nvPr/>
        </p:nvGrpSpPr>
        <p:grpSpPr>
          <a:xfrm>
            <a:off x="4056880" y="1739339"/>
            <a:ext cx="1766070" cy="914961"/>
            <a:chOff x="4056880" y="1713939"/>
            <a:chExt cx="1766070" cy="914961"/>
          </a:xfrm>
        </p:grpSpPr>
        <p:sp>
          <p:nvSpPr>
            <p:cNvPr id="27" name="Rectangle : avec coins arrondis en diagonale 26">
              <a:extLst>
                <a:ext uri="{FF2B5EF4-FFF2-40B4-BE49-F238E27FC236}">
                  <a16:creationId xmlns:a16="http://schemas.microsoft.com/office/drawing/2014/main" id="{5E9021A4-1709-5D3E-2EA8-261B28E07FCA}"/>
                </a:ext>
              </a:extLst>
            </p:cNvPr>
            <p:cNvSpPr/>
            <p:nvPr/>
          </p:nvSpPr>
          <p:spPr>
            <a:xfrm>
              <a:off x="4291810" y="1948956"/>
              <a:ext cx="1531140" cy="679944"/>
            </a:xfrm>
            <a:prstGeom prst="round2DiagRect">
              <a:avLst>
                <a:gd name="adj1" fmla="val 0"/>
                <a:gd name="adj2" fmla="val 33602"/>
              </a:avLst>
            </a:prstGeom>
            <a:solidFill>
              <a:srgbClr val="FECFA4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Interface et</a:t>
              </a:r>
            </a:p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création du modèle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4F090F9-AED8-5218-0829-B9E44354F627}"/>
                </a:ext>
              </a:extLst>
            </p:cNvPr>
            <p:cNvGrpSpPr/>
            <p:nvPr/>
          </p:nvGrpSpPr>
          <p:grpSpPr>
            <a:xfrm>
              <a:off x="4056880" y="1713939"/>
              <a:ext cx="471440" cy="492443"/>
              <a:chOff x="3037184" y="1601379"/>
              <a:chExt cx="471440" cy="492443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50CE9632-A330-FADB-0465-BDF8D38A5F34}"/>
                  </a:ext>
                </a:extLst>
              </p:cNvPr>
              <p:cNvSpPr/>
              <p:nvPr/>
            </p:nvSpPr>
            <p:spPr>
              <a:xfrm>
                <a:off x="3046958" y="1612630"/>
                <a:ext cx="461666" cy="461666"/>
              </a:xfrm>
              <a:prstGeom prst="ellipse">
                <a:avLst/>
              </a:prstGeom>
              <a:solidFill>
                <a:srgbClr val="E6E6E6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0" dirty="0">
                  <a:solidFill>
                    <a:srgbClr val="1D2935"/>
                  </a:solidFill>
                  <a:latin typeface="Fira Sans Extra Condensed Black" panose="020B0A03050000020004" pitchFamily="34" charset="0"/>
                </a:endParaRP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15672C3-0900-249D-88F9-F74A27C8DEFC}"/>
                  </a:ext>
                </a:extLst>
              </p:cNvPr>
              <p:cNvSpPr txBox="1"/>
              <p:nvPr/>
            </p:nvSpPr>
            <p:spPr>
              <a:xfrm>
                <a:off x="3037184" y="1601379"/>
                <a:ext cx="461666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2600" dirty="0">
                    <a:solidFill>
                      <a:srgbClr val="1D2935"/>
                    </a:solidFill>
                    <a:latin typeface="Fira Sans Extra Condensed Black" panose="020B0A03050000020004" pitchFamily="34" charset="0"/>
                  </a:rPr>
                  <a:t>1</a:t>
                </a: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97D41460-3DE8-4A63-1E98-A7B399421E38}"/>
              </a:ext>
            </a:extLst>
          </p:cNvPr>
          <p:cNvGrpSpPr/>
          <p:nvPr/>
        </p:nvGrpSpPr>
        <p:grpSpPr>
          <a:xfrm>
            <a:off x="7115531" y="1733990"/>
            <a:ext cx="1755419" cy="920310"/>
            <a:chOff x="7115531" y="1708590"/>
            <a:chExt cx="1755419" cy="920310"/>
          </a:xfrm>
        </p:grpSpPr>
        <p:sp>
          <p:nvSpPr>
            <p:cNvPr id="28" name="Rectangle : avec coins arrondis en diagonale 27">
              <a:extLst>
                <a:ext uri="{FF2B5EF4-FFF2-40B4-BE49-F238E27FC236}">
                  <a16:creationId xmlns:a16="http://schemas.microsoft.com/office/drawing/2014/main" id="{A4CBD68F-57C8-8FC4-413D-0860C1F120FA}"/>
                </a:ext>
              </a:extLst>
            </p:cNvPr>
            <p:cNvSpPr/>
            <p:nvPr/>
          </p:nvSpPr>
          <p:spPr>
            <a:xfrm>
              <a:off x="7339810" y="1948956"/>
              <a:ext cx="1531140" cy="679944"/>
            </a:xfrm>
            <a:prstGeom prst="round2DiagRect">
              <a:avLst>
                <a:gd name="adj1" fmla="val 0"/>
                <a:gd name="adj2" fmla="val 33602"/>
              </a:avLst>
            </a:prstGeom>
            <a:solidFill>
              <a:srgbClr val="FFF3B7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Tunnel d’achat et gestion des données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0CA4292-F303-48CF-F5A8-EFB8A3A1F67E}"/>
                </a:ext>
              </a:extLst>
            </p:cNvPr>
            <p:cNvGrpSpPr/>
            <p:nvPr/>
          </p:nvGrpSpPr>
          <p:grpSpPr>
            <a:xfrm>
              <a:off x="7115531" y="1708590"/>
              <a:ext cx="464592" cy="492443"/>
              <a:chOff x="3046958" y="1601379"/>
              <a:chExt cx="464592" cy="4924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3E99413-CFFA-B934-455F-C30D483F4F10}"/>
                  </a:ext>
                </a:extLst>
              </p:cNvPr>
              <p:cNvSpPr/>
              <p:nvPr/>
            </p:nvSpPr>
            <p:spPr>
              <a:xfrm>
                <a:off x="3046958" y="1612630"/>
                <a:ext cx="461666" cy="461666"/>
              </a:xfrm>
              <a:prstGeom prst="ellipse">
                <a:avLst/>
              </a:prstGeom>
              <a:solidFill>
                <a:srgbClr val="E6E6E6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0" dirty="0">
                  <a:solidFill>
                    <a:srgbClr val="1D2935"/>
                  </a:solidFill>
                  <a:latin typeface="Fira Sans Extra Condensed Black" panose="020B0A03050000020004" pitchFamily="34" charset="0"/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2024560-CC19-9874-51D4-37F59EA0B087}"/>
                  </a:ext>
                </a:extLst>
              </p:cNvPr>
              <p:cNvSpPr txBox="1"/>
              <p:nvPr/>
            </p:nvSpPr>
            <p:spPr>
              <a:xfrm>
                <a:off x="3049884" y="1601379"/>
                <a:ext cx="461666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2600" dirty="0">
                    <a:solidFill>
                      <a:srgbClr val="1D2935"/>
                    </a:solidFill>
                    <a:latin typeface="Fira Sans Extra Condensed Black" panose="020B0A03050000020004" pitchFamily="34" charset="0"/>
                  </a:rPr>
                  <a:t>2</a:t>
                </a: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AFDA5E4-DD51-110A-D409-5CD4AE8C0B41}"/>
              </a:ext>
            </a:extLst>
          </p:cNvPr>
          <p:cNvGrpSpPr/>
          <p:nvPr/>
        </p:nvGrpSpPr>
        <p:grpSpPr>
          <a:xfrm>
            <a:off x="9048721" y="1734991"/>
            <a:ext cx="1753390" cy="918815"/>
            <a:chOff x="9048721" y="1709591"/>
            <a:chExt cx="1753390" cy="918815"/>
          </a:xfrm>
        </p:grpSpPr>
        <p:sp>
          <p:nvSpPr>
            <p:cNvPr id="29" name="Rectangle : avec coins arrondis en diagonale 28">
              <a:extLst>
                <a:ext uri="{FF2B5EF4-FFF2-40B4-BE49-F238E27FC236}">
                  <a16:creationId xmlns:a16="http://schemas.microsoft.com/office/drawing/2014/main" id="{15BDD071-D97A-BE71-B987-ED148ED82091}"/>
                </a:ext>
              </a:extLst>
            </p:cNvPr>
            <p:cNvSpPr/>
            <p:nvPr/>
          </p:nvSpPr>
          <p:spPr>
            <a:xfrm>
              <a:off x="9270971" y="1948462"/>
              <a:ext cx="1531140" cy="679944"/>
            </a:xfrm>
            <a:prstGeom prst="round2DiagRect">
              <a:avLst>
                <a:gd name="adj1" fmla="val 0"/>
                <a:gd name="adj2" fmla="val 33602"/>
              </a:avLst>
            </a:prstGeom>
            <a:solidFill>
              <a:srgbClr val="D0E4B2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Affinage et configuration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DA1337D8-0DCA-DC14-7061-B31828EC2EB1}"/>
                </a:ext>
              </a:extLst>
            </p:cNvPr>
            <p:cNvGrpSpPr/>
            <p:nvPr/>
          </p:nvGrpSpPr>
          <p:grpSpPr>
            <a:xfrm>
              <a:off x="9048721" y="1709591"/>
              <a:ext cx="470942" cy="492443"/>
              <a:chOff x="3046958" y="1601379"/>
              <a:chExt cx="470942" cy="492443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AE188DF-E2C4-89F8-3F43-415EEE76A687}"/>
                  </a:ext>
                </a:extLst>
              </p:cNvPr>
              <p:cNvSpPr/>
              <p:nvPr/>
            </p:nvSpPr>
            <p:spPr>
              <a:xfrm>
                <a:off x="3046958" y="1612630"/>
                <a:ext cx="461666" cy="461666"/>
              </a:xfrm>
              <a:prstGeom prst="ellipse">
                <a:avLst/>
              </a:prstGeom>
              <a:solidFill>
                <a:srgbClr val="E6E6E6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0" dirty="0">
                  <a:solidFill>
                    <a:srgbClr val="1D2935"/>
                  </a:solidFill>
                  <a:latin typeface="Fira Sans Extra Condensed Black" panose="020B0A03050000020004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0613C85-D07B-AC9C-6E2E-09450A6E39B2}"/>
                  </a:ext>
                </a:extLst>
              </p:cNvPr>
              <p:cNvSpPr txBox="1"/>
              <p:nvPr/>
            </p:nvSpPr>
            <p:spPr>
              <a:xfrm>
                <a:off x="3056234" y="1601379"/>
                <a:ext cx="461666" cy="49244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2600" dirty="0">
                    <a:solidFill>
                      <a:srgbClr val="1D2935"/>
                    </a:solidFill>
                    <a:latin typeface="Fira Sans Extra Condensed Black" panose="020B0A03050000020004" pitchFamily="34" charset="0"/>
                  </a:rPr>
                  <a:t>3</a:t>
                </a:r>
              </a:p>
            </p:txBody>
          </p:sp>
        </p:grpSp>
      </p:grp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7EDE3D0D-BCA6-5405-EC11-598B509DE7D5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5">
            <a:extLst>
              <a:ext uri="{FF2B5EF4-FFF2-40B4-BE49-F238E27FC236}">
                <a16:creationId xmlns:a16="http://schemas.microsoft.com/office/drawing/2014/main" id="{7C3CE1D6-1B84-7F0B-11BA-1D72C5DC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19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35A53AB0-94B7-63A4-E715-120C6D676CEE}"/>
              </a:ext>
            </a:extLst>
          </p:cNvPr>
          <p:cNvSpPr/>
          <p:nvPr/>
        </p:nvSpPr>
        <p:spPr>
          <a:xfrm>
            <a:off x="1234440" y="246042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SOMMAIRE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8A07F7AD-4029-8E57-F551-FDC3B37EFC17}"/>
              </a:ext>
            </a:extLst>
          </p:cNvPr>
          <p:cNvSpPr/>
          <p:nvPr/>
        </p:nvSpPr>
        <p:spPr>
          <a:xfrm flipV="1">
            <a:off x="1234440" y="1120140"/>
            <a:ext cx="9723120" cy="5402580"/>
          </a:xfrm>
          <a:prstGeom prst="round2DiagRect">
            <a:avLst>
              <a:gd name="adj1" fmla="val 2018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032C161-C383-8AF2-D836-E688E98EB1FC}"/>
              </a:ext>
            </a:extLst>
          </p:cNvPr>
          <p:cNvGrpSpPr/>
          <p:nvPr/>
        </p:nvGrpSpPr>
        <p:grpSpPr>
          <a:xfrm>
            <a:off x="2695824" y="1225379"/>
            <a:ext cx="6820286" cy="738664"/>
            <a:chOff x="2803774" y="1390479"/>
            <a:chExt cx="6820286" cy="738664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3619DD9F-81E9-F51A-B5C2-1E19EBB47068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Objectifs du projet et gains attendus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42307EA-FF19-F44A-F87F-246C541E63C2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407BDC-F349-C4DA-0532-AA0872E02A7E}"/>
                </a:ext>
              </a:extLst>
            </p:cNvPr>
            <p:cNvSpPr txBox="1"/>
            <p:nvPr/>
          </p:nvSpPr>
          <p:spPr>
            <a:xfrm>
              <a:off x="282155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F209120-9E5E-BB5F-18B0-6B60146E383F}"/>
              </a:ext>
            </a:extLst>
          </p:cNvPr>
          <p:cNvGrpSpPr/>
          <p:nvPr/>
        </p:nvGrpSpPr>
        <p:grpSpPr>
          <a:xfrm>
            <a:off x="2695824" y="1967230"/>
            <a:ext cx="6820286" cy="738664"/>
            <a:chOff x="2803774" y="1390479"/>
            <a:chExt cx="6820286" cy="738664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67BB643D-0D4E-4F7B-0ADE-81524D2446C2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Ressources humaines, techniques et financières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BD9FCB5-0BAE-42D1-1013-5199908E3337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73304D5F-B255-499D-7B5E-9595E6D076B2}"/>
                </a:ext>
              </a:extLst>
            </p:cNvPr>
            <p:cNvSpPr txBox="1"/>
            <p:nvPr/>
          </p:nvSpPr>
          <p:spPr>
            <a:xfrm>
              <a:off x="284060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263C1FC-87AA-90BA-895A-C172066D821C}"/>
              </a:ext>
            </a:extLst>
          </p:cNvPr>
          <p:cNvGrpSpPr/>
          <p:nvPr/>
        </p:nvGrpSpPr>
        <p:grpSpPr>
          <a:xfrm>
            <a:off x="2685857" y="2709081"/>
            <a:ext cx="6820286" cy="738664"/>
            <a:chOff x="2803774" y="1390479"/>
            <a:chExt cx="6820286" cy="738664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A1337652-27C1-7BE3-DDD2-D75AB81A1434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La méthode agile</a:t>
              </a: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B9976A4-8A6E-B8AD-F986-73628503CC02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5804841-1A3D-98B4-CEC9-20CF339105EC}"/>
                </a:ext>
              </a:extLst>
            </p:cNvPr>
            <p:cNvSpPr txBox="1"/>
            <p:nvPr/>
          </p:nvSpPr>
          <p:spPr>
            <a:xfrm>
              <a:off x="284060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1A34B64-E453-1744-9F52-D9B5EBDAC421}"/>
              </a:ext>
            </a:extLst>
          </p:cNvPr>
          <p:cNvGrpSpPr/>
          <p:nvPr/>
        </p:nvGrpSpPr>
        <p:grpSpPr>
          <a:xfrm>
            <a:off x="2685857" y="3450932"/>
            <a:ext cx="6820286" cy="738664"/>
            <a:chOff x="2803774" y="1390479"/>
            <a:chExt cx="6820286" cy="738664"/>
          </a:xfrm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F9141159-A156-41ED-E1FF-CB026E8AB8BE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Organisation et planning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9EFFB80-E38B-12BB-09D1-533DC62E9C3E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522E6E9-B20B-18A7-0A9C-C120D3D6454C}"/>
                </a:ext>
              </a:extLst>
            </p:cNvPr>
            <p:cNvSpPr txBox="1"/>
            <p:nvPr/>
          </p:nvSpPr>
          <p:spPr>
            <a:xfrm>
              <a:off x="282790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43956F5-EF9F-47B0-2730-E4609D09B39F}"/>
              </a:ext>
            </a:extLst>
          </p:cNvPr>
          <p:cNvGrpSpPr/>
          <p:nvPr/>
        </p:nvGrpSpPr>
        <p:grpSpPr>
          <a:xfrm>
            <a:off x="2685857" y="4179451"/>
            <a:ext cx="6820286" cy="738664"/>
            <a:chOff x="2803774" y="1390479"/>
            <a:chExt cx="6820286" cy="738664"/>
          </a:xfrm>
        </p:grpSpPr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B3C3E5C0-567A-6A2B-E940-A0A9608BA70A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Enjeux légaux et éthiques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9E0D333-7E49-FF13-6EC2-DB1483AA0656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AF25B220-F126-717A-624A-B6AE3B492DAF}"/>
                </a:ext>
              </a:extLst>
            </p:cNvPr>
            <p:cNvSpPr txBox="1"/>
            <p:nvPr/>
          </p:nvSpPr>
          <p:spPr>
            <a:xfrm>
              <a:off x="283425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3A09D65A-7070-6205-C72C-D0AFAE625772}"/>
              </a:ext>
            </a:extLst>
          </p:cNvPr>
          <p:cNvGrpSpPr/>
          <p:nvPr/>
        </p:nvGrpSpPr>
        <p:grpSpPr>
          <a:xfrm>
            <a:off x="2675890" y="4921302"/>
            <a:ext cx="6820286" cy="738664"/>
            <a:chOff x="2803774" y="1390479"/>
            <a:chExt cx="6820286" cy="738664"/>
          </a:xfrm>
        </p:grpSpPr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EE135784-4A84-3878-0FF0-27CE3DD3C540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Mitigation des risques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2F6F3DB7-98C6-91F3-3287-D07D0AB0CFD7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41485F5-EAEE-4C30-752A-529C24200077}"/>
                </a:ext>
              </a:extLst>
            </p:cNvPr>
            <p:cNvSpPr txBox="1"/>
            <p:nvPr/>
          </p:nvSpPr>
          <p:spPr>
            <a:xfrm>
              <a:off x="282790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6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4C5DA390-6B24-E648-0000-BE2D3C616364}"/>
              </a:ext>
            </a:extLst>
          </p:cNvPr>
          <p:cNvGrpSpPr/>
          <p:nvPr/>
        </p:nvGrpSpPr>
        <p:grpSpPr>
          <a:xfrm>
            <a:off x="2675890" y="5663153"/>
            <a:ext cx="6820286" cy="738664"/>
            <a:chOff x="2803774" y="1390479"/>
            <a:chExt cx="6820286" cy="738664"/>
          </a:xfrm>
        </p:grpSpPr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8696EE50-CFFF-90CD-5236-A06F988C2000}"/>
                </a:ext>
              </a:extLst>
            </p:cNvPr>
            <p:cNvSpPr/>
            <p:nvPr/>
          </p:nvSpPr>
          <p:spPr>
            <a:xfrm>
              <a:off x="3230880" y="1520576"/>
              <a:ext cx="6393180" cy="479674"/>
            </a:xfrm>
            <a:prstGeom prst="round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Conclusion et perspectives</a:t>
              </a: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26DEADC-F006-2371-605C-7F28D9B94170}"/>
                </a:ext>
              </a:extLst>
            </p:cNvPr>
            <p:cNvSpPr/>
            <p:nvPr/>
          </p:nvSpPr>
          <p:spPr>
            <a:xfrm>
              <a:off x="2803774" y="1426596"/>
              <a:ext cx="660400" cy="660400"/>
            </a:xfrm>
            <a:prstGeom prst="ellipse">
              <a:avLst/>
            </a:pr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B079C8B9-20C1-FFD4-F2F4-D2D9ECAE6ECB}"/>
                </a:ext>
              </a:extLst>
            </p:cNvPr>
            <p:cNvSpPr txBox="1"/>
            <p:nvPr/>
          </p:nvSpPr>
          <p:spPr>
            <a:xfrm>
              <a:off x="2834254" y="1390479"/>
              <a:ext cx="58674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200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7</a:t>
              </a:r>
            </a:p>
          </p:txBody>
        </p:sp>
      </p:grp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BA93F72F-6D66-EB4F-821B-22B844037A7D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5">
            <a:extLst>
              <a:ext uri="{FF2B5EF4-FFF2-40B4-BE49-F238E27FC236}">
                <a16:creationId xmlns:a16="http://schemas.microsoft.com/office/drawing/2014/main" id="{7D7B0F32-92EB-85C8-25B2-0ABEAD1C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E4D4-2F3F-E5BA-908E-1AFB44790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423FF84A-A7A2-8E6F-6E7F-06EC6C07315E}"/>
              </a:ext>
            </a:extLst>
          </p:cNvPr>
          <p:cNvSpPr txBox="1"/>
          <p:nvPr/>
        </p:nvSpPr>
        <p:spPr>
          <a:xfrm>
            <a:off x="7261726" y="4025900"/>
            <a:ext cx="4260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ENJEUX LÉGAUX ET ÉTHIQUES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4349DB6-5286-FFCE-D27C-B875EECB6B85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CBD24A3D-642A-18DE-3AB3-716B1023F866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E112D5C6-3E8D-6788-1FCC-C95910B55F6F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F244C325-6B65-DE51-82E3-5B2DA893F61D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4E83AEFE-F5D1-FA2F-E7C2-2BA3A06793E3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30A1014B-00CE-4031-7E6D-5F206E92E868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6D6C18CE-9DCA-B396-952C-4E9D3163FD79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73D310EE-3B34-5216-2C81-A2B181FFF871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8FF48284-7B15-6EC4-423B-5902A4F1E292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56E9B83F-B4EA-1E6C-CE62-E65468EAE7B6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A4944883-DAB3-F576-A825-7BE02357C177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1F3DE833-CFED-D46F-56C9-B905BF70C078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AA97658A-07EF-5ABC-37C0-08183067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EEE82-4D65-B5BB-44CF-16430055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rganigramme : Stockage à accès séquentiel 37">
            <a:extLst>
              <a:ext uri="{FF2B5EF4-FFF2-40B4-BE49-F238E27FC236}">
                <a16:creationId xmlns:a16="http://schemas.microsoft.com/office/drawing/2014/main" id="{79C192EA-696B-77DC-2462-02AB4035B348}"/>
              </a:ext>
            </a:extLst>
          </p:cNvPr>
          <p:cNvSpPr/>
          <p:nvPr/>
        </p:nvSpPr>
        <p:spPr>
          <a:xfrm flipH="1">
            <a:off x="5067299" y="984250"/>
            <a:ext cx="5673816" cy="5642530"/>
          </a:xfrm>
          <a:prstGeom prst="flowChartMagneticTape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8C244-1117-BA58-58BB-D38438F81E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7A651CD-6655-63A9-B2A0-E4BFAFBFA11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B197B2-AC84-1174-9276-F11E96FE940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14736D-2CAE-F3F7-C9DF-7E754C177C9F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7810D96-4858-6109-F9B8-BFF6AE9355AD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87D6B49-AE69-3400-C711-DC1AB93B424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BC9A03-E7A5-3E79-D2D0-F1FF73F678E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B63EA-4CC5-06F2-92FC-49617125398C}"/>
              </a:ext>
            </a:extLst>
          </p:cNvPr>
          <p:cNvSpPr/>
          <p:nvPr/>
        </p:nvSpPr>
        <p:spPr>
          <a:xfrm>
            <a:off x="-4445" y="3888812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A8ABAC5-6B50-36F4-919A-F2A0D3A4C326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5" name="Rectangle : avec coins arrondis en diagonale 34">
            <a:extLst>
              <a:ext uri="{FF2B5EF4-FFF2-40B4-BE49-F238E27FC236}">
                <a16:creationId xmlns:a16="http://schemas.microsoft.com/office/drawing/2014/main" id="{D3812D57-9968-7345-0639-3F47FB885F95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ENJEUX LÉGAUX : RGPD</a:t>
            </a:r>
          </a:p>
        </p:txBody>
      </p:sp>
      <p:sp>
        <p:nvSpPr>
          <p:cNvPr id="20" name="Google Shape;881;p31">
            <a:extLst>
              <a:ext uri="{FF2B5EF4-FFF2-40B4-BE49-F238E27FC236}">
                <a16:creationId xmlns:a16="http://schemas.microsoft.com/office/drawing/2014/main" id="{962F0CA2-25E3-5403-28A6-5BE6B215600C}"/>
              </a:ext>
            </a:extLst>
          </p:cNvPr>
          <p:cNvSpPr/>
          <p:nvPr/>
        </p:nvSpPr>
        <p:spPr>
          <a:xfrm>
            <a:off x="7962875" y="1261379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ECFA4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ÊTRE</a:t>
            </a:r>
          </a:p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TRANSPARENT</a:t>
            </a:r>
          </a:p>
        </p:txBody>
      </p:sp>
      <p:sp>
        <p:nvSpPr>
          <p:cNvPr id="21" name="Google Shape;881;p31">
            <a:extLst>
              <a:ext uri="{FF2B5EF4-FFF2-40B4-BE49-F238E27FC236}">
                <a16:creationId xmlns:a16="http://schemas.microsoft.com/office/drawing/2014/main" id="{9FE00099-14CF-D5CD-F8EE-B62EFC8D1C96}"/>
              </a:ext>
            </a:extLst>
          </p:cNvPr>
          <p:cNvSpPr/>
          <p:nvPr/>
        </p:nvSpPr>
        <p:spPr>
          <a:xfrm>
            <a:off x="8868760" y="2836547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DROIT D’ACCÈS AUX DONNÉES</a:t>
            </a:r>
          </a:p>
        </p:txBody>
      </p:sp>
      <p:sp>
        <p:nvSpPr>
          <p:cNvPr id="22" name="Google Shape;881;p31">
            <a:extLst>
              <a:ext uri="{FF2B5EF4-FFF2-40B4-BE49-F238E27FC236}">
                <a16:creationId xmlns:a16="http://schemas.microsoft.com/office/drawing/2014/main" id="{1852B15C-F742-D5DA-B802-3994148A3CDF}"/>
              </a:ext>
            </a:extLst>
          </p:cNvPr>
          <p:cNvSpPr/>
          <p:nvPr/>
        </p:nvSpPr>
        <p:spPr>
          <a:xfrm>
            <a:off x="7962080" y="4421146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ECFA4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FIXER DES DURÉES DE CONSERVATION</a:t>
            </a:r>
          </a:p>
        </p:txBody>
      </p:sp>
      <p:sp>
        <p:nvSpPr>
          <p:cNvPr id="23" name="Google Shape;881;p31">
            <a:extLst>
              <a:ext uri="{FF2B5EF4-FFF2-40B4-BE49-F238E27FC236}">
                <a16:creationId xmlns:a16="http://schemas.microsoft.com/office/drawing/2014/main" id="{1012D7A0-2B39-0948-6599-C54C6676DDCC}"/>
              </a:ext>
            </a:extLst>
          </p:cNvPr>
          <p:cNvSpPr/>
          <p:nvPr/>
        </p:nvSpPr>
        <p:spPr>
          <a:xfrm>
            <a:off x="6143179" y="1261379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UNIQUEMENT LES DONNÉES NÉCESSAIRES</a:t>
            </a:r>
          </a:p>
        </p:txBody>
      </p:sp>
      <p:sp>
        <p:nvSpPr>
          <p:cNvPr id="24" name="Google Shape;881;p31">
            <a:extLst>
              <a:ext uri="{FF2B5EF4-FFF2-40B4-BE49-F238E27FC236}">
                <a16:creationId xmlns:a16="http://schemas.microsoft.com/office/drawing/2014/main" id="{CE0282E6-C67B-C762-FA3C-7EB27607A520}"/>
              </a:ext>
            </a:extLst>
          </p:cNvPr>
          <p:cNvSpPr/>
          <p:nvPr/>
        </p:nvSpPr>
        <p:spPr>
          <a:xfrm>
            <a:off x="5233711" y="2843449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ECFA4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DÉMARCHE CONTINUE</a:t>
            </a:r>
          </a:p>
        </p:txBody>
      </p:sp>
      <p:sp>
        <p:nvSpPr>
          <p:cNvPr id="25" name="Google Shape;881;p31">
            <a:extLst>
              <a:ext uri="{FF2B5EF4-FFF2-40B4-BE49-F238E27FC236}">
                <a16:creationId xmlns:a16="http://schemas.microsoft.com/office/drawing/2014/main" id="{5720CFB4-9CE4-82CF-84E1-9DF1483370F5}"/>
              </a:ext>
            </a:extLst>
          </p:cNvPr>
          <p:cNvSpPr/>
          <p:nvPr/>
        </p:nvSpPr>
        <p:spPr>
          <a:xfrm>
            <a:off x="6141900" y="4420956"/>
            <a:ext cx="1704381" cy="19665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SÉCURISER LES DONNÉES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CE22A4F-FC36-0BD6-D1F8-171C809E31CC}"/>
              </a:ext>
            </a:extLst>
          </p:cNvPr>
          <p:cNvGrpSpPr/>
          <p:nvPr/>
        </p:nvGrpSpPr>
        <p:grpSpPr>
          <a:xfrm>
            <a:off x="7051369" y="2840089"/>
            <a:ext cx="1717972" cy="1966549"/>
            <a:chOff x="8923414" y="2003199"/>
            <a:chExt cx="1793189" cy="2052649"/>
          </a:xfrm>
        </p:grpSpPr>
        <p:sp>
          <p:nvSpPr>
            <p:cNvPr id="26" name="Google Shape;881;p31">
              <a:extLst>
                <a:ext uri="{FF2B5EF4-FFF2-40B4-BE49-F238E27FC236}">
                  <a16:creationId xmlns:a16="http://schemas.microsoft.com/office/drawing/2014/main" id="{8866FFAE-B374-8305-781D-DE122A4848B6}"/>
                </a:ext>
              </a:extLst>
            </p:cNvPr>
            <p:cNvSpPr/>
            <p:nvPr/>
          </p:nvSpPr>
          <p:spPr>
            <a:xfrm>
              <a:off x="8923414" y="2003199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243D91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4363479-5768-72B7-68C9-2D66D09B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414" y="2126912"/>
              <a:ext cx="1793189" cy="1793189"/>
            </a:xfrm>
            <a:prstGeom prst="rect">
              <a:avLst/>
            </a:prstGeom>
          </p:spPr>
        </p:pic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72CC7C32-8683-E55E-1606-9C66C6D9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44" y="4093673"/>
            <a:ext cx="1234239" cy="253063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3E34DC4-B0AB-50FE-7C3A-570032111E10}"/>
              </a:ext>
            </a:extLst>
          </p:cNvPr>
          <p:cNvSpPr/>
          <p:nvPr/>
        </p:nvSpPr>
        <p:spPr>
          <a:xfrm>
            <a:off x="2952751" y="5800726"/>
            <a:ext cx="1998750" cy="823982"/>
          </a:xfrm>
          <a:prstGeom prst="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             DONNÉES</a:t>
            </a:r>
          </a:p>
          <a:p>
            <a:pPr algn="ctr"/>
            <a:r>
              <a:rPr lang="fr-FR" sz="1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             PERSONNELLES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6444025-44A7-8386-11C4-9CC16DADA885}"/>
              </a:ext>
            </a:extLst>
          </p:cNvPr>
          <p:cNvGrpSpPr/>
          <p:nvPr/>
        </p:nvGrpSpPr>
        <p:grpSpPr>
          <a:xfrm>
            <a:off x="3017469" y="6005573"/>
            <a:ext cx="552365" cy="420630"/>
            <a:chOff x="2105477" y="4971381"/>
            <a:chExt cx="1113499" cy="847937"/>
          </a:xfrm>
          <a:effectLst/>
        </p:grpSpPr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B9EB45B0-B99E-87C9-59FB-34CCE20B1BEA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822F873E-9D63-2377-EC66-C18367BBC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9260DB74-C02C-67E4-B221-A907AE95BC5A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space réservé du numéro de diapositive 35">
            <a:extLst>
              <a:ext uri="{FF2B5EF4-FFF2-40B4-BE49-F238E27FC236}">
                <a16:creationId xmlns:a16="http://schemas.microsoft.com/office/drawing/2014/main" id="{A5F14496-A19C-BCE7-59B0-34C97A8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21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0131FF9-E946-681E-5664-A273B1C77FE1}"/>
              </a:ext>
            </a:extLst>
          </p:cNvPr>
          <p:cNvGrpSpPr/>
          <p:nvPr/>
        </p:nvGrpSpPr>
        <p:grpSpPr>
          <a:xfrm>
            <a:off x="3504297" y="5059273"/>
            <a:ext cx="895658" cy="895658"/>
            <a:chOff x="2859938" y="2520949"/>
            <a:chExt cx="1296649" cy="1296649"/>
          </a:xfrm>
        </p:grpSpPr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9F581DE0-BBA5-685F-8922-C85C9BAA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938" y="2520949"/>
              <a:ext cx="1296649" cy="1296649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385DAC6-09AA-B453-D4BA-DC8686244360}"/>
                </a:ext>
              </a:extLst>
            </p:cNvPr>
            <p:cNvSpPr/>
            <p:nvPr/>
          </p:nvSpPr>
          <p:spPr>
            <a:xfrm>
              <a:off x="3130181" y="2790825"/>
              <a:ext cx="757510" cy="757510"/>
            </a:xfrm>
            <a:prstGeom prst="ellipse">
              <a:avLst/>
            </a:pr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rgbClr val="FCCE00"/>
                  </a:solidFill>
                  <a:latin typeface="Fira Sans Extra Condensed Mediu" panose="020B0603050000020004" pitchFamily="34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6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F987A-7768-8BF9-1CB6-F3993CA60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01D38FBD-78E3-F602-4ABF-2E7A2218F8ED}"/>
              </a:ext>
            </a:extLst>
          </p:cNvPr>
          <p:cNvSpPr/>
          <p:nvPr/>
        </p:nvSpPr>
        <p:spPr>
          <a:xfrm>
            <a:off x="3409951" y="1465446"/>
            <a:ext cx="7655813" cy="4790556"/>
          </a:xfrm>
          <a:prstGeom prst="round2DiagRect">
            <a:avLst>
              <a:gd name="adj1" fmla="val 0"/>
              <a:gd name="adj2" fmla="val 2418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8855038-19E0-0D13-A7A0-04B0D712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464424"/>
            <a:ext cx="1311107" cy="268824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D473C25-D38E-8A1E-E16B-E49B3E7AFAA1}"/>
              </a:ext>
            </a:extLst>
          </p:cNvPr>
          <p:cNvSpPr/>
          <p:nvPr/>
        </p:nvSpPr>
        <p:spPr>
          <a:xfrm>
            <a:off x="1358070" y="4297756"/>
            <a:ext cx="1301751" cy="1184164"/>
          </a:xfrm>
          <a:prstGeom prst="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TRAITEMENTS</a:t>
            </a:r>
          </a:p>
          <a:p>
            <a:pPr algn="ctr"/>
            <a:r>
              <a:rPr lang="fr-FR" sz="1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DES DONNÉES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F441BD6-707D-D31D-F8BB-BF846C4503FA}"/>
              </a:ext>
            </a:extLst>
          </p:cNvPr>
          <p:cNvGrpSpPr/>
          <p:nvPr/>
        </p:nvGrpSpPr>
        <p:grpSpPr>
          <a:xfrm>
            <a:off x="1732762" y="4445455"/>
            <a:ext cx="552365" cy="420630"/>
            <a:chOff x="2105477" y="4971381"/>
            <a:chExt cx="1113499" cy="847937"/>
          </a:xfrm>
          <a:effectLst/>
        </p:grpSpPr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98FE97A6-917B-EA9F-EA02-5D514455D147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3C8A3335-8D7F-CB7C-D058-18C9F504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1D3B64-AB1F-2A16-4E29-B16B6CFA660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7C77BA-42BC-8FCA-CD59-A64152D6913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8F681B-CFB9-259A-2263-1801C4C57789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6B2245A-DF98-5025-F828-F1A78AAA89DF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C93C2AB-DE42-A128-2316-F3E30B606519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0F5A543-D6E7-F7B2-9EF7-860B7A6F931C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0C2971-268B-0C8C-60FC-9AD010B7DB9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9BB73-3C4F-EBD0-D1C6-1AF30DFD4EFB}"/>
              </a:ext>
            </a:extLst>
          </p:cNvPr>
          <p:cNvSpPr/>
          <p:nvPr/>
        </p:nvSpPr>
        <p:spPr>
          <a:xfrm>
            <a:off x="-4445" y="3888812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2C8BA6-8E18-5665-DC80-860F18318A5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5" name="Rectangle : avec coins arrondis en diagonale 34">
            <a:extLst>
              <a:ext uri="{FF2B5EF4-FFF2-40B4-BE49-F238E27FC236}">
                <a16:creationId xmlns:a16="http://schemas.microsoft.com/office/drawing/2014/main" id="{25B55C7B-4AD5-B7E3-B2F5-1F04036C045C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ENJEUX LÉGAUX : CNIL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9015D9-CD3F-C99B-173B-F7292878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63"/>
          <a:stretch/>
        </p:blipFill>
        <p:spPr bwMode="auto">
          <a:xfrm>
            <a:off x="3767046" y="4349671"/>
            <a:ext cx="2064335" cy="1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C5F98FE3-8660-41FA-63D2-8488144E745E}"/>
              </a:ext>
            </a:extLst>
          </p:cNvPr>
          <p:cNvSpPr/>
          <p:nvPr/>
        </p:nvSpPr>
        <p:spPr>
          <a:xfrm>
            <a:off x="2888034" y="4369810"/>
            <a:ext cx="309371" cy="1058343"/>
          </a:xfrm>
          <a:prstGeom prst="chevron">
            <a:avLst>
              <a:gd name="adj" fmla="val 72838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17945DB-B32E-0FA9-9E05-930D63A1EF4C}"/>
              </a:ext>
            </a:extLst>
          </p:cNvPr>
          <p:cNvGrpSpPr/>
          <p:nvPr/>
        </p:nvGrpSpPr>
        <p:grpSpPr>
          <a:xfrm>
            <a:off x="5069830" y="1675872"/>
            <a:ext cx="2064335" cy="2381870"/>
            <a:chOff x="5069830" y="1818747"/>
            <a:chExt cx="2064335" cy="2381870"/>
          </a:xfrm>
        </p:grpSpPr>
        <p:sp>
          <p:nvSpPr>
            <p:cNvPr id="16" name="Google Shape;881;p31">
              <a:extLst>
                <a:ext uri="{FF2B5EF4-FFF2-40B4-BE49-F238E27FC236}">
                  <a16:creationId xmlns:a16="http://schemas.microsoft.com/office/drawing/2014/main" id="{75B48415-8C69-243D-3D1C-FBF8DB7B397D}"/>
                </a:ext>
              </a:extLst>
            </p:cNvPr>
            <p:cNvSpPr/>
            <p:nvPr/>
          </p:nvSpPr>
          <p:spPr>
            <a:xfrm>
              <a:off x="5069830" y="1818747"/>
              <a:ext cx="2064335" cy="2381870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4BABA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r>
                <a:rPr lang="fr-FR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ANALYSE PHOTO ET RECOMMANDATION VÊTEMENT</a:t>
              </a:r>
            </a:p>
          </p:txBody>
        </p:sp>
        <p:pic>
          <p:nvPicPr>
            <p:cNvPr id="46" name="Graphique 45" descr="Appareil photo avec un remplissage uni">
              <a:extLst>
                <a:ext uri="{FF2B5EF4-FFF2-40B4-BE49-F238E27FC236}">
                  <a16:creationId xmlns:a16="http://schemas.microsoft.com/office/drawing/2014/main" id="{ACDBF452-844D-2F50-6976-80D209E04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4465" y="2038535"/>
              <a:ext cx="563069" cy="563069"/>
            </a:xfrm>
            <a:prstGeom prst="rect">
              <a:avLst/>
            </a:prstGeom>
          </p:spPr>
        </p:pic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63D098B-E6BB-2BA5-87AA-AB86E99F3007}"/>
              </a:ext>
            </a:extLst>
          </p:cNvPr>
          <p:cNvGrpSpPr/>
          <p:nvPr/>
        </p:nvGrpSpPr>
        <p:grpSpPr>
          <a:xfrm>
            <a:off x="7428978" y="1678098"/>
            <a:ext cx="2064335" cy="2381870"/>
            <a:chOff x="7428978" y="1825736"/>
            <a:chExt cx="2064335" cy="2381870"/>
          </a:xfrm>
        </p:grpSpPr>
        <p:sp>
          <p:nvSpPr>
            <p:cNvPr id="18" name="Google Shape;881;p31">
              <a:extLst>
                <a:ext uri="{FF2B5EF4-FFF2-40B4-BE49-F238E27FC236}">
                  <a16:creationId xmlns:a16="http://schemas.microsoft.com/office/drawing/2014/main" id="{E7DF398A-E9AC-2E20-3217-D43994DB84B8}"/>
                </a:ext>
              </a:extLst>
            </p:cNvPr>
            <p:cNvSpPr/>
            <p:nvPr/>
          </p:nvSpPr>
          <p:spPr>
            <a:xfrm>
              <a:off x="7428978" y="1825736"/>
              <a:ext cx="2064335" cy="2381870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ECFA4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8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r>
                <a:rPr lang="fr-FR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ESSAYAGE VIRTUEL</a:t>
              </a:r>
            </a:p>
            <a:p>
              <a:pPr algn="ctr"/>
              <a:r>
                <a:rPr lang="fr-FR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DU VÊTEMENT</a:t>
              </a:r>
            </a:p>
          </p:txBody>
        </p:sp>
        <p:pic>
          <p:nvPicPr>
            <p:cNvPr id="47" name="Graphique 46" descr="Appareil photo avec un remplissage uni">
              <a:extLst>
                <a:ext uri="{FF2B5EF4-FFF2-40B4-BE49-F238E27FC236}">
                  <a16:creationId xmlns:a16="http://schemas.microsoft.com/office/drawing/2014/main" id="{856C06EF-835E-6FB3-BD43-091BC362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79610" y="2051235"/>
              <a:ext cx="563069" cy="563069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C88A8C2-BB0A-EC7E-5894-391495AB8956}"/>
              </a:ext>
            </a:extLst>
          </p:cNvPr>
          <p:cNvGrpSpPr/>
          <p:nvPr/>
        </p:nvGrpSpPr>
        <p:grpSpPr>
          <a:xfrm>
            <a:off x="6250934" y="3718062"/>
            <a:ext cx="2064335" cy="2381870"/>
            <a:chOff x="6212830" y="3860937"/>
            <a:chExt cx="2064335" cy="2381870"/>
          </a:xfrm>
        </p:grpSpPr>
        <p:sp>
          <p:nvSpPr>
            <p:cNvPr id="17" name="Google Shape;881;p31">
              <a:extLst>
                <a:ext uri="{FF2B5EF4-FFF2-40B4-BE49-F238E27FC236}">
                  <a16:creationId xmlns:a16="http://schemas.microsoft.com/office/drawing/2014/main" id="{737DB059-8B03-6097-7214-55AC80E41CDD}"/>
                </a:ext>
              </a:extLst>
            </p:cNvPr>
            <p:cNvSpPr/>
            <p:nvPr/>
          </p:nvSpPr>
          <p:spPr>
            <a:xfrm>
              <a:off x="6212830" y="3860937"/>
              <a:ext cx="2064335" cy="2381870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19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r>
                <a:rPr lang="fr-FR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RECOMMANDATIONS EN FONCTION DES PRÉFÉRENCES</a:t>
              </a:r>
            </a:p>
          </p:txBody>
        </p:sp>
        <p:pic>
          <p:nvPicPr>
            <p:cNvPr id="49" name="Graphique 48" descr="Document avec un remplissage uni">
              <a:extLst>
                <a:ext uri="{FF2B5EF4-FFF2-40B4-BE49-F238E27FC236}">
                  <a16:creationId xmlns:a16="http://schemas.microsoft.com/office/drawing/2014/main" id="{0B2A0A07-4E1D-62F2-1F4C-9AE0332B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79037" y="4118428"/>
              <a:ext cx="536577" cy="536577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6ADC0F1-4D14-F22E-1A09-0159EF5A0647}"/>
              </a:ext>
            </a:extLst>
          </p:cNvPr>
          <p:cNvGrpSpPr/>
          <p:nvPr/>
        </p:nvGrpSpPr>
        <p:grpSpPr>
          <a:xfrm>
            <a:off x="8605433" y="3718062"/>
            <a:ext cx="2064335" cy="2381870"/>
            <a:chOff x="8586381" y="3860937"/>
            <a:chExt cx="2064335" cy="2381870"/>
          </a:xfrm>
        </p:grpSpPr>
        <p:sp>
          <p:nvSpPr>
            <p:cNvPr id="19" name="Google Shape;881;p31">
              <a:extLst>
                <a:ext uri="{FF2B5EF4-FFF2-40B4-BE49-F238E27FC236}">
                  <a16:creationId xmlns:a16="http://schemas.microsoft.com/office/drawing/2014/main" id="{072BC1E6-1499-ECF4-2BAD-9A33D55B5CF6}"/>
                </a:ext>
              </a:extLst>
            </p:cNvPr>
            <p:cNvSpPr/>
            <p:nvPr/>
          </p:nvSpPr>
          <p:spPr>
            <a:xfrm>
              <a:off x="8586381" y="3860937"/>
              <a:ext cx="2064335" cy="2381870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1900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 </a:t>
              </a:r>
            </a:p>
            <a:p>
              <a:pPr algn="ctr"/>
              <a:r>
                <a:rPr lang="fr-FR" b="1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RECOMMANDATIONS EN FONCTION DES NOTES</a:t>
              </a:r>
              <a:endParaRPr lang="fr-FR" sz="19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50" name="Graphique 49" descr="Document avec un remplissage uni">
              <a:extLst>
                <a:ext uri="{FF2B5EF4-FFF2-40B4-BE49-F238E27FC236}">
                  <a16:creationId xmlns:a16="http://schemas.microsoft.com/office/drawing/2014/main" id="{3C287ADB-4BFF-165D-816E-E7697D82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50259" y="4118427"/>
              <a:ext cx="536577" cy="536577"/>
            </a:xfrm>
            <a:prstGeom prst="rect">
              <a:avLst/>
            </a:prstGeom>
          </p:spPr>
        </p:pic>
      </p:grpSp>
      <p:sp>
        <p:nvSpPr>
          <p:cNvPr id="56" name="Triangle rectangle 55">
            <a:extLst>
              <a:ext uri="{FF2B5EF4-FFF2-40B4-BE49-F238E27FC236}">
                <a16:creationId xmlns:a16="http://schemas.microsoft.com/office/drawing/2014/main" id="{4D4CA10E-AB9E-D114-7F76-BA443DF46041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space réservé du numéro de diapositive 35">
            <a:extLst>
              <a:ext uri="{FF2B5EF4-FFF2-40B4-BE49-F238E27FC236}">
                <a16:creationId xmlns:a16="http://schemas.microsoft.com/office/drawing/2014/main" id="{087C7A4F-96A3-55BF-2EA1-EE657266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22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9F3E-B3E4-6852-0916-E5CDA310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BDF038D-1054-5D5C-6721-26BC9C36641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C37370-F1D9-A71D-C911-05E91A53F4E0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51490D3-39F4-F024-E84B-650A7A28112D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58DAD82-1141-1CD5-9479-E237B047E5EE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FD3109-C2D2-60BA-425E-055FDA23BA13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9737C2-75B3-37D2-C054-B19AB41E1D6F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6FA83CE-41E2-5E25-CFB3-6EF187615FEB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A9909-9CE9-220E-96F9-1EC8E8249DFD}"/>
              </a:ext>
            </a:extLst>
          </p:cNvPr>
          <p:cNvSpPr/>
          <p:nvPr/>
        </p:nvSpPr>
        <p:spPr>
          <a:xfrm>
            <a:off x="-4445" y="3888812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0BF2A14-1911-85C8-B984-75FBCE363777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5" name="Rectangle : avec coins arrondis en diagonale 34">
            <a:extLst>
              <a:ext uri="{FF2B5EF4-FFF2-40B4-BE49-F238E27FC236}">
                <a16:creationId xmlns:a16="http://schemas.microsoft.com/office/drawing/2014/main" id="{55968067-457D-FE35-90A7-10C51E716799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ENJEUX ÉTHIQUES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8461C17-379A-AE72-32CB-58F6006D9EF5}"/>
              </a:ext>
            </a:extLst>
          </p:cNvPr>
          <p:cNvGrpSpPr/>
          <p:nvPr/>
        </p:nvGrpSpPr>
        <p:grpSpPr>
          <a:xfrm>
            <a:off x="4408309" y="2621461"/>
            <a:ext cx="2374900" cy="2374900"/>
            <a:chOff x="4826000" y="2051820"/>
            <a:chExt cx="2374900" cy="23749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E41DABE-CD35-A259-FAC9-0634F79ABF87}"/>
                </a:ext>
              </a:extLst>
            </p:cNvPr>
            <p:cNvSpPr/>
            <p:nvPr/>
          </p:nvSpPr>
          <p:spPr>
            <a:xfrm>
              <a:off x="4826000" y="2051820"/>
              <a:ext cx="2374900" cy="2374900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D4D699A-8F71-8C20-ABC6-4AFCE428F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229" y="2158594"/>
              <a:ext cx="2143841" cy="2143841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127DDD0-5A4E-4C01-86A1-85D45517B587}"/>
              </a:ext>
            </a:extLst>
          </p:cNvPr>
          <p:cNvGrpSpPr/>
          <p:nvPr/>
        </p:nvGrpSpPr>
        <p:grpSpPr>
          <a:xfrm>
            <a:off x="2375608" y="1435903"/>
            <a:ext cx="1704381" cy="1966549"/>
            <a:chOff x="3380397" y="1446491"/>
            <a:chExt cx="1704381" cy="1966549"/>
          </a:xfrm>
        </p:grpSpPr>
        <p:sp>
          <p:nvSpPr>
            <p:cNvPr id="19" name="Google Shape;881;p31">
              <a:extLst>
                <a:ext uri="{FF2B5EF4-FFF2-40B4-BE49-F238E27FC236}">
                  <a16:creationId xmlns:a16="http://schemas.microsoft.com/office/drawing/2014/main" id="{A6D4E2AE-A5E8-9DB6-AFEF-9393D1919133}"/>
                </a:ext>
              </a:extLst>
            </p:cNvPr>
            <p:cNvSpPr/>
            <p:nvPr/>
          </p:nvSpPr>
          <p:spPr>
            <a:xfrm>
              <a:off x="3380397" y="1446491"/>
              <a:ext cx="1704381" cy="19665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17" name="Graphique 16" descr="Appareil photo avec un remplissage uni">
              <a:extLst>
                <a:ext uri="{FF2B5EF4-FFF2-40B4-BE49-F238E27FC236}">
                  <a16:creationId xmlns:a16="http://schemas.microsoft.com/office/drawing/2014/main" id="{6E9B0A24-6F0F-EF76-3376-615F67DB9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30497" y="1809275"/>
              <a:ext cx="1206976" cy="1206976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E1FEDA0-90DB-A4BD-4FCB-69CBB5454411}"/>
              </a:ext>
            </a:extLst>
          </p:cNvPr>
          <p:cNvGrpSpPr/>
          <p:nvPr/>
        </p:nvGrpSpPr>
        <p:grpSpPr>
          <a:xfrm>
            <a:off x="2375608" y="4181797"/>
            <a:ext cx="1704381" cy="1966549"/>
            <a:chOff x="2168544" y="3168449"/>
            <a:chExt cx="1704381" cy="1966549"/>
          </a:xfrm>
        </p:grpSpPr>
        <p:sp>
          <p:nvSpPr>
            <p:cNvPr id="20" name="Google Shape;881;p31">
              <a:extLst>
                <a:ext uri="{FF2B5EF4-FFF2-40B4-BE49-F238E27FC236}">
                  <a16:creationId xmlns:a16="http://schemas.microsoft.com/office/drawing/2014/main" id="{DABF3999-26CB-AB69-833F-DADD7EA0F4C0}"/>
                </a:ext>
              </a:extLst>
            </p:cNvPr>
            <p:cNvSpPr/>
            <p:nvPr/>
          </p:nvSpPr>
          <p:spPr>
            <a:xfrm>
              <a:off x="2168544" y="3168449"/>
              <a:ext cx="1704381" cy="19665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18" name="Graphique 17" descr="Document avec un remplissage uni">
              <a:extLst>
                <a:ext uri="{FF2B5EF4-FFF2-40B4-BE49-F238E27FC236}">
                  <a16:creationId xmlns:a16="http://schemas.microsoft.com/office/drawing/2014/main" id="{43608DFF-879E-51C6-0F29-E24499A1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39714" y="3552094"/>
              <a:ext cx="1178082" cy="1178082"/>
            </a:xfrm>
            <a:prstGeom prst="rect">
              <a:avLst/>
            </a:prstGeom>
          </p:spPr>
        </p:pic>
      </p:grp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63486A6C-9439-EB86-DBD8-CA318E03379E}"/>
              </a:ext>
            </a:extLst>
          </p:cNvPr>
          <p:cNvSpPr/>
          <p:nvPr/>
        </p:nvSpPr>
        <p:spPr>
          <a:xfrm rot="1927667">
            <a:off x="4152571" y="2486085"/>
            <a:ext cx="634070" cy="270752"/>
          </a:xfrm>
          <a:prstGeom prst="rightArrow">
            <a:avLst/>
          </a:prstGeom>
          <a:solidFill>
            <a:srgbClr val="1D2935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F325FFBE-FDE7-C068-1569-9BC20311DD52}"/>
              </a:ext>
            </a:extLst>
          </p:cNvPr>
          <p:cNvSpPr/>
          <p:nvPr/>
        </p:nvSpPr>
        <p:spPr>
          <a:xfrm rot="19705818">
            <a:off x="4168089" y="4900458"/>
            <a:ext cx="634070" cy="270752"/>
          </a:xfrm>
          <a:prstGeom prst="rightArrow">
            <a:avLst/>
          </a:prstGeom>
          <a:solidFill>
            <a:srgbClr val="1D2935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51C588E3-C487-24A7-D6B9-DE66CED9E693}"/>
              </a:ext>
            </a:extLst>
          </p:cNvPr>
          <p:cNvSpPr/>
          <p:nvPr/>
        </p:nvSpPr>
        <p:spPr>
          <a:xfrm>
            <a:off x="6911438" y="3672388"/>
            <a:ext cx="1331500" cy="270752"/>
          </a:xfrm>
          <a:prstGeom prst="rightArrow">
            <a:avLst/>
          </a:prstGeom>
          <a:solidFill>
            <a:srgbClr val="1D2935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EB22C227-7AA1-8782-0B53-F2175250DD49}"/>
              </a:ext>
            </a:extLst>
          </p:cNvPr>
          <p:cNvSpPr/>
          <p:nvPr/>
        </p:nvSpPr>
        <p:spPr>
          <a:xfrm rot="19705818">
            <a:off x="6594404" y="2712372"/>
            <a:ext cx="634070" cy="270752"/>
          </a:xfrm>
          <a:prstGeom prst="rightArrow">
            <a:avLst/>
          </a:prstGeom>
          <a:solidFill>
            <a:srgbClr val="1D2935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3DA3402-D4D3-0026-9BE0-1C0E42A9672D}"/>
              </a:ext>
            </a:extLst>
          </p:cNvPr>
          <p:cNvSpPr/>
          <p:nvPr/>
        </p:nvSpPr>
        <p:spPr>
          <a:xfrm rot="2257008">
            <a:off x="6575352" y="4697894"/>
            <a:ext cx="634070" cy="270752"/>
          </a:xfrm>
          <a:prstGeom prst="rightArrow">
            <a:avLst/>
          </a:prstGeom>
          <a:solidFill>
            <a:srgbClr val="1D2935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D35B743-52E2-83B7-3760-8C2DD2AA1751}"/>
              </a:ext>
            </a:extLst>
          </p:cNvPr>
          <p:cNvGrpSpPr/>
          <p:nvPr/>
        </p:nvGrpSpPr>
        <p:grpSpPr>
          <a:xfrm>
            <a:off x="7084626" y="1071600"/>
            <a:ext cx="1922327" cy="1922327"/>
            <a:chOff x="7008426" y="1071600"/>
            <a:chExt cx="1922327" cy="1922327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43C581C-EED0-50B3-EF11-D3D942542549}"/>
                </a:ext>
              </a:extLst>
            </p:cNvPr>
            <p:cNvGrpSpPr/>
            <p:nvPr/>
          </p:nvGrpSpPr>
          <p:grpSpPr>
            <a:xfrm>
              <a:off x="7008426" y="1071600"/>
              <a:ext cx="1922327" cy="1922327"/>
              <a:chOff x="6612732" y="1175411"/>
              <a:chExt cx="1922327" cy="1922327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D2FEE217-A408-DC0F-A49E-D7CC8CCDF865}"/>
                  </a:ext>
                </a:extLst>
              </p:cNvPr>
              <p:cNvSpPr/>
              <p:nvPr/>
            </p:nvSpPr>
            <p:spPr>
              <a:xfrm>
                <a:off x="6612732" y="1175411"/>
                <a:ext cx="1922327" cy="1922327"/>
              </a:xfrm>
              <a:prstGeom prst="ellipse">
                <a:avLst/>
              </a:prstGeom>
              <a:solidFill>
                <a:srgbClr val="FECFA4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8007979-DD04-AA97-F28A-551DFCE0BA9B}"/>
                  </a:ext>
                </a:extLst>
              </p:cNvPr>
              <p:cNvSpPr txBox="1"/>
              <p:nvPr/>
            </p:nvSpPr>
            <p:spPr>
              <a:xfrm>
                <a:off x="6676308" y="1960856"/>
                <a:ext cx="1790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rgbClr val="1D2935"/>
                    </a:solidFill>
                    <a:latin typeface="Fira Sans Extra Condensed Mediu" panose="020B0603050000020004" pitchFamily="34" charset="0"/>
                  </a:rPr>
                  <a:t>BIAIS LIÉ À LA MORPHOLOGIE ?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6FEC653B-8BCA-3A24-8875-8BB8B7E2655D}"/>
                </a:ext>
              </a:extLst>
            </p:cNvPr>
            <p:cNvGrpSpPr/>
            <p:nvPr/>
          </p:nvGrpSpPr>
          <p:grpSpPr>
            <a:xfrm>
              <a:off x="7577940" y="1207161"/>
              <a:ext cx="792047" cy="603150"/>
              <a:chOff x="2105477" y="4971381"/>
              <a:chExt cx="1113499" cy="847937"/>
            </a:xfrm>
            <a:effectLst/>
          </p:grpSpPr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A6DA72CF-88A6-1971-803F-049EDA4CCD7C}"/>
                  </a:ext>
                </a:extLst>
              </p:cNvPr>
              <p:cNvSpPr/>
              <p:nvPr/>
            </p:nvSpPr>
            <p:spPr>
              <a:xfrm>
                <a:off x="2105477" y="4971381"/>
                <a:ext cx="1113499" cy="847937"/>
              </a:xfrm>
              <a:prstGeom prst="triangle">
                <a:avLst/>
              </a:prstGeom>
              <a:solidFill>
                <a:srgbClr val="FFCE31"/>
              </a:solidFill>
              <a:ln w="6350">
                <a:solidFill>
                  <a:srgbClr val="1D2935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2AB26E93-2563-E476-7FD4-87FED3B9D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3432" y="5176503"/>
                <a:ext cx="177587" cy="573457"/>
              </a:xfrm>
              <a:prstGeom prst="rect">
                <a:avLst/>
              </a:prstGeom>
            </p:spPr>
          </p:pic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656C1A1-819D-FBAF-DEEF-BF455332EDD1}"/>
              </a:ext>
            </a:extLst>
          </p:cNvPr>
          <p:cNvGrpSpPr/>
          <p:nvPr/>
        </p:nvGrpSpPr>
        <p:grpSpPr>
          <a:xfrm>
            <a:off x="8345768" y="2847748"/>
            <a:ext cx="1922327" cy="1922327"/>
            <a:chOff x="8269568" y="2847748"/>
            <a:chExt cx="1922327" cy="1922327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0C2A8283-5799-29F5-0ECB-B1CFCF0054BF}"/>
                </a:ext>
              </a:extLst>
            </p:cNvPr>
            <p:cNvGrpSpPr/>
            <p:nvPr/>
          </p:nvGrpSpPr>
          <p:grpSpPr>
            <a:xfrm>
              <a:off x="8269568" y="2847748"/>
              <a:ext cx="1922327" cy="1922327"/>
              <a:chOff x="8269568" y="2847748"/>
              <a:chExt cx="1922327" cy="1922327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29EACEE7-2018-E9D9-4DBC-F9890BA9BF41}"/>
                  </a:ext>
                </a:extLst>
              </p:cNvPr>
              <p:cNvSpPr/>
              <p:nvPr/>
            </p:nvSpPr>
            <p:spPr>
              <a:xfrm>
                <a:off x="8269568" y="2847748"/>
                <a:ext cx="1922327" cy="1922327"/>
              </a:xfrm>
              <a:prstGeom prst="ellipse">
                <a:avLst/>
              </a:prstGeom>
              <a:solidFill>
                <a:srgbClr val="F4BABA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98EB131-8CAD-F3E3-CF15-C10B4204457E}"/>
                  </a:ext>
                </a:extLst>
              </p:cNvPr>
              <p:cNvSpPr txBox="1"/>
              <p:nvPr/>
            </p:nvSpPr>
            <p:spPr>
              <a:xfrm>
                <a:off x="8335381" y="3734109"/>
                <a:ext cx="1790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rgbClr val="1D2935"/>
                    </a:solidFill>
                    <a:latin typeface="Fira Sans Extra Condensed Mediu" panose="020B0603050000020004" pitchFamily="34" charset="0"/>
                  </a:rPr>
                  <a:t>BIAIS LIÉ AU GENRE ?</a:t>
                </a: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D7DDFE0-DA9A-DACB-5DCB-76B1EA604B1F}"/>
                </a:ext>
              </a:extLst>
            </p:cNvPr>
            <p:cNvGrpSpPr/>
            <p:nvPr/>
          </p:nvGrpSpPr>
          <p:grpSpPr>
            <a:xfrm>
              <a:off x="8834707" y="3040661"/>
              <a:ext cx="792047" cy="603150"/>
              <a:chOff x="2105477" y="4971381"/>
              <a:chExt cx="1113499" cy="847937"/>
            </a:xfrm>
            <a:effectLst/>
          </p:grpSpPr>
          <p:sp>
            <p:nvSpPr>
              <p:cNvPr id="53" name="Triangle isocèle 52">
                <a:extLst>
                  <a:ext uri="{FF2B5EF4-FFF2-40B4-BE49-F238E27FC236}">
                    <a16:creationId xmlns:a16="http://schemas.microsoft.com/office/drawing/2014/main" id="{4CF5CA75-8E3C-E966-8AE6-8F9EFAD86A82}"/>
                  </a:ext>
                </a:extLst>
              </p:cNvPr>
              <p:cNvSpPr/>
              <p:nvPr/>
            </p:nvSpPr>
            <p:spPr>
              <a:xfrm>
                <a:off x="2105477" y="4971381"/>
                <a:ext cx="1113499" cy="847937"/>
              </a:xfrm>
              <a:prstGeom prst="triangle">
                <a:avLst/>
              </a:prstGeom>
              <a:solidFill>
                <a:srgbClr val="FFCE31"/>
              </a:solidFill>
              <a:ln w="6350">
                <a:solidFill>
                  <a:srgbClr val="1D2935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6104FA4C-5586-6A1A-5696-C1C49F030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3432" y="5176503"/>
                <a:ext cx="177587" cy="573457"/>
              </a:xfrm>
              <a:prstGeom prst="rect">
                <a:avLst/>
              </a:prstGeom>
            </p:spPr>
          </p:pic>
        </p:grp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5709080-0AA2-B8B2-14B3-25952216F856}"/>
              </a:ext>
            </a:extLst>
          </p:cNvPr>
          <p:cNvGrpSpPr/>
          <p:nvPr/>
        </p:nvGrpSpPr>
        <p:grpSpPr>
          <a:xfrm>
            <a:off x="7083507" y="4635264"/>
            <a:ext cx="1922327" cy="1922327"/>
            <a:chOff x="7007307" y="4635264"/>
            <a:chExt cx="1922327" cy="1922327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F05AC5-4B6D-FCB2-0CA8-7AB4251450F8}"/>
                </a:ext>
              </a:extLst>
            </p:cNvPr>
            <p:cNvGrpSpPr/>
            <p:nvPr/>
          </p:nvGrpSpPr>
          <p:grpSpPr>
            <a:xfrm>
              <a:off x="7007307" y="4635264"/>
              <a:ext cx="1922327" cy="1922327"/>
              <a:chOff x="6612732" y="4601460"/>
              <a:chExt cx="1922327" cy="1922327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227BC205-E4C1-A2E3-6399-12034F58385F}"/>
                  </a:ext>
                </a:extLst>
              </p:cNvPr>
              <p:cNvSpPr/>
              <p:nvPr/>
            </p:nvSpPr>
            <p:spPr>
              <a:xfrm>
                <a:off x="6612732" y="4601460"/>
                <a:ext cx="1922327" cy="1922327"/>
              </a:xfrm>
              <a:prstGeom prst="ellipse">
                <a:avLst/>
              </a:prstGeom>
              <a:solidFill>
                <a:srgbClr val="FFF3B7"/>
              </a:solidFill>
              <a:ln w="6350">
                <a:solidFill>
                  <a:srgbClr val="1D29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CE97D4E-0E61-3FF0-7939-36525EE0B6DA}"/>
                  </a:ext>
                </a:extLst>
              </p:cNvPr>
              <p:cNvSpPr txBox="1"/>
              <p:nvPr/>
            </p:nvSpPr>
            <p:spPr>
              <a:xfrm>
                <a:off x="6677427" y="5477435"/>
                <a:ext cx="17907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solidFill>
                      <a:srgbClr val="1D2935"/>
                    </a:solidFill>
                    <a:latin typeface="Fira Sans Extra Condensed Mediu" panose="020B0603050000020004" pitchFamily="34" charset="0"/>
                  </a:rPr>
                  <a:t>BIAIS LIÉ À L’ETHNIE ?</a:t>
                </a:r>
              </a:p>
            </p:txBody>
          </p: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EA45E43-267D-4B83-8674-C87BDDB2B1DD}"/>
                </a:ext>
              </a:extLst>
            </p:cNvPr>
            <p:cNvGrpSpPr/>
            <p:nvPr/>
          </p:nvGrpSpPr>
          <p:grpSpPr>
            <a:xfrm>
              <a:off x="7577940" y="4814890"/>
              <a:ext cx="792047" cy="603150"/>
              <a:chOff x="2105477" y="4971381"/>
              <a:chExt cx="1113499" cy="847937"/>
            </a:xfrm>
            <a:effectLst/>
          </p:grpSpPr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E91915A6-2A19-6395-52FE-7D0B3E6DA5EA}"/>
                  </a:ext>
                </a:extLst>
              </p:cNvPr>
              <p:cNvSpPr/>
              <p:nvPr/>
            </p:nvSpPr>
            <p:spPr>
              <a:xfrm>
                <a:off x="2105477" y="4971381"/>
                <a:ext cx="1113499" cy="847937"/>
              </a:xfrm>
              <a:prstGeom prst="triangle">
                <a:avLst/>
              </a:prstGeom>
              <a:solidFill>
                <a:srgbClr val="FFCE31"/>
              </a:solidFill>
              <a:ln w="6350">
                <a:solidFill>
                  <a:srgbClr val="1D2935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06C7110F-716D-33F6-9552-5A19DE831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3432" y="5176503"/>
                <a:ext cx="177587" cy="573457"/>
              </a:xfrm>
              <a:prstGeom prst="rect">
                <a:avLst/>
              </a:prstGeom>
            </p:spPr>
          </p:pic>
        </p:grpSp>
      </p:grpSp>
      <p:sp>
        <p:nvSpPr>
          <p:cNvPr id="62" name="Triangle rectangle 61">
            <a:extLst>
              <a:ext uri="{FF2B5EF4-FFF2-40B4-BE49-F238E27FC236}">
                <a16:creationId xmlns:a16="http://schemas.microsoft.com/office/drawing/2014/main" id="{18304C9A-7BCC-A1FB-19FC-68E8CFED4C44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space réservé du numéro de diapositive 35">
            <a:extLst>
              <a:ext uri="{FF2B5EF4-FFF2-40B4-BE49-F238E27FC236}">
                <a16:creationId xmlns:a16="http://schemas.microsoft.com/office/drawing/2014/main" id="{174ED7B0-3640-34EC-2045-060E899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23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37" grpId="0" animBg="1"/>
      <p:bldP spid="38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04C3A-AA7C-279A-8D50-4DDAF827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9EA4EAAB-CC41-19EE-AF8F-89E639008F08}"/>
              </a:ext>
            </a:extLst>
          </p:cNvPr>
          <p:cNvSpPr txBox="1"/>
          <p:nvPr/>
        </p:nvSpPr>
        <p:spPr>
          <a:xfrm>
            <a:off x="7261726" y="3646805"/>
            <a:ext cx="4260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MITIGATION</a:t>
            </a:r>
          </a:p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DES RISQUES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FC07CF8-5E54-CEA3-7926-60CF023A428D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6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DBA9966B-E323-328E-C02B-2C0ED4C9199A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66CF7962-02C8-CE4C-C5CC-B05689E6A583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C32987C7-F13C-A6F7-77E3-0D0710E620C6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72213496-1F28-D4FF-B286-B25ECE5AF2D0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CCBDD4D2-3970-8AF0-2DBB-0B60C139A14A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AA3806E7-29CE-5FB5-2CA5-A571C17340C6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E5E3283B-9112-D982-0FD6-1CAE8E2035FB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B14104F3-3976-6370-0DC9-B62A9AA4A42E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2AD0CD79-FE74-59A7-8FAE-E42849EC7513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99D12AC7-3DC2-2ED1-25EC-62C23CF1FFAB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C6C25317-B4F3-9E03-CFEF-39209040F788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6C0A9EF5-3CEC-8104-0C8B-5279CC95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E7412-33C1-658D-A033-C4C94C1F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84024329-3ABC-837E-1FA6-85F4B73CBF60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F572C9-FEA6-829B-1CFC-58A2ED6D577E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B5F44A1-0E7D-696C-B898-B9092BC5F483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8CABFED-067F-F377-E71A-C9B3B6FE712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FE35357-A903-E853-FA7F-1DAC4CF3B02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9444D7D-EF47-FFDA-5E68-119B946B4ED4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C1BC931-BA94-E44A-4219-75AE8A2CB20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851C450-436C-ABB9-4A12-B7DA410FEAAC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8A197-5D65-17D6-924B-A9A809FDF7B3}"/>
              </a:ext>
            </a:extLst>
          </p:cNvPr>
          <p:cNvSpPr/>
          <p:nvPr/>
        </p:nvSpPr>
        <p:spPr>
          <a:xfrm>
            <a:off x="-3017" y="4864870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727C8B1-3B12-4099-4FCD-691D0DE42BFD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5" name="Rectangle : avec coins arrondis en diagonale 34">
            <a:extLst>
              <a:ext uri="{FF2B5EF4-FFF2-40B4-BE49-F238E27FC236}">
                <a16:creationId xmlns:a16="http://schemas.microsoft.com/office/drawing/2014/main" id="{0674733C-82F1-9785-3781-752F1EFA23A8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MITIGATION DES RISQUES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675D506-0881-31D1-3F4D-48234C3D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1" r="12885"/>
          <a:stretch/>
        </p:blipFill>
        <p:spPr>
          <a:xfrm>
            <a:off x="6111428" y="2137825"/>
            <a:ext cx="5470971" cy="427118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435EF21-1F52-05CB-48ED-F6EC03B1F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0"/>
          <a:stretch/>
        </p:blipFill>
        <p:spPr>
          <a:xfrm>
            <a:off x="1144523" y="2107548"/>
            <a:ext cx="4910662" cy="43427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6FDCA0-90E1-B109-5FF8-AFFBACB1E765}"/>
              </a:ext>
            </a:extLst>
          </p:cNvPr>
          <p:cNvSpPr/>
          <p:nvPr/>
        </p:nvSpPr>
        <p:spPr>
          <a:xfrm>
            <a:off x="4586538" y="1118620"/>
            <a:ext cx="1524891" cy="609053"/>
          </a:xfrm>
          <a:prstGeom prst="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IMPACT</a:t>
            </a:r>
            <a:endParaRPr lang="fr-FR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3B17A7-6A9D-9FB4-E861-0E93E19EC84F}"/>
              </a:ext>
            </a:extLst>
          </p:cNvPr>
          <p:cNvSpPr/>
          <p:nvPr/>
        </p:nvSpPr>
        <p:spPr>
          <a:xfrm>
            <a:off x="6564117" y="1118619"/>
            <a:ext cx="1524891" cy="609052"/>
          </a:xfrm>
          <a:prstGeom prst="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PROBABILITÉ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72874B-7CB8-00DD-411C-5279440584EF}"/>
              </a:ext>
            </a:extLst>
          </p:cNvPr>
          <p:cNvGrpSpPr/>
          <p:nvPr/>
        </p:nvGrpSpPr>
        <p:grpSpPr>
          <a:xfrm>
            <a:off x="1342643" y="1118621"/>
            <a:ext cx="2871217" cy="609052"/>
            <a:chOff x="1342643" y="1118621"/>
            <a:chExt cx="2871217" cy="609052"/>
          </a:xfrm>
        </p:grpSpPr>
        <p:sp>
          <p:nvSpPr>
            <p:cNvPr id="15" name="Rectangle : avec coin arrondi 14">
              <a:extLst>
                <a:ext uri="{FF2B5EF4-FFF2-40B4-BE49-F238E27FC236}">
                  <a16:creationId xmlns:a16="http://schemas.microsoft.com/office/drawing/2014/main" id="{DA229617-800F-86C2-D6D2-DEBCDF42BF99}"/>
                </a:ext>
              </a:extLst>
            </p:cNvPr>
            <p:cNvSpPr/>
            <p:nvPr/>
          </p:nvSpPr>
          <p:spPr>
            <a:xfrm flipH="1" flipV="1">
              <a:off x="1342644" y="1118621"/>
              <a:ext cx="2871216" cy="609052"/>
            </a:xfrm>
            <a:prstGeom prst="round1Rect">
              <a:avLst>
                <a:gd name="adj" fmla="val 25398"/>
              </a:avLst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0DCB69B-70DC-2956-0B56-CC9C382E6231}"/>
                </a:ext>
              </a:extLst>
            </p:cNvPr>
            <p:cNvSpPr txBox="1"/>
            <p:nvPr/>
          </p:nvSpPr>
          <p:spPr>
            <a:xfrm>
              <a:off x="1342643" y="1224603"/>
              <a:ext cx="28712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10 RISQUES IDENTIFIÉS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9FFDB1D-F1BD-DFAC-12E9-66CA371EF63D}"/>
              </a:ext>
            </a:extLst>
          </p:cNvPr>
          <p:cNvGrpSpPr/>
          <p:nvPr/>
        </p:nvGrpSpPr>
        <p:grpSpPr>
          <a:xfrm>
            <a:off x="8541695" y="1118621"/>
            <a:ext cx="2524069" cy="609052"/>
            <a:chOff x="8541695" y="1118621"/>
            <a:chExt cx="2524069" cy="609052"/>
          </a:xfrm>
        </p:grpSpPr>
        <p:sp>
          <p:nvSpPr>
            <p:cNvPr id="16" name="Rectangle : avec coin arrondi 15">
              <a:extLst>
                <a:ext uri="{FF2B5EF4-FFF2-40B4-BE49-F238E27FC236}">
                  <a16:creationId xmlns:a16="http://schemas.microsoft.com/office/drawing/2014/main" id="{021ED83E-29A4-9899-E699-5F5B892F4917}"/>
                </a:ext>
              </a:extLst>
            </p:cNvPr>
            <p:cNvSpPr/>
            <p:nvPr/>
          </p:nvSpPr>
          <p:spPr>
            <a:xfrm>
              <a:off x="8541695" y="1118621"/>
              <a:ext cx="2524068" cy="609052"/>
            </a:xfrm>
            <a:prstGeom prst="round1Rect">
              <a:avLst>
                <a:gd name="adj" fmla="val 20393"/>
              </a:avLst>
            </a:prstGeom>
            <a:gradFill flip="none" rotWithShape="1">
              <a:gsLst>
                <a:gs pos="0">
                  <a:srgbClr val="D0E4B2"/>
                </a:gs>
                <a:gs pos="74158">
                  <a:srgbClr val="FECFA4"/>
                </a:gs>
                <a:gs pos="41000">
                  <a:srgbClr val="FFF3B7"/>
                </a:gs>
                <a:gs pos="100000">
                  <a:srgbClr val="F4BABA"/>
                </a:gs>
              </a:gsLst>
              <a:lin ang="0" scaled="1"/>
              <a:tileRect/>
            </a:gra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1D9B0C6-22C7-F07F-52AF-9FE8FA858BD4}"/>
                </a:ext>
              </a:extLst>
            </p:cNvPr>
            <p:cNvSpPr txBox="1"/>
            <p:nvPr/>
          </p:nvSpPr>
          <p:spPr>
            <a:xfrm>
              <a:off x="8541696" y="1224603"/>
              <a:ext cx="2524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CRITICITÉ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C22645FA-EEA1-7C86-287E-4BC0A039B94C}"/>
              </a:ext>
            </a:extLst>
          </p:cNvPr>
          <p:cNvSpPr txBox="1"/>
          <p:nvPr/>
        </p:nvSpPr>
        <p:spPr>
          <a:xfrm>
            <a:off x="8032331" y="1102727"/>
            <a:ext cx="56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1FE989-DB2B-F4ED-15A1-F7D030BE5B76}"/>
              </a:ext>
            </a:extLst>
          </p:cNvPr>
          <p:cNvSpPr txBox="1"/>
          <p:nvPr/>
        </p:nvSpPr>
        <p:spPr>
          <a:xfrm>
            <a:off x="6058373" y="1104796"/>
            <a:ext cx="56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×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E02932-E1A7-CA8E-23F6-AA9C9FA6E601}"/>
              </a:ext>
            </a:extLst>
          </p:cNvPr>
          <p:cNvSpPr txBox="1"/>
          <p:nvPr/>
        </p:nvSpPr>
        <p:spPr>
          <a:xfrm>
            <a:off x="4123082" y="1103275"/>
            <a:ext cx="56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F0334B-95F5-1166-F7BA-04C878DEFEB1}"/>
              </a:ext>
            </a:extLst>
          </p:cNvPr>
          <p:cNvSpPr txBox="1"/>
          <p:nvPr/>
        </p:nvSpPr>
        <p:spPr>
          <a:xfrm>
            <a:off x="2385060" y="639796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CRITICITÉ</a:t>
            </a:r>
            <a:endParaRPr lang="fr-FR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5A4019D-A0C8-C34E-0DBE-81AEACFA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25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22" grpId="0"/>
      <p:bldP spid="23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1FA3-B848-629D-47A2-2E7C84CCA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842160D-FC8D-FF27-1FFF-41A5F58BD7A3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EC99279-85A7-FC16-7192-472A6352FF13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A27F5D-919D-9470-5848-E02657262FC7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D40856F-6CCD-3E0C-F206-D20C16F42718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27E330F-7873-17FD-0E23-543C3AF4CF49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AA00664-FB87-8AFB-3FBB-C3A7E27C56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6A5A53-A2A9-2660-06C9-CD23AAB9698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9FC3E-6A33-8E67-E7EC-8486A043B3F1}"/>
              </a:ext>
            </a:extLst>
          </p:cNvPr>
          <p:cNvSpPr/>
          <p:nvPr/>
        </p:nvSpPr>
        <p:spPr>
          <a:xfrm>
            <a:off x="-3017" y="4864870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F2D172-A230-C5E4-F2A9-CE651875472F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5" name="Rectangle : avec coins arrondis en diagonale 34">
            <a:extLst>
              <a:ext uri="{FF2B5EF4-FFF2-40B4-BE49-F238E27FC236}">
                <a16:creationId xmlns:a16="http://schemas.microsoft.com/office/drawing/2014/main" id="{B85312BE-FBE5-1418-6E9F-B64AF2E3F5E3}"/>
              </a:ext>
            </a:extLst>
          </p:cNvPr>
          <p:cNvSpPr/>
          <p:nvPr/>
        </p:nvSpPr>
        <p:spPr>
          <a:xfrm>
            <a:off x="1051560" y="235674"/>
            <a:ext cx="1023366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MITIGATION DES RISQUES</a:t>
            </a:r>
          </a:p>
        </p:txBody>
      </p:sp>
      <p:sp>
        <p:nvSpPr>
          <p:cNvPr id="17" name="Rectangle : avec coins arrondis en diagonale 16">
            <a:extLst>
              <a:ext uri="{FF2B5EF4-FFF2-40B4-BE49-F238E27FC236}">
                <a16:creationId xmlns:a16="http://schemas.microsoft.com/office/drawing/2014/main" id="{9506BCAC-7203-3434-6D64-B1815C835C2A}"/>
              </a:ext>
            </a:extLst>
          </p:cNvPr>
          <p:cNvSpPr/>
          <p:nvPr/>
        </p:nvSpPr>
        <p:spPr>
          <a:xfrm>
            <a:off x="3078481" y="3106550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Tests rigoureux</a:t>
            </a: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C175E62F-2A18-E108-E491-D73D14348BC0}"/>
              </a:ext>
            </a:extLst>
          </p:cNvPr>
          <p:cNvSpPr/>
          <p:nvPr/>
        </p:nvSpPr>
        <p:spPr>
          <a:xfrm>
            <a:off x="3078480" y="3709571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Bêta-test fermé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84A0510E-6C31-70CC-4510-10A4F22BD5D8}"/>
              </a:ext>
            </a:extLst>
          </p:cNvPr>
          <p:cNvSpPr/>
          <p:nvPr/>
        </p:nvSpPr>
        <p:spPr>
          <a:xfrm>
            <a:off x="3078480" y="4912303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Plan de communication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358848A3-8DB5-4F3B-F90A-E097DBFCE71A}"/>
              </a:ext>
            </a:extLst>
          </p:cNvPr>
          <p:cNvSpPr/>
          <p:nvPr/>
        </p:nvSpPr>
        <p:spPr>
          <a:xfrm>
            <a:off x="3078480" y="4310937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Contrat de maintenance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BC208DE1-079D-5E63-A400-1E89AFC8EB95}"/>
              </a:ext>
            </a:extLst>
          </p:cNvPr>
          <p:cNvSpPr/>
          <p:nvPr/>
        </p:nvSpPr>
        <p:spPr>
          <a:xfrm>
            <a:off x="3078481" y="2488289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Données d’entraînement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18C1E0B4-4483-4274-C9E4-69B720876AEB}"/>
              </a:ext>
            </a:extLst>
          </p:cNvPr>
          <p:cNvSpPr/>
          <p:nvPr/>
        </p:nvSpPr>
        <p:spPr>
          <a:xfrm>
            <a:off x="1051560" y="1568145"/>
            <a:ext cx="2186940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fr-FR" sz="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</a:br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BIAIS DU MODÈLE</a:t>
            </a: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D2C81233-372E-9C61-AD44-904A9E578026}"/>
              </a:ext>
            </a:extLst>
          </p:cNvPr>
          <p:cNvSpPr/>
          <p:nvPr/>
        </p:nvSpPr>
        <p:spPr>
          <a:xfrm>
            <a:off x="1295400" y="2766727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BAD BUZZ, POLÉMIQUES</a:t>
            </a:r>
          </a:p>
        </p:txBody>
      </p:sp>
      <p:sp>
        <p:nvSpPr>
          <p:cNvPr id="24" name="Rectangle : avec coins arrondis en diagonale 23">
            <a:extLst>
              <a:ext uri="{FF2B5EF4-FFF2-40B4-BE49-F238E27FC236}">
                <a16:creationId xmlns:a16="http://schemas.microsoft.com/office/drawing/2014/main" id="{DF72DAE9-5673-41C1-2620-F8F8C7520641}"/>
              </a:ext>
            </a:extLst>
          </p:cNvPr>
          <p:cNvSpPr/>
          <p:nvPr/>
        </p:nvSpPr>
        <p:spPr>
          <a:xfrm>
            <a:off x="1295400" y="3370131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RÉPUTATION ENTREPRISE</a:t>
            </a:r>
          </a:p>
        </p:txBody>
      </p:sp>
      <p:sp>
        <p:nvSpPr>
          <p:cNvPr id="25" name="Rectangle : avec coins arrondis en diagonale 24">
            <a:extLst>
              <a:ext uri="{FF2B5EF4-FFF2-40B4-BE49-F238E27FC236}">
                <a16:creationId xmlns:a16="http://schemas.microsoft.com/office/drawing/2014/main" id="{854A6D46-01F2-5ED9-67A8-2F50FB4E4097}"/>
              </a:ext>
            </a:extLst>
          </p:cNvPr>
          <p:cNvSpPr/>
          <p:nvPr/>
        </p:nvSpPr>
        <p:spPr>
          <a:xfrm>
            <a:off x="1295400" y="3973535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ATTRITION</a:t>
            </a:r>
          </a:p>
        </p:txBody>
      </p:sp>
      <p:sp>
        <p:nvSpPr>
          <p:cNvPr id="26" name="Rectangle : avec coins arrondis en diagonale 25">
            <a:extLst>
              <a:ext uri="{FF2B5EF4-FFF2-40B4-BE49-F238E27FC236}">
                <a16:creationId xmlns:a16="http://schemas.microsoft.com/office/drawing/2014/main" id="{7B9F24BC-C394-D0CF-C59F-BC41169D5421}"/>
              </a:ext>
            </a:extLst>
          </p:cNvPr>
          <p:cNvSpPr/>
          <p:nvPr/>
        </p:nvSpPr>
        <p:spPr>
          <a:xfrm>
            <a:off x="1319574" y="4576939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BAISSE DU CA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2331CA17-07F0-AA72-E3EA-1B4CEFD61C58}"/>
              </a:ext>
            </a:extLst>
          </p:cNvPr>
          <p:cNvSpPr/>
          <p:nvPr/>
        </p:nvSpPr>
        <p:spPr>
          <a:xfrm>
            <a:off x="1319574" y="5175886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COÛT DES CORRECTIFS</a:t>
            </a:r>
          </a:p>
        </p:txBody>
      </p:sp>
      <p:sp>
        <p:nvSpPr>
          <p:cNvPr id="37" name="Rectangle : avec coins arrondis en diagonale 36">
            <a:extLst>
              <a:ext uri="{FF2B5EF4-FFF2-40B4-BE49-F238E27FC236}">
                <a16:creationId xmlns:a16="http://schemas.microsoft.com/office/drawing/2014/main" id="{854192F6-24EE-BF7F-98D5-1166AFF0B402}"/>
              </a:ext>
            </a:extLst>
          </p:cNvPr>
          <p:cNvSpPr/>
          <p:nvPr/>
        </p:nvSpPr>
        <p:spPr>
          <a:xfrm>
            <a:off x="1295399" y="2159514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4BABA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CRITICITÉ : 9</a:t>
            </a:r>
          </a:p>
        </p:txBody>
      </p:sp>
      <p:sp>
        <p:nvSpPr>
          <p:cNvPr id="38" name="Rectangle : avec coins arrondis en diagonale 37">
            <a:extLst>
              <a:ext uri="{FF2B5EF4-FFF2-40B4-BE49-F238E27FC236}">
                <a16:creationId xmlns:a16="http://schemas.microsoft.com/office/drawing/2014/main" id="{80C043B7-078D-5454-01FB-48584B148689}"/>
              </a:ext>
            </a:extLst>
          </p:cNvPr>
          <p:cNvSpPr/>
          <p:nvPr/>
        </p:nvSpPr>
        <p:spPr>
          <a:xfrm>
            <a:off x="6825996" y="3106550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Démarche continue</a:t>
            </a:r>
          </a:p>
        </p:txBody>
      </p:sp>
      <p:sp>
        <p:nvSpPr>
          <p:cNvPr id="42" name="Rectangle : avec coins arrondis en diagonale 41">
            <a:extLst>
              <a:ext uri="{FF2B5EF4-FFF2-40B4-BE49-F238E27FC236}">
                <a16:creationId xmlns:a16="http://schemas.microsoft.com/office/drawing/2014/main" id="{7675D71C-F4D5-EB67-410B-4B41C6073C40}"/>
              </a:ext>
            </a:extLst>
          </p:cNvPr>
          <p:cNvSpPr/>
          <p:nvPr/>
        </p:nvSpPr>
        <p:spPr>
          <a:xfrm>
            <a:off x="6825996" y="2488289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Validation</a:t>
            </a:r>
          </a:p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par le DPO</a:t>
            </a:r>
          </a:p>
        </p:txBody>
      </p:sp>
      <p:sp>
        <p:nvSpPr>
          <p:cNvPr id="43" name="Rectangle : avec coins arrondis en diagonale 42">
            <a:extLst>
              <a:ext uri="{FF2B5EF4-FFF2-40B4-BE49-F238E27FC236}">
                <a16:creationId xmlns:a16="http://schemas.microsoft.com/office/drawing/2014/main" id="{C8A2A4DF-CFF6-4B22-A032-04D125E3000F}"/>
              </a:ext>
            </a:extLst>
          </p:cNvPr>
          <p:cNvSpPr/>
          <p:nvPr/>
        </p:nvSpPr>
        <p:spPr>
          <a:xfrm>
            <a:off x="4799075" y="1568145"/>
            <a:ext cx="2186940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MANQUEMENTS RGPD</a:t>
            </a:r>
          </a:p>
        </p:txBody>
      </p:sp>
      <p:sp>
        <p:nvSpPr>
          <p:cNvPr id="44" name="Rectangle : avec coins arrondis en diagonale 43">
            <a:extLst>
              <a:ext uri="{FF2B5EF4-FFF2-40B4-BE49-F238E27FC236}">
                <a16:creationId xmlns:a16="http://schemas.microsoft.com/office/drawing/2014/main" id="{7629E625-846E-36CD-0C04-6CC0122D7A80}"/>
              </a:ext>
            </a:extLst>
          </p:cNvPr>
          <p:cNvSpPr/>
          <p:nvPr/>
        </p:nvSpPr>
        <p:spPr>
          <a:xfrm>
            <a:off x="5042915" y="2766727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CONDAMNATIONS, AMENDES</a:t>
            </a:r>
          </a:p>
        </p:txBody>
      </p:sp>
      <p:sp>
        <p:nvSpPr>
          <p:cNvPr id="45" name="Rectangle : avec coins arrondis en diagonale 44">
            <a:extLst>
              <a:ext uri="{FF2B5EF4-FFF2-40B4-BE49-F238E27FC236}">
                <a16:creationId xmlns:a16="http://schemas.microsoft.com/office/drawing/2014/main" id="{19D40873-DBFF-3778-098D-9F21B0C78D2F}"/>
              </a:ext>
            </a:extLst>
          </p:cNvPr>
          <p:cNvSpPr/>
          <p:nvPr/>
        </p:nvSpPr>
        <p:spPr>
          <a:xfrm>
            <a:off x="5042915" y="3370131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RÉPUTATION ENTREPRISE</a:t>
            </a: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126806AD-9794-AED4-33DC-73DE3E5DF05D}"/>
              </a:ext>
            </a:extLst>
          </p:cNvPr>
          <p:cNvSpPr/>
          <p:nvPr/>
        </p:nvSpPr>
        <p:spPr>
          <a:xfrm>
            <a:off x="5042915" y="3973535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INTERRUPTION DU SERVICE</a:t>
            </a:r>
          </a:p>
        </p:txBody>
      </p:sp>
      <p:sp>
        <p:nvSpPr>
          <p:cNvPr id="47" name="Rectangle : avec coins arrondis en diagonale 46">
            <a:extLst>
              <a:ext uri="{FF2B5EF4-FFF2-40B4-BE49-F238E27FC236}">
                <a16:creationId xmlns:a16="http://schemas.microsoft.com/office/drawing/2014/main" id="{DF80974C-780E-C86A-59D3-1B76B604FCA3}"/>
              </a:ext>
            </a:extLst>
          </p:cNvPr>
          <p:cNvSpPr/>
          <p:nvPr/>
        </p:nvSpPr>
        <p:spPr>
          <a:xfrm>
            <a:off x="5067089" y="4576939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BAISSE DU CA</a:t>
            </a:r>
          </a:p>
        </p:txBody>
      </p: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E0FE3F10-1E79-8F9F-9512-470EA6F802BD}"/>
              </a:ext>
            </a:extLst>
          </p:cNvPr>
          <p:cNvSpPr/>
          <p:nvPr/>
        </p:nvSpPr>
        <p:spPr>
          <a:xfrm>
            <a:off x="5067089" y="5175886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COÛT DES CORRECTIFS</a:t>
            </a: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FFB222AA-8081-04D2-4939-818DC713BC49}"/>
              </a:ext>
            </a:extLst>
          </p:cNvPr>
          <p:cNvSpPr/>
          <p:nvPr/>
        </p:nvSpPr>
        <p:spPr>
          <a:xfrm>
            <a:off x="5042914" y="2159514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CRITICITÉ : 6</a:t>
            </a:r>
          </a:p>
        </p:txBody>
      </p:sp>
      <p:sp>
        <p:nvSpPr>
          <p:cNvPr id="50" name="Rectangle : avec coins arrondis en diagonale 49">
            <a:extLst>
              <a:ext uri="{FF2B5EF4-FFF2-40B4-BE49-F238E27FC236}">
                <a16:creationId xmlns:a16="http://schemas.microsoft.com/office/drawing/2014/main" id="{33360835-AB25-22B5-9EF4-A46072DF3B7E}"/>
              </a:ext>
            </a:extLst>
          </p:cNvPr>
          <p:cNvSpPr/>
          <p:nvPr/>
        </p:nvSpPr>
        <p:spPr>
          <a:xfrm>
            <a:off x="10451591" y="3106550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Inclure de la nouveauté</a:t>
            </a:r>
          </a:p>
        </p:txBody>
      </p:sp>
      <p:sp>
        <p:nvSpPr>
          <p:cNvPr id="51" name="Rectangle : avec coins arrondis en diagonale 50">
            <a:extLst>
              <a:ext uri="{FF2B5EF4-FFF2-40B4-BE49-F238E27FC236}">
                <a16:creationId xmlns:a16="http://schemas.microsoft.com/office/drawing/2014/main" id="{D7CF0DC1-3B5C-A158-C166-1F01D2DE26BE}"/>
              </a:ext>
            </a:extLst>
          </p:cNvPr>
          <p:cNvSpPr/>
          <p:nvPr/>
        </p:nvSpPr>
        <p:spPr>
          <a:xfrm>
            <a:off x="10451590" y="3709571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Plaisir du client</a:t>
            </a:r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E246B91-4575-C8BC-63A2-DF8ED0823874}"/>
              </a:ext>
            </a:extLst>
          </p:cNvPr>
          <p:cNvSpPr/>
          <p:nvPr/>
        </p:nvSpPr>
        <p:spPr>
          <a:xfrm>
            <a:off x="10451591" y="2488289"/>
            <a:ext cx="1165859" cy="422652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1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Inclure de la découverte</a:t>
            </a:r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BD2A210F-EB4D-8095-2DB8-13D9E3538C69}"/>
              </a:ext>
            </a:extLst>
          </p:cNvPr>
          <p:cNvSpPr/>
          <p:nvPr/>
        </p:nvSpPr>
        <p:spPr>
          <a:xfrm>
            <a:off x="8424670" y="1568145"/>
            <a:ext cx="2186940" cy="4333743"/>
          </a:xfrm>
          <a:prstGeom prst="round2DiagRect">
            <a:avLst>
              <a:gd name="adj1" fmla="val 7945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DÉCOUVERTE RÉDUITE</a:t>
            </a:r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FDF3B481-EE84-ABF1-A173-5C633FCD5633}"/>
              </a:ext>
            </a:extLst>
          </p:cNvPr>
          <p:cNvSpPr/>
          <p:nvPr/>
        </p:nvSpPr>
        <p:spPr>
          <a:xfrm>
            <a:off x="8668510" y="2766727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FAIBLE TAUX DE CONVERSION</a:t>
            </a:r>
          </a:p>
        </p:txBody>
      </p:sp>
      <p:sp>
        <p:nvSpPr>
          <p:cNvPr id="57" name="Rectangle : avec coins arrondis en diagonale 56">
            <a:extLst>
              <a:ext uri="{FF2B5EF4-FFF2-40B4-BE49-F238E27FC236}">
                <a16:creationId xmlns:a16="http://schemas.microsoft.com/office/drawing/2014/main" id="{BDBE072E-D583-B1A4-F693-A1984E9B6E7C}"/>
              </a:ext>
            </a:extLst>
          </p:cNvPr>
          <p:cNvSpPr/>
          <p:nvPr/>
        </p:nvSpPr>
        <p:spPr>
          <a:xfrm>
            <a:off x="8668510" y="3370131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 EN DESSOUS DES PRÉVISIONS</a:t>
            </a:r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A53E011-891C-7D23-CBC9-61A7D562B7B7}"/>
              </a:ext>
            </a:extLst>
          </p:cNvPr>
          <p:cNvSpPr/>
          <p:nvPr/>
        </p:nvSpPr>
        <p:spPr>
          <a:xfrm>
            <a:off x="8668510" y="3973535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RENTABILITÉ PLUS LOINTAINE</a:t>
            </a:r>
          </a:p>
        </p:txBody>
      </p:sp>
      <p:sp>
        <p:nvSpPr>
          <p:cNvPr id="59" name="Rectangle : avec coins arrondis en diagonale 58">
            <a:extLst>
              <a:ext uri="{FF2B5EF4-FFF2-40B4-BE49-F238E27FC236}">
                <a16:creationId xmlns:a16="http://schemas.microsoft.com/office/drawing/2014/main" id="{06C976E1-5330-F00B-587A-DB3B2F924F43}"/>
              </a:ext>
            </a:extLst>
          </p:cNvPr>
          <p:cNvSpPr/>
          <p:nvPr/>
        </p:nvSpPr>
        <p:spPr>
          <a:xfrm>
            <a:off x="8692684" y="4576939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ATTRITION</a:t>
            </a:r>
          </a:p>
        </p:txBody>
      </p:sp>
      <p:sp>
        <p:nvSpPr>
          <p:cNvPr id="60" name="Rectangle : avec coins arrondis en diagonale 59">
            <a:extLst>
              <a:ext uri="{FF2B5EF4-FFF2-40B4-BE49-F238E27FC236}">
                <a16:creationId xmlns:a16="http://schemas.microsoft.com/office/drawing/2014/main" id="{5EDF2456-E54C-1402-05A6-59CA25AB5F28}"/>
              </a:ext>
            </a:extLst>
          </p:cNvPr>
          <p:cNvSpPr/>
          <p:nvPr/>
        </p:nvSpPr>
        <p:spPr>
          <a:xfrm>
            <a:off x="8692684" y="5175886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COÛT DES CORRECTIFS</a:t>
            </a:r>
          </a:p>
        </p:txBody>
      </p:sp>
      <p:sp>
        <p:nvSpPr>
          <p:cNvPr id="61" name="Rectangle : avec coins arrondis en diagonale 60">
            <a:extLst>
              <a:ext uri="{FF2B5EF4-FFF2-40B4-BE49-F238E27FC236}">
                <a16:creationId xmlns:a16="http://schemas.microsoft.com/office/drawing/2014/main" id="{7083E228-4EDD-528D-CBB3-4F5485690A87}"/>
              </a:ext>
            </a:extLst>
          </p:cNvPr>
          <p:cNvSpPr/>
          <p:nvPr/>
        </p:nvSpPr>
        <p:spPr>
          <a:xfrm>
            <a:off x="8668509" y="2159514"/>
            <a:ext cx="1661160" cy="447944"/>
          </a:xfrm>
          <a:prstGeom prst="round2DiagRect">
            <a:avLst>
              <a:gd name="adj1" fmla="val 0"/>
              <a:gd name="adj2" fmla="val 33602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CRITICITÉ : 6</a:t>
            </a:r>
          </a:p>
        </p:txBody>
      </p:sp>
      <p:sp>
        <p:nvSpPr>
          <p:cNvPr id="63" name="Triangle rectangle 62">
            <a:extLst>
              <a:ext uri="{FF2B5EF4-FFF2-40B4-BE49-F238E27FC236}">
                <a16:creationId xmlns:a16="http://schemas.microsoft.com/office/drawing/2014/main" id="{7529716D-56C8-793A-EBF1-0E580554A996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space réservé du numéro de diapositive 35">
            <a:extLst>
              <a:ext uri="{FF2B5EF4-FFF2-40B4-BE49-F238E27FC236}">
                <a16:creationId xmlns:a16="http://schemas.microsoft.com/office/drawing/2014/main" id="{8DBB3E9A-757A-6AFA-72EA-274CB18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26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07E3-282C-FA07-A5F1-812930409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736B62C7-8A0E-5FB8-ABF3-BAFF7EA8CBE3}"/>
              </a:ext>
            </a:extLst>
          </p:cNvPr>
          <p:cNvSpPr txBox="1"/>
          <p:nvPr/>
        </p:nvSpPr>
        <p:spPr>
          <a:xfrm>
            <a:off x="6940550" y="4021258"/>
            <a:ext cx="4451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CONCLUSION ET PERSPECTIVES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5913AA-86E7-B56E-E740-AAEEAA524A82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7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4F50382C-F1E9-7E70-ACE4-057954386083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5039BEFC-BDDE-BF38-3B98-BED7560F3C5B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1D8A3039-9093-7F84-3ADF-637BE528D0F2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37CBA9FC-C6C1-A4ED-2530-706CF9380F14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966E2FC9-D82A-2CA9-9EF9-4B6D1AF7E10F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ED0B2F4E-D577-5A1E-8F5C-CF1D87B06228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85A8006A-0487-E58B-4BD4-7E89DB53C008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7E0EB210-635E-6DD7-6ADB-11A78B1950A1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43B1E91D-9D92-FA2C-B8CF-EA919B28F370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0D8A9DAA-E391-1045-0470-AB0B2844D92D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20F971CD-0515-A273-4EE6-8451A09D387F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127D3B48-A67C-3BE8-7798-91A5AD40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D678-52A6-0940-762C-3231DDECF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18A308-B61F-F4FA-5B9F-ED3C5158641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B652191-A994-1633-78AE-5C531733FE8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982F79-2C99-E103-CA8E-C2F9ED5D10B6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A7F4D14-46EA-F70C-4F22-838F314EF2F3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86820E-28C7-7FA7-6A13-97CC60F774EB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90998C1-B517-AA3A-BD93-E3899E1F8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9D46620-3EAB-21BE-CF78-BDCD6DE113B4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06273-E122-81A9-1815-4AD894750C87}"/>
              </a:ext>
            </a:extLst>
          </p:cNvPr>
          <p:cNvSpPr/>
          <p:nvPr/>
        </p:nvSpPr>
        <p:spPr>
          <a:xfrm>
            <a:off x="-3969" y="5840928"/>
            <a:ext cx="241640" cy="1017072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85E5D-DB17-5DC9-EB57-7E0B4F9F824C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36" name="Rectangle : avec coins arrondis en diagonale 35">
            <a:extLst>
              <a:ext uri="{FF2B5EF4-FFF2-40B4-BE49-F238E27FC236}">
                <a16:creationId xmlns:a16="http://schemas.microsoft.com/office/drawing/2014/main" id="{25D82334-264E-7905-5271-89160D91FEF3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CONCLUSION ET PERSPECTIVES</a:t>
            </a:r>
          </a:p>
        </p:txBody>
      </p:sp>
      <p:sp>
        <p:nvSpPr>
          <p:cNvPr id="2" name="Google Shape;2431;p70">
            <a:extLst>
              <a:ext uri="{FF2B5EF4-FFF2-40B4-BE49-F238E27FC236}">
                <a16:creationId xmlns:a16="http://schemas.microsoft.com/office/drawing/2014/main" id="{F4A6D1C6-FE06-2B58-5709-5909B0BDC3CA}"/>
              </a:ext>
            </a:extLst>
          </p:cNvPr>
          <p:cNvSpPr/>
          <p:nvPr/>
        </p:nvSpPr>
        <p:spPr>
          <a:xfrm>
            <a:off x="630655" y="1499780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31;p70">
            <a:extLst>
              <a:ext uri="{FF2B5EF4-FFF2-40B4-BE49-F238E27FC236}">
                <a16:creationId xmlns:a16="http://schemas.microsoft.com/office/drawing/2014/main" id="{70CBC57F-D67A-DC8A-1066-719A606E6E0F}"/>
              </a:ext>
            </a:extLst>
          </p:cNvPr>
          <p:cNvSpPr/>
          <p:nvPr/>
        </p:nvSpPr>
        <p:spPr>
          <a:xfrm>
            <a:off x="6345655" y="1497568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31;p70">
            <a:extLst>
              <a:ext uri="{FF2B5EF4-FFF2-40B4-BE49-F238E27FC236}">
                <a16:creationId xmlns:a16="http://schemas.microsoft.com/office/drawing/2014/main" id="{8ABFF601-70DF-E52C-1CF7-B6EED6D2BE9B}"/>
              </a:ext>
            </a:extLst>
          </p:cNvPr>
          <p:cNvSpPr/>
          <p:nvPr/>
        </p:nvSpPr>
        <p:spPr>
          <a:xfrm>
            <a:off x="1339669" y="1205181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30BF89-0855-139B-56D5-70D3BB850793}"/>
              </a:ext>
            </a:extLst>
          </p:cNvPr>
          <p:cNvSpPr txBox="1"/>
          <p:nvPr/>
        </p:nvSpPr>
        <p:spPr>
          <a:xfrm>
            <a:off x="1339669" y="1226135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CONCLUSION</a:t>
            </a:r>
            <a:endParaRPr lang="fr-FR" sz="2000" b="1" i="0" dirty="0">
              <a:solidFill>
                <a:srgbClr val="1D2935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4" name="Google Shape;2431;p70">
            <a:extLst>
              <a:ext uri="{FF2B5EF4-FFF2-40B4-BE49-F238E27FC236}">
                <a16:creationId xmlns:a16="http://schemas.microsoft.com/office/drawing/2014/main" id="{EEC6848D-9856-3403-FDA2-E2ABC0ACA3DE}"/>
              </a:ext>
            </a:extLst>
          </p:cNvPr>
          <p:cNvSpPr/>
          <p:nvPr/>
        </p:nvSpPr>
        <p:spPr>
          <a:xfrm>
            <a:off x="7083244" y="1195655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119776-BC77-D64B-0EBC-F31E24B84230}"/>
              </a:ext>
            </a:extLst>
          </p:cNvPr>
          <p:cNvSpPr txBox="1"/>
          <p:nvPr/>
        </p:nvSpPr>
        <p:spPr>
          <a:xfrm>
            <a:off x="7080759" y="1216609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1D2935"/>
                </a:solidFill>
                <a:effectLst/>
                <a:latin typeface="Fira Sans Extra Condensed Mediu" panose="020B0603050000020004" pitchFamily="34" charset="0"/>
              </a:rPr>
              <a:t>PERSPECTIVES</a:t>
            </a:r>
            <a:endParaRPr lang="fr-FR" sz="2000" b="1" i="0" dirty="0">
              <a:solidFill>
                <a:srgbClr val="1D2935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6" name="Google Shape;881;p31">
            <a:extLst>
              <a:ext uri="{FF2B5EF4-FFF2-40B4-BE49-F238E27FC236}">
                <a16:creationId xmlns:a16="http://schemas.microsoft.com/office/drawing/2014/main" id="{4891CF45-8953-D0AA-986C-2CECE0E6BD9A}"/>
              </a:ext>
            </a:extLst>
          </p:cNvPr>
          <p:cNvSpPr/>
          <p:nvPr/>
        </p:nvSpPr>
        <p:spPr>
          <a:xfrm>
            <a:off x="913495" y="2195553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4BABA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Application rentable rapidement</a:t>
            </a:r>
          </a:p>
        </p:txBody>
      </p:sp>
      <p:sp>
        <p:nvSpPr>
          <p:cNvPr id="17" name="Google Shape;881;p31">
            <a:extLst>
              <a:ext uri="{FF2B5EF4-FFF2-40B4-BE49-F238E27FC236}">
                <a16:creationId xmlns:a16="http://schemas.microsoft.com/office/drawing/2014/main" id="{781D86A3-7B63-69B0-8A1D-DDC7B498C915}"/>
              </a:ext>
            </a:extLst>
          </p:cNvPr>
          <p:cNvSpPr/>
          <p:nvPr/>
        </p:nvSpPr>
        <p:spPr>
          <a:xfrm>
            <a:off x="1898546" y="3929543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Projet a été cadré</a:t>
            </a:r>
          </a:p>
        </p:txBody>
      </p:sp>
      <p:sp>
        <p:nvSpPr>
          <p:cNvPr id="18" name="Google Shape;881;p31">
            <a:extLst>
              <a:ext uri="{FF2B5EF4-FFF2-40B4-BE49-F238E27FC236}">
                <a16:creationId xmlns:a16="http://schemas.microsoft.com/office/drawing/2014/main" id="{AAD0AB5E-5FBF-F9BD-924A-744A8C5F0AFB}"/>
              </a:ext>
            </a:extLst>
          </p:cNvPr>
          <p:cNvSpPr/>
          <p:nvPr/>
        </p:nvSpPr>
        <p:spPr>
          <a:xfrm>
            <a:off x="2908256" y="2209288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ECFA4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Recrutement</a:t>
            </a:r>
          </a:p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de clients, réputation</a:t>
            </a:r>
          </a:p>
        </p:txBody>
      </p:sp>
      <p:sp>
        <p:nvSpPr>
          <p:cNvPr id="19" name="Google Shape;881;p31">
            <a:extLst>
              <a:ext uri="{FF2B5EF4-FFF2-40B4-BE49-F238E27FC236}">
                <a16:creationId xmlns:a16="http://schemas.microsoft.com/office/drawing/2014/main" id="{8ABF293E-7338-3243-7924-764810F04391}"/>
              </a:ext>
            </a:extLst>
          </p:cNvPr>
          <p:cNvSpPr/>
          <p:nvPr/>
        </p:nvSpPr>
        <p:spPr>
          <a:xfrm>
            <a:off x="3893307" y="3960520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D0E4B2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Les risques sont anticipés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7E4FA8C-0EFC-16D5-42B5-9A5EA8D45DF2}"/>
              </a:ext>
            </a:extLst>
          </p:cNvPr>
          <p:cNvSpPr/>
          <p:nvPr/>
        </p:nvSpPr>
        <p:spPr>
          <a:xfrm>
            <a:off x="2564788" y="2957287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D19B752-D52E-703D-2DC3-987E35B56B7F}"/>
              </a:ext>
            </a:extLst>
          </p:cNvPr>
          <p:cNvSpPr/>
          <p:nvPr/>
        </p:nvSpPr>
        <p:spPr>
          <a:xfrm rot="7177708">
            <a:off x="2895410" y="3894620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Losange 21">
            <a:extLst>
              <a:ext uri="{FF2B5EF4-FFF2-40B4-BE49-F238E27FC236}">
                <a16:creationId xmlns:a16="http://schemas.microsoft.com/office/drawing/2014/main" id="{EA2A51D3-9B6F-7799-7817-189C30742805}"/>
              </a:ext>
            </a:extLst>
          </p:cNvPr>
          <p:cNvSpPr/>
          <p:nvPr/>
        </p:nvSpPr>
        <p:spPr>
          <a:xfrm>
            <a:off x="8069963" y="1916711"/>
            <a:ext cx="2032803" cy="2032803"/>
          </a:xfrm>
          <a:prstGeom prst="diamond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6E9267C-5F2B-7C8C-FF42-0A41E8167A67}"/>
              </a:ext>
            </a:extLst>
          </p:cNvPr>
          <p:cNvSpPr txBox="1"/>
          <p:nvPr/>
        </p:nvSpPr>
        <p:spPr>
          <a:xfrm>
            <a:off x="8220858" y="2411578"/>
            <a:ext cx="174755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Étude</a:t>
            </a:r>
          </a:p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étendue des risques</a:t>
            </a:r>
          </a:p>
        </p:txBody>
      </p:sp>
      <p:sp>
        <p:nvSpPr>
          <p:cNvPr id="24" name="Losange 23">
            <a:extLst>
              <a:ext uri="{FF2B5EF4-FFF2-40B4-BE49-F238E27FC236}">
                <a16:creationId xmlns:a16="http://schemas.microsoft.com/office/drawing/2014/main" id="{553ED8FB-F4A0-16B3-ABA0-EFD2E0F32F50}"/>
              </a:ext>
            </a:extLst>
          </p:cNvPr>
          <p:cNvSpPr/>
          <p:nvPr/>
        </p:nvSpPr>
        <p:spPr>
          <a:xfrm>
            <a:off x="6888046" y="3096292"/>
            <a:ext cx="2032803" cy="2032803"/>
          </a:xfrm>
          <a:prstGeom prst="diamond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FB29B-B308-A536-0198-5347C0012D61}"/>
              </a:ext>
            </a:extLst>
          </p:cNvPr>
          <p:cNvSpPr txBox="1"/>
          <p:nvPr/>
        </p:nvSpPr>
        <p:spPr>
          <a:xfrm>
            <a:off x="7050589" y="3738158"/>
            <a:ext cx="16998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Nouvelles fonctionnalités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5D95A356-8403-A355-4BF8-17272FE63ED3}"/>
              </a:ext>
            </a:extLst>
          </p:cNvPr>
          <p:cNvSpPr/>
          <p:nvPr/>
        </p:nvSpPr>
        <p:spPr>
          <a:xfrm>
            <a:off x="8078234" y="4281482"/>
            <a:ext cx="2032803" cy="2032803"/>
          </a:xfrm>
          <a:prstGeom prst="diamond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9C2F95A-0FC6-4764-D183-9EFAF1471EAD}"/>
              </a:ext>
            </a:extLst>
          </p:cNvPr>
          <p:cNvSpPr txBox="1"/>
          <p:nvPr/>
        </p:nvSpPr>
        <p:spPr>
          <a:xfrm>
            <a:off x="8336328" y="4963326"/>
            <a:ext cx="1531854" cy="70788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Création d’un produit B2B</a:t>
            </a:r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2F1062F3-D1DA-567F-4BE9-0A2A8FDF7B11}"/>
              </a:ext>
            </a:extLst>
          </p:cNvPr>
          <p:cNvSpPr/>
          <p:nvPr/>
        </p:nvSpPr>
        <p:spPr>
          <a:xfrm>
            <a:off x="9251880" y="3099097"/>
            <a:ext cx="2032803" cy="2032803"/>
          </a:xfrm>
          <a:prstGeom prst="diamond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18C3C-5FDF-7911-C6AA-12CA724B5642}"/>
              </a:ext>
            </a:extLst>
          </p:cNvPr>
          <p:cNvSpPr txBox="1"/>
          <p:nvPr/>
        </p:nvSpPr>
        <p:spPr>
          <a:xfrm>
            <a:off x="9386740" y="3771801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Autre univers</a:t>
            </a:r>
            <a:r>
              <a:rPr lang="fr-FR" sz="2000" b="1" dirty="0">
                <a:solidFill>
                  <a:srgbClr val="D0E4B2"/>
                </a:solidFill>
                <a:latin typeface="Fira Sans Extra Condensed Mediu" panose="020B0603050000020004" pitchFamily="34" charset="0"/>
              </a:rPr>
              <a:t>,</a:t>
            </a:r>
          </a:p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 produit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94DA0C86-9CA0-AFD1-1F17-13B2E5A5794F}"/>
              </a:ext>
            </a:extLst>
          </p:cNvPr>
          <p:cNvSpPr/>
          <p:nvPr/>
        </p:nvSpPr>
        <p:spPr>
          <a:xfrm>
            <a:off x="3547669" y="4709845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CB55284-24B8-3E46-32D9-04EF403DAA1E}"/>
              </a:ext>
            </a:extLst>
          </p:cNvPr>
          <p:cNvSpPr/>
          <p:nvPr/>
        </p:nvSpPr>
        <p:spPr>
          <a:xfrm rot="8114486">
            <a:off x="8123127" y="3346253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6F73461C-3382-FC46-771B-32F9D7A2E2FA}"/>
              </a:ext>
            </a:extLst>
          </p:cNvPr>
          <p:cNvSpPr/>
          <p:nvPr/>
        </p:nvSpPr>
        <p:spPr>
          <a:xfrm rot="2702413">
            <a:off x="8283494" y="4502594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63C2C92F-42A8-ECD3-9F69-7A0895395EB0}"/>
              </a:ext>
            </a:extLst>
          </p:cNvPr>
          <p:cNvSpPr/>
          <p:nvPr/>
        </p:nvSpPr>
        <p:spPr>
          <a:xfrm rot="18836296">
            <a:off x="9397036" y="4369516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rectangle 43">
            <a:extLst>
              <a:ext uri="{FF2B5EF4-FFF2-40B4-BE49-F238E27FC236}">
                <a16:creationId xmlns:a16="http://schemas.microsoft.com/office/drawing/2014/main" id="{E3FAC38A-BDC1-779F-7A12-4B38618FEA50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space réservé du numéro de diapositive 35">
            <a:extLst>
              <a:ext uri="{FF2B5EF4-FFF2-40B4-BE49-F238E27FC236}">
                <a16:creationId xmlns:a16="http://schemas.microsoft.com/office/drawing/2014/main" id="{E67FC098-A7F1-A7AB-1DAE-BE54F06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28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35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8D06-53D9-A0C2-5A9B-F50A7B79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D90BB8D3-C937-3394-0A1F-4C977BD6D3CB}"/>
              </a:ext>
            </a:extLst>
          </p:cNvPr>
          <p:cNvSpPr txBox="1"/>
          <p:nvPr/>
        </p:nvSpPr>
        <p:spPr>
          <a:xfrm>
            <a:off x="6747099" y="4515215"/>
            <a:ext cx="4451216" cy="9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96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MERCI 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55678A-07EA-5EF0-73A8-C191D89B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06" y="1470826"/>
            <a:ext cx="1832893" cy="653466"/>
          </a:xfrm>
          <a:prstGeom prst="rect">
            <a:avLst/>
          </a:prstGeom>
        </p:spPr>
      </p:pic>
      <p:grpSp>
        <p:nvGrpSpPr>
          <p:cNvPr id="3" name="Google Shape;50;p16">
            <a:extLst>
              <a:ext uri="{FF2B5EF4-FFF2-40B4-BE49-F238E27FC236}">
                <a16:creationId xmlns:a16="http://schemas.microsoft.com/office/drawing/2014/main" id="{A6D8C828-4C80-B582-C8E1-FC925DC242DC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4" name="Google Shape;51;p16">
              <a:extLst>
                <a:ext uri="{FF2B5EF4-FFF2-40B4-BE49-F238E27FC236}">
                  <a16:creationId xmlns:a16="http://schemas.microsoft.com/office/drawing/2014/main" id="{17FDEB66-47BB-E059-A3F0-4C9BE584D201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2;p16">
              <a:extLst>
                <a:ext uri="{FF2B5EF4-FFF2-40B4-BE49-F238E27FC236}">
                  <a16:creationId xmlns:a16="http://schemas.microsoft.com/office/drawing/2014/main" id="{DE61A843-0943-CB41-3202-1149646815CA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;p16">
              <a:extLst>
                <a:ext uri="{FF2B5EF4-FFF2-40B4-BE49-F238E27FC236}">
                  <a16:creationId xmlns:a16="http://schemas.microsoft.com/office/drawing/2014/main" id="{A6199C9C-E0DE-42E2-741B-55186DE6A8E7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;p16">
              <a:extLst>
                <a:ext uri="{FF2B5EF4-FFF2-40B4-BE49-F238E27FC236}">
                  <a16:creationId xmlns:a16="http://schemas.microsoft.com/office/drawing/2014/main" id="{81AEC53C-D22E-2611-4820-CC90EAEDE405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;p16">
              <a:extLst>
                <a:ext uri="{FF2B5EF4-FFF2-40B4-BE49-F238E27FC236}">
                  <a16:creationId xmlns:a16="http://schemas.microsoft.com/office/drawing/2014/main" id="{C1451629-A09A-47B5-9EF0-532169390730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;p16">
              <a:extLst>
                <a:ext uri="{FF2B5EF4-FFF2-40B4-BE49-F238E27FC236}">
                  <a16:creationId xmlns:a16="http://schemas.microsoft.com/office/drawing/2014/main" id="{EEE6853C-4C04-1336-E043-E816ECD11A96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;p16">
              <a:extLst>
                <a:ext uri="{FF2B5EF4-FFF2-40B4-BE49-F238E27FC236}">
                  <a16:creationId xmlns:a16="http://schemas.microsoft.com/office/drawing/2014/main" id="{EAD7631B-8724-F317-3E3B-E2D54D48FBDB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;p16">
              <a:extLst>
                <a:ext uri="{FF2B5EF4-FFF2-40B4-BE49-F238E27FC236}">
                  <a16:creationId xmlns:a16="http://schemas.microsoft.com/office/drawing/2014/main" id="{6D02D48A-3ADF-81FE-126F-A6806AC4CD58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;p16">
              <a:extLst>
                <a:ext uri="{FF2B5EF4-FFF2-40B4-BE49-F238E27FC236}">
                  <a16:creationId xmlns:a16="http://schemas.microsoft.com/office/drawing/2014/main" id="{DAD2ADD4-18AA-B499-EA75-F004A7F5E493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;p16">
              <a:extLst>
                <a:ext uri="{FF2B5EF4-FFF2-40B4-BE49-F238E27FC236}">
                  <a16:creationId xmlns:a16="http://schemas.microsoft.com/office/drawing/2014/main" id="{FE993F1B-AB27-72DE-F89F-98DBBAB4126A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8F549FA4-1D09-722B-FCB2-907F381F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794767CE-DEAA-3A88-7D90-48FDA2C4A364}"/>
              </a:ext>
            </a:extLst>
          </p:cNvPr>
          <p:cNvSpPr txBox="1"/>
          <p:nvPr/>
        </p:nvSpPr>
        <p:spPr>
          <a:xfrm>
            <a:off x="6842834" y="3429000"/>
            <a:ext cx="483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OBJECTIFS DU PROJET ET GAINS ATTENDUS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E6EC8AD-96C3-0418-3C08-93C1DCCCB6B7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1BD813F7-9107-0FFE-16C1-6699C09C7023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77CF8088-3F24-BE82-B156-70BA75736817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4F64B1B7-F442-FF64-B113-4EF9F8730A8C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E5F486CA-F933-B294-239B-B56A61A31D76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648FB8F0-817B-7EC5-F3ED-97E8ACB8304D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DD5FA2C8-4FF6-6EFB-5E0F-DCC853CA5FF3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BDC8078A-18A7-88D6-D222-2399C41B29FD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900CF28A-0A1E-C35B-4633-12607050ADA2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E389985F-FBE5-8358-7368-525ACB47C938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57D78A3F-7B05-6428-8156-CA1378877BA4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94F02E26-1A42-24F3-C2C4-3CAA0645EE7C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0311D6F-EE67-10B4-8F41-DF1B25A4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7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4CC8C-CEC8-62F4-C1F8-5A1D9B3B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F1827E39-7119-4D28-4DDE-19F195FC665F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ANNEXE 1 : BACKLOG DU PROJET – PARTIE 1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0FA606-A3D7-32D1-58B3-2E6F618664DA}"/>
              </a:ext>
            </a:extLst>
          </p:cNvPr>
          <p:cNvGrpSpPr/>
          <p:nvPr/>
        </p:nvGrpSpPr>
        <p:grpSpPr>
          <a:xfrm>
            <a:off x="297655" y="1832996"/>
            <a:ext cx="11596689" cy="4167187"/>
            <a:chOff x="297655" y="1642496"/>
            <a:chExt cx="11596689" cy="416718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90AB60C-96A5-6229-6BB2-194641F4C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9" t="1408" r="4343" b="1861"/>
            <a:stretch/>
          </p:blipFill>
          <p:spPr>
            <a:xfrm>
              <a:off x="297655" y="1642496"/>
              <a:ext cx="11596689" cy="4167187"/>
            </a:xfrm>
            <a:prstGeom prst="rect">
              <a:avLst/>
            </a:prstGeom>
            <a:ln w="9525">
              <a:solidFill>
                <a:srgbClr val="1D2935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36394C6-D244-5FEE-D8E8-6C131D7908E7}"/>
                </a:ext>
              </a:extLst>
            </p:cNvPr>
            <p:cNvSpPr/>
            <p:nvPr/>
          </p:nvSpPr>
          <p:spPr>
            <a:xfrm>
              <a:off x="1564481" y="1895854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286482-912B-0866-9CAC-83B682C020AB}"/>
                </a:ext>
              </a:extLst>
            </p:cNvPr>
            <p:cNvSpPr/>
            <p:nvPr/>
          </p:nvSpPr>
          <p:spPr>
            <a:xfrm>
              <a:off x="2452685" y="1900615"/>
              <a:ext cx="118681" cy="118681"/>
            </a:xfrm>
            <a:prstGeom prst="rect">
              <a:avLst/>
            </a:prstGeom>
            <a:solidFill>
              <a:srgbClr val="8CB5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D7E80-A19A-E0D2-B1A7-00EAD4FEF78F}"/>
                </a:ext>
              </a:extLst>
            </p:cNvPr>
            <p:cNvSpPr/>
            <p:nvPr/>
          </p:nvSpPr>
          <p:spPr>
            <a:xfrm>
              <a:off x="3926678" y="1900615"/>
              <a:ext cx="118681" cy="118681"/>
            </a:xfrm>
            <a:prstGeom prst="rect">
              <a:avLst/>
            </a:prstGeom>
            <a:solidFill>
              <a:srgbClr val="F28E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01CF2-0BDD-750F-D72E-BE35E66B6D3F}"/>
                </a:ext>
              </a:extLst>
            </p:cNvPr>
            <p:cNvSpPr/>
            <p:nvPr/>
          </p:nvSpPr>
          <p:spPr>
            <a:xfrm>
              <a:off x="5403050" y="1900616"/>
              <a:ext cx="118681" cy="118681"/>
            </a:xfrm>
            <a:prstGeom prst="rect">
              <a:avLst/>
            </a:prstGeom>
            <a:solidFill>
              <a:srgbClr val="FDD8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5AC1C8-57A5-6FEB-F19D-DA6B22C2026D}"/>
                </a:ext>
              </a:extLst>
            </p:cNvPr>
            <p:cNvSpPr/>
            <p:nvPr/>
          </p:nvSpPr>
          <p:spPr>
            <a:xfrm>
              <a:off x="6076943" y="1895853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4C3E8E-1B53-E547-46D5-C52CEE1BA2EB}"/>
                </a:ext>
              </a:extLst>
            </p:cNvPr>
            <p:cNvSpPr/>
            <p:nvPr/>
          </p:nvSpPr>
          <p:spPr>
            <a:xfrm>
              <a:off x="7550936" y="1900614"/>
              <a:ext cx="118681" cy="118681"/>
            </a:xfrm>
            <a:prstGeom prst="rect">
              <a:avLst/>
            </a:prstGeom>
            <a:solidFill>
              <a:srgbClr val="FEA7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BF1F56-7A9A-8C7A-A49F-ADA54C6552A7}"/>
                </a:ext>
              </a:extLst>
            </p:cNvPr>
            <p:cNvSpPr/>
            <p:nvPr/>
          </p:nvSpPr>
          <p:spPr>
            <a:xfrm>
              <a:off x="8207355" y="1895849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5EB1CA-3942-C9E5-3656-DF0F190D4FB2}"/>
                </a:ext>
              </a:extLst>
            </p:cNvPr>
            <p:cNvSpPr/>
            <p:nvPr/>
          </p:nvSpPr>
          <p:spPr>
            <a:xfrm>
              <a:off x="8813957" y="1924050"/>
              <a:ext cx="118681" cy="9048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031A97-D9EC-9991-B3B9-295D6C666F24}"/>
                </a:ext>
              </a:extLst>
            </p:cNvPr>
            <p:cNvSpPr/>
            <p:nvPr/>
          </p:nvSpPr>
          <p:spPr>
            <a:xfrm>
              <a:off x="9430083" y="1895849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C75E01-14F6-6010-A9C6-94327D037E1E}"/>
                </a:ext>
              </a:extLst>
            </p:cNvPr>
            <p:cNvSpPr/>
            <p:nvPr/>
          </p:nvSpPr>
          <p:spPr>
            <a:xfrm>
              <a:off x="10030157" y="1895666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D80F1-0363-9BD2-F5BF-85512433F3B4}"/>
                </a:ext>
              </a:extLst>
            </p:cNvPr>
            <p:cNvSpPr/>
            <p:nvPr/>
          </p:nvSpPr>
          <p:spPr>
            <a:xfrm>
              <a:off x="10715955" y="1895663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5C028A11-5A72-E688-0E9C-2AD22F96B1CF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35">
            <a:extLst>
              <a:ext uri="{FF2B5EF4-FFF2-40B4-BE49-F238E27FC236}">
                <a16:creationId xmlns:a16="http://schemas.microsoft.com/office/drawing/2014/main" id="{EA308DB9-4765-1B88-FF75-4CAEA6D1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30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EC3B0E-C843-F96D-6021-B54CFF6100C9}"/>
              </a:ext>
            </a:extLst>
          </p:cNvPr>
          <p:cNvGrpSpPr/>
          <p:nvPr/>
        </p:nvGrpSpPr>
        <p:grpSpPr>
          <a:xfrm>
            <a:off x="4519411" y="1107087"/>
            <a:ext cx="3371850" cy="463550"/>
            <a:chOff x="450850" y="1130300"/>
            <a:chExt cx="3371850" cy="463550"/>
          </a:xfrm>
        </p:grpSpPr>
        <p:sp>
          <p:nvSpPr>
            <p:cNvPr id="19" name="Rectangle : avec coin arrondi 18">
              <a:extLst>
                <a:ext uri="{FF2B5EF4-FFF2-40B4-BE49-F238E27FC236}">
                  <a16:creationId xmlns:a16="http://schemas.microsoft.com/office/drawing/2014/main" id="{2B70534B-0301-49CF-B8EB-AB6A621F603B}"/>
                </a:ext>
              </a:extLst>
            </p:cNvPr>
            <p:cNvSpPr/>
            <p:nvPr/>
          </p:nvSpPr>
          <p:spPr>
            <a:xfrm>
              <a:off x="450850" y="1130300"/>
              <a:ext cx="3371850" cy="463550"/>
            </a:xfrm>
            <a:prstGeom prst="round1Rect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M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inimum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V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iable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P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roduct</a:t>
              </a:r>
              <a:r>
                <a:rPr lang="fr-FR" sz="1600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:                    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+</a:t>
              </a:r>
              <a:r>
                <a:rPr lang="fr-FR" sz="1600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</a:t>
              </a:r>
              <a:endPara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5E9A6A40-68DE-E562-8B0D-9BA126B53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4153" y="1198055"/>
              <a:ext cx="614425" cy="343549"/>
            </a:xfrm>
            <a:prstGeom prst="rect">
              <a:avLst/>
            </a:prstGeom>
            <a:ln w="6350">
              <a:solidFill>
                <a:srgbClr val="1D2935"/>
              </a:solidFill>
            </a:ln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45288F28-0FCF-D4D7-7B2E-55A7E46D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8999" y="1198055"/>
              <a:ext cx="562101" cy="337261"/>
            </a:xfrm>
            <a:prstGeom prst="rect">
              <a:avLst/>
            </a:prstGeom>
            <a:ln w="6350">
              <a:solidFill>
                <a:srgbClr val="1D293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1093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3FD8D-C04A-58A2-BFA8-118CA6C5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8095CC81-F9C1-1D8D-12D3-1C4EC93E94EC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ANNEXE 2 : BACKLOG DU PROJET – PARTIE 2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BD1C7D-05E4-7317-80AC-B385CB4A4FF7}"/>
              </a:ext>
            </a:extLst>
          </p:cNvPr>
          <p:cNvGrpSpPr/>
          <p:nvPr/>
        </p:nvGrpSpPr>
        <p:grpSpPr>
          <a:xfrm>
            <a:off x="300989" y="1834328"/>
            <a:ext cx="11571368" cy="4115621"/>
            <a:chOff x="300989" y="1643828"/>
            <a:chExt cx="11571368" cy="411562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8CE8317-9B93-D732-8511-F733A0973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0" t="2974" r="4601" b="1988"/>
            <a:stretch/>
          </p:blipFill>
          <p:spPr>
            <a:xfrm>
              <a:off x="300989" y="1643828"/>
              <a:ext cx="11571368" cy="4115621"/>
            </a:xfrm>
            <a:prstGeom prst="rect">
              <a:avLst/>
            </a:prstGeom>
            <a:ln w="9525">
              <a:solidFill>
                <a:srgbClr val="1D2935"/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9BD0F7-1466-635F-579F-FE0DDAA80E0E}"/>
                </a:ext>
              </a:extLst>
            </p:cNvPr>
            <p:cNvSpPr/>
            <p:nvPr/>
          </p:nvSpPr>
          <p:spPr>
            <a:xfrm>
              <a:off x="1571624" y="1886330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E59EFE-D063-2320-D74E-03475A40F70A}"/>
                </a:ext>
              </a:extLst>
            </p:cNvPr>
            <p:cNvSpPr/>
            <p:nvPr/>
          </p:nvSpPr>
          <p:spPr>
            <a:xfrm>
              <a:off x="2455066" y="1888710"/>
              <a:ext cx="118681" cy="118681"/>
            </a:xfrm>
            <a:prstGeom prst="rect">
              <a:avLst/>
            </a:prstGeom>
            <a:solidFill>
              <a:srgbClr val="8CB5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FD867E-1FDE-681D-B10C-0F73092BB3AC}"/>
                </a:ext>
              </a:extLst>
            </p:cNvPr>
            <p:cNvSpPr/>
            <p:nvPr/>
          </p:nvSpPr>
          <p:spPr>
            <a:xfrm>
              <a:off x="3929853" y="1888710"/>
              <a:ext cx="118681" cy="118681"/>
            </a:xfrm>
            <a:prstGeom prst="rect">
              <a:avLst/>
            </a:prstGeom>
            <a:solidFill>
              <a:srgbClr val="F28E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484F8B-B3F2-7819-C784-AA4ECA833A59}"/>
                </a:ext>
              </a:extLst>
            </p:cNvPr>
            <p:cNvSpPr/>
            <p:nvPr/>
          </p:nvSpPr>
          <p:spPr>
            <a:xfrm>
              <a:off x="5400669" y="1886330"/>
              <a:ext cx="118681" cy="118681"/>
            </a:xfrm>
            <a:prstGeom prst="rect">
              <a:avLst/>
            </a:prstGeom>
            <a:solidFill>
              <a:srgbClr val="FDD8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DA5E5-CF47-ADFC-C897-BB15D639DAC1}"/>
                </a:ext>
              </a:extLst>
            </p:cNvPr>
            <p:cNvSpPr/>
            <p:nvPr/>
          </p:nvSpPr>
          <p:spPr>
            <a:xfrm>
              <a:off x="6072181" y="1888710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5458B9-3968-A30D-CE17-EBDA6EF9B07F}"/>
                </a:ext>
              </a:extLst>
            </p:cNvPr>
            <p:cNvSpPr/>
            <p:nvPr/>
          </p:nvSpPr>
          <p:spPr>
            <a:xfrm>
              <a:off x="7543793" y="1888709"/>
              <a:ext cx="118681" cy="118681"/>
            </a:xfrm>
            <a:prstGeom prst="rect">
              <a:avLst/>
            </a:prstGeom>
            <a:solidFill>
              <a:srgbClr val="FEA7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E43167-7E3A-60BC-A38C-7EF76F43D8B9}"/>
                </a:ext>
              </a:extLst>
            </p:cNvPr>
            <p:cNvSpPr/>
            <p:nvPr/>
          </p:nvSpPr>
          <p:spPr>
            <a:xfrm>
              <a:off x="8197831" y="1891087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F3D5C1-2E9D-833B-1E79-78CDE4DBDC77}"/>
                </a:ext>
              </a:extLst>
            </p:cNvPr>
            <p:cNvSpPr/>
            <p:nvPr/>
          </p:nvSpPr>
          <p:spPr>
            <a:xfrm>
              <a:off x="8802052" y="1916906"/>
              <a:ext cx="118681" cy="88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E5323-A044-CAAF-B8D2-87C699C38968}"/>
                </a:ext>
              </a:extLst>
            </p:cNvPr>
            <p:cNvSpPr/>
            <p:nvPr/>
          </p:nvSpPr>
          <p:spPr>
            <a:xfrm>
              <a:off x="9415797" y="1886325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C43BE7-8A0F-F840-89FE-F65621A52201}"/>
                </a:ext>
              </a:extLst>
            </p:cNvPr>
            <p:cNvSpPr/>
            <p:nvPr/>
          </p:nvSpPr>
          <p:spPr>
            <a:xfrm>
              <a:off x="10015871" y="1886936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534AD2-8348-ABAB-EBBE-E87876340EFB}"/>
                </a:ext>
              </a:extLst>
            </p:cNvPr>
            <p:cNvSpPr/>
            <p:nvPr/>
          </p:nvSpPr>
          <p:spPr>
            <a:xfrm>
              <a:off x="10695779" y="1888520"/>
              <a:ext cx="118681" cy="1186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0CF2DF98-AB67-5AC4-3652-A78AD36C0D20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35">
            <a:extLst>
              <a:ext uri="{FF2B5EF4-FFF2-40B4-BE49-F238E27FC236}">
                <a16:creationId xmlns:a16="http://schemas.microsoft.com/office/drawing/2014/main" id="{7C69AAED-E1F3-A4C1-4BB0-77315143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31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A46F5E7-6323-E1E5-D3BD-73E8615A18FD}"/>
              </a:ext>
            </a:extLst>
          </p:cNvPr>
          <p:cNvGrpSpPr/>
          <p:nvPr/>
        </p:nvGrpSpPr>
        <p:grpSpPr>
          <a:xfrm>
            <a:off x="4519411" y="1107087"/>
            <a:ext cx="3371850" cy="463550"/>
            <a:chOff x="450850" y="1130300"/>
            <a:chExt cx="3371850" cy="463550"/>
          </a:xfrm>
        </p:grpSpPr>
        <p:sp>
          <p:nvSpPr>
            <p:cNvPr id="23" name="Rectangle : avec coin arrondi 22">
              <a:extLst>
                <a:ext uri="{FF2B5EF4-FFF2-40B4-BE49-F238E27FC236}">
                  <a16:creationId xmlns:a16="http://schemas.microsoft.com/office/drawing/2014/main" id="{8173EF5B-BBFD-B0C9-9F74-83F649F96429}"/>
                </a:ext>
              </a:extLst>
            </p:cNvPr>
            <p:cNvSpPr/>
            <p:nvPr/>
          </p:nvSpPr>
          <p:spPr>
            <a:xfrm>
              <a:off x="450850" y="1130300"/>
              <a:ext cx="3371850" cy="463550"/>
            </a:xfrm>
            <a:prstGeom prst="round1Rect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M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inimum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V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iable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P</a:t>
              </a:r>
              <a:r>
                <a:rPr lang="fr-FR" sz="1200" b="1" i="0" dirty="0">
                  <a:solidFill>
                    <a:srgbClr val="1D2935"/>
                  </a:solidFill>
                  <a:effectLst/>
                  <a:latin typeface="Fira Sans Extra Condensed Light" panose="020B0403050000020004" pitchFamily="34" charset="0"/>
                </a:rPr>
                <a:t>roduct</a:t>
              </a:r>
              <a:r>
                <a:rPr lang="fr-FR" sz="1600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:                    </a:t>
              </a:r>
              <a:r>
                <a:rPr lang="fr-FR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+</a:t>
              </a:r>
              <a:r>
                <a:rPr lang="fr-FR" sz="1600" b="1" i="0" dirty="0">
                  <a:solidFill>
                    <a:srgbClr val="1D2935"/>
                  </a:solidFill>
                  <a:effectLst/>
                  <a:latin typeface="Fira Sans Extra Condensed Mediu" panose="020B0603050000020004" pitchFamily="34" charset="0"/>
                </a:rPr>
                <a:t> </a:t>
              </a:r>
              <a:endParaRPr lang="fr-FR" sz="20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9DEE2CA-BD40-3BEA-02B3-723C208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4153" y="1198055"/>
              <a:ext cx="614425" cy="343549"/>
            </a:xfrm>
            <a:prstGeom prst="rect">
              <a:avLst/>
            </a:prstGeom>
            <a:ln w="6350">
              <a:solidFill>
                <a:srgbClr val="1D2935"/>
              </a:solidFill>
            </a:ln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0D44807-DAC8-4F36-460B-66886442C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8999" y="1198055"/>
              <a:ext cx="562101" cy="337261"/>
            </a:xfrm>
            <a:prstGeom prst="rect">
              <a:avLst/>
            </a:prstGeom>
            <a:ln w="6350">
              <a:solidFill>
                <a:srgbClr val="1D293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6071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287B6-1A80-098E-D716-1C03D98D9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s arrondis en diagonale 96">
            <a:extLst>
              <a:ext uri="{FF2B5EF4-FFF2-40B4-BE49-F238E27FC236}">
                <a16:creationId xmlns:a16="http://schemas.microsoft.com/office/drawing/2014/main" id="{4DDA1027-193F-B610-D00C-A2CC094C6F70}"/>
              </a:ext>
            </a:extLst>
          </p:cNvPr>
          <p:cNvSpPr/>
          <p:nvPr/>
        </p:nvSpPr>
        <p:spPr>
          <a:xfrm>
            <a:off x="8157946" y="4145581"/>
            <a:ext cx="3426791" cy="2482842"/>
          </a:xfrm>
          <a:prstGeom prst="round2DiagRect">
            <a:avLst>
              <a:gd name="adj1" fmla="val 4798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CADRAGE</a:t>
            </a:r>
            <a:endParaRPr lang="fr-FR" sz="20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94" name="Rectangle : avec coins arrondis en diagonale 93">
            <a:extLst>
              <a:ext uri="{FF2B5EF4-FFF2-40B4-BE49-F238E27FC236}">
                <a16:creationId xmlns:a16="http://schemas.microsoft.com/office/drawing/2014/main" id="{417BD505-0B88-48F3-7A28-B471D23DB35A}"/>
              </a:ext>
            </a:extLst>
          </p:cNvPr>
          <p:cNvSpPr/>
          <p:nvPr/>
        </p:nvSpPr>
        <p:spPr>
          <a:xfrm>
            <a:off x="5582385" y="4142936"/>
            <a:ext cx="2319555" cy="2482842"/>
          </a:xfrm>
          <a:prstGeom prst="round2DiagRect">
            <a:avLst>
              <a:gd name="adj1" fmla="val 4798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INFRASTRUCTURE</a:t>
            </a:r>
            <a:endParaRPr lang="fr-FR" sz="20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3002541D-FA87-AE64-65E1-BA79CC625304}"/>
              </a:ext>
            </a:extLst>
          </p:cNvPr>
          <p:cNvSpPr/>
          <p:nvPr/>
        </p:nvSpPr>
        <p:spPr>
          <a:xfrm>
            <a:off x="598247" y="4142936"/>
            <a:ext cx="4735753" cy="2482842"/>
          </a:xfrm>
          <a:prstGeom prst="round2DiagRect">
            <a:avLst>
              <a:gd name="adj1" fmla="val 4798"/>
              <a:gd name="adj2" fmla="val 0"/>
            </a:avLst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DÉVELOPPEMENT</a:t>
            </a:r>
            <a:endParaRPr lang="fr-FR" sz="20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0" name="Rectangle : avec coins arrondis en diagonale 9">
            <a:extLst>
              <a:ext uri="{FF2B5EF4-FFF2-40B4-BE49-F238E27FC236}">
                <a16:creationId xmlns:a16="http://schemas.microsoft.com/office/drawing/2014/main" id="{2A20B3AA-2A06-7706-56F4-DB067D13C275}"/>
              </a:ext>
            </a:extLst>
          </p:cNvPr>
          <p:cNvSpPr/>
          <p:nvPr/>
        </p:nvSpPr>
        <p:spPr>
          <a:xfrm>
            <a:off x="598247" y="235674"/>
            <a:ext cx="1098649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ANNEXE 3 : RÉSUMÉ DE LA PRÉSENTATION</a:t>
            </a: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601D3DB2-ACEC-0065-4E33-D4F94A3C04CC}"/>
              </a:ext>
            </a:extLst>
          </p:cNvPr>
          <p:cNvSpPr/>
          <p:nvPr/>
        </p:nvSpPr>
        <p:spPr>
          <a:xfrm>
            <a:off x="757396" y="4507463"/>
            <a:ext cx="1270500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803745DA-C088-41BA-3608-593925C91B4A}"/>
              </a:ext>
            </a:extLst>
          </p:cNvPr>
          <p:cNvSpPr/>
          <p:nvPr/>
        </p:nvSpPr>
        <p:spPr>
          <a:xfrm>
            <a:off x="757396" y="4927434"/>
            <a:ext cx="1270500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Data Scientist</a:t>
            </a:r>
          </a:p>
        </p:txBody>
      </p:sp>
      <p:sp>
        <p:nvSpPr>
          <p:cNvPr id="14" name="Rectangle : avec coins arrondis en diagonale 13">
            <a:extLst>
              <a:ext uri="{FF2B5EF4-FFF2-40B4-BE49-F238E27FC236}">
                <a16:creationId xmlns:a16="http://schemas.microsoft.com/office/drawing/2014/main" id="{060B1458-558D-8B04-9F67-FB11905ED80F}"/>
              </a:ext>
            </a:extLst>
          </p:cNvPr>
          <p:cNvSpPr/>
          <p:nvPr/>
        </p:nvSpPr>
        <p:spPr>
          <a:xfrm>
            <a:off x="757396" y="5352020"/>
            <a:ext cx="1270500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Presta IA</a:t>
            </a: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1A655EF8-DF96-8312-F068-C4417F0CD5BA}"/>
              </a:ext>
            </a:extLst>
          </p:cNvPr>
          <p:cNvSpPr/>
          <p:nvPr/>
        </p:nvSpPr>
        <p:spPr>
          <a:xfrm>
            <a:off x="757396" y="5776606"/>
            <a:ext cx="1270500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Graphiste</a:t>
            </a: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89AC3E67-4C74-62AD-ECDF-514AC2A0EC54}"/>
              </a:ext>
            </a:extLst>
          </p:cNvPr>
          <p:cNvSpPr/>
          <p:nvPr/>
        </p:nvSpPr>
        <p:spPr>
          <a:xfrm>
            <a:off x="757396" y="6201192"/>
            <a:ext cx="1270500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UX Designer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C555ABF6-B97E-297D-1584-7D76AD1F2A5A}"/>
              </a:ext>
            </a:extLst>
          </p:cNvPr>
          <p:cNvSpPr/>
          <p:nvPr/>
        </p:nvSpPr>
        <p:spPr>
          <a:xfrm>
            <a:off x="3807088" y="4721155"/>
            <a:ext cx="1332515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58 jours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71976893-8B4D-9811-2300-D05E8A0BBBAE}"/>
              </a:ext>
            </a:extLst>
          </p:cNvPr>
          <p:cNvGrpSpPr/>
          <p:nvPr/>
        </p:nvGrpSpPr>
        <p:grpSpPr>
          <a:xfrm>
            <a:off x="5799746" y="4564102"/>
            <a:ext cx="1890179" cy="1890179"/>
            <a:chOff x="7866740" y="4278487"/>
            <a:chExt cx="1961299" cy="19612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F716EFB-5D57-A48D-7025-6EE4FC17209B}"/>
                </a:ext>
              </a:extLst>
            </p:cNvPr>
            <p:cNvSpPr/>
            <p:nvPr/>
          </p:nvSpPr>
          <p:spPr>
            <a:xfrm>
              <a:off x="7866740" y="4278487"/>
              <a:ext cx="1961299" cy="19612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7FC702E3-0263-4466-7CCD-13AE77954ED3}"/>
                </a:ext>
              </a:extLst>
            </p:cNvPr>
            <p:cNvGrpSpPr/>
            <p:nvPr/>
          </p:nvGrpSpPr>
          <p:grpSpPr>
            <a:xfrm>
              <a:off x="8000466" y="4523911"/>
              <a:ext cx="1696514" cy="1497790"/>
              <a:chOff x="5194330" y="2943494"/>
              <a:chExt cx="1425155" cy="1258219"/>
            </a:xfrm>
            <a:solidFill>
              <a:schemeClr val="bg1"/>
            </a:solidFill>
          </p:grpSpPr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7C71A5B7-5034-5CC3-7193-A7CF64F12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444" r="82013" b="35464"/>
              <a:stretch/>
            </p:blipFill>
            <p:spPr bwMode="auto">
              <a:xfrm>
                <a:off x="5382610" y="2943494"/>
                <a:ext cx="1030555" cy="969824"/>
              </a:xfrm>
              <a:prstGeom prst="rect">
                <a:avLst/>
              </a:prstGeom>
              <a:grpFill/>
            </p:spPr>
          </p:pic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29524BE8-995D-6633-20C1-2C989DC72E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26" t="34444" b="35464"/>
              <a:stretch/>
            </p:blipFill>
            <p:spPr bwMode="auto">
              <a:xfrm>
                <a:off x="5194330" y="3906710"/>
                <a:ext cx="1425155" cy="295003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4706F1A-A2CA-2B6A-8FC4-49219A1DE948}"/>
              </a:ext>
            </a:extLst>
          </p:cNvPr>
          <p:cNvGrpSpPr/>
          <p:nvPr/>
        </p:nvGrpSpPr>
        <p:grpSpPr>
          <a:xfrm>
            <a:off x="8319681" y="5398544"/>
            <a:ext cx="994251" cy="1147186"/>
            <a:chOff x="8923414" y="2003199"/>
            <a:chExt cx="1779003" cy="2052649"/>
          </a:xfrm>
        </p:grpSpPr>
        <p:sp>
          <p:nvSpPr>
            <p:cNvPr id="28" name="Google Shape;881;p31">
              <a:extLst>
                <a:ext uri="{FF2B5EF4-FFF2-40B4-BE49-F238E27FC236}">
                  <a16:creationId xmlns:a16="http://schemas.microsoft.com/office/drawing/2014/main" id="{CF2A7A69-B44E-A420-BFA0-6DFE25C351A9}"/>
                </a:ext>
              </a:extLst>
            </p:cNvPr>
            <p:cNvSpPr/>
            <p:nvPr/>
          </p:nvSpPr>
          <p:spPr>
            <a:xfrm>
              <a:off x="8923414" y="2003199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A3F5492-0F37-39D6-84E1-EEF82439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940" y="2291019"/>
              <a:ext cx="1477976" cy="1477977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D910E33-35AA-8805-DAE2-2C26F2888999}"/>
              </a:ext>
            </a:extLst>
          </p:cNvPr>
          <p:cNvGrpSpPr/>
          <p:nvPr/>
        </p:nvGrpSpPr>
        <p:grpSpPr>
          <a:xfrm>
            <a:off x="3064063" y="1043345"/>
            <a:ext cx="3457574" cy="2862874"/>
            <a:chOff x="3048823" y="1096685"/>
            <a:chExt cx="3457574" cy="2862874"/>
          </a:xfrm>
        </p:grpSpPr>
        <p:sp>
          <p:nvSpPr>
            <p:cNvPr id="37" name="Rectangle : avec coins arrondis en diagonale 36">
              <a:extLst>
                <a:ext uri="{FF2B5EF4-FFF2-40B4-BE49-F238E27FC236}">
                  <a16:creationId xmlns:a16="http://schemas.microsoft.com/office/drawing/2014/main" id="{74F9ED2A-E890-0C3E-040C-C743B767D60D}"/>
                </a:ext>
              </a:extLst>
            </p:cNvPr>
            <p:cNvSpPr/>
            <p:nvPr/>
          </p:nvSpPr>
          <p:spPr>
            <a:xfrm>
              <a:off x="3048823" y="1096685"/>
              <a:ext cx="3457574" cy="2862874"/>
            </a:xfrm>
            <a:prstGeom prst="round2DiagRect">
              <a:avLst>
                <a:gd name="adj1" fmla="val 4798"/>
                <a:gd name="adj2" fmla="val 0"/>
              </a:avLst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APPLICATION INNOVANTE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6A5D208-4E9E-859E-FED5-1860D1D9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7574" y="1525592"/>
              <a:ext cx="1066288" cy="2186274"/>
            </a:xfrm>
            <a:prstGeom prst="rect">
              <a:avLst/>
            </a:prstGeom>
          </p:spPr>
        </p:pic>
        <p:sp>
          <p:nvSpPr>
            <p:cNvPr id="33" name="Rectangle : avec coins arrondis en diagonale 32">
              <a:extLst>
                <a:ext uri="{FF2B5EF4-FFF2-40B4-BE49-F238E27FC236}">
                  <a16:creationId xmlns:a16="http://schemas.microsoft.com/office/drawing/2014/main" id="{768E89A9-176B-C4E2-42B8-A26F3BC36C29}"/>
                </a:ext>
              </a:extLst>
            </p:cNvPr>
            <p:cNvSpPr/>
            <p:nvPr/>
          </p:nvSpPr>
          <p:spPr>
            <a:xfrm>
              <a:off x="4443382" y="3274552"/>
              <a:ext cx="1888391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Achats In-App</a:t>
              </a:r>
            </a:p>
          </p:txBody>
        </p:sp>
        <p:sp>
          <p:nvSpPr>
            <p:cNvPr id="34" name="Rectangle : avec coins arrondis en diagonale 33">
              <a:extLst>
                <a:ext uri="{FF2B5EF4-FFF2-40B4-BE49-F238E27FC236}">
                  <a16:creationId xmlns:a16="http://schemas.microsoft.com/office/drawing/2014/main" id="{68E9FF83-65B1-54E1-653E-0C303D049090}"/>
                </a:ext>
              </a:extLst>
            </p:cNvPr>
            <p:cNvSpPr/>
            <p:nvPr/>
          </p:nvSpPr>
          <p:spPr>
            <a:xfrm>
              <a:off x="4455548" y="1539389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Reconnaissance de vêtement</a:t>
              </a:r>
            </a:p>
          </p:txBody>
        </p:sp>
        <p:sp>
          <p:nvSpPr>
            <p:cNvPr id="35" name="Rectangle : avec coins arrondis en diagonale 34">
              <a:extLst>
                <a:ext uri="{FF2B5EF4-FFF2-40B4-BE49-F238E27FC236}">
                  <a16:creationId xmlns:a16="http://schemas.microsoft.com/office/drawing/2014/main" id="{1371CAE8-AF53-7D03-2391-45BC3EB8503C}"/>
                </a:ext>
              </a:extLst>
            </p:cNvPr>
            <p:cNvSpPr/>
            <p:nvPr/>
          </p:nvSpPr>
          <p:spPr>
            <a:xfrm>
              <a:off x="4455547" y="2120809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Recommandations automatiques</a:t>
              </a:r>
            </a:p>
          </p:txBody>
        </p:sp>
        <p:sp>
          <p:nvSpPr>
            <p:cNvPr id="36" name="Rectangle : avec coins arrondis en diagonale 35">
              <a:extLst>
                <a:ext uri="{FF2B5EF4-FFF2-40B4-BE49-F238E27FC236}">
                  <a16:creationId xmlns:a16="http://schemas.microsoft.com/office/drawing/2014/main" id="{B98D326D-DDA5-AC6B-0AFD-D65B5AA6A83F}"/>
                </a:ext>
              </a:extLst>
            </p:cNvPr>
            <p:cNvSpPr/>
            <p:nvPr/>
          </p:nvSpPr>
          <p:spPr>
            <a:xfrm>
              <a:off x="4455547" y="2697262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Essayage virtuel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EBF73221-72EF-86FE-4588-CCB2F832BF24}"/>
              </a:ext>
            </a:extLst>
          </p:cNvPr>
          <p:cNvGrpSpPr/>
          <p:nvPr/>
        </p:nvGrpSpPr>
        <p:grpSpPr>
          <a:xfrm>
            <a:off x="598247" y="1043345"/>
            <a:ext cx="2182049" cy="2862874"/>
            <a:chOff x="422987" y="1096685"/>
            <a:chExt cx="2182049" cy="2862874"/>
          </a:xfrm>
        </p:grpSpPr>
        <p:sp>
          <p:nvSpPr>
            <p:cNvPr id="38" name="Rectangle : avec coins arrondis en diagonale 37">
              <a:extLst>
                <a:ext uri="{FF2B5EF4-FFF2-40B4-BE49-F238E27FC236}">
                  <a16:creationId xmlns:a16="http://schemas.microsoft.com/office/drawing/2014/main" id="{15CC2ED2-D928-BC09-6C54-A630E0ABCA38}"/>
                </a:ext>
              </a:extLst>
            </p:cNvPr>
            <p:cNvSpPr/>
            <p:nvPr/>
          </p:nvSpPr>
          <p:spPr>
            <a:xfrm>
              <a:off x="422987" y="1096685"/>
              <a:ext cx="2182049" cy="2862874"/>
            </a:xfrm>
            <a:prstGeom prst="round2DiagRect">
              <a:avLst>
                <a:gd name="adj1" fmla="val 4798"/>
                <a:gd name="adj2" fmla="val 0"/>
              </a:avLst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OBJECTIFS</a:t>
              </a:r>
            </a:p>
          </p:txBody>
        </p:sp>
        <p:sp>
          <p:nvSpPr>
            <p:cNvPr id="39" name="Rectangle : avec coins arrondis en diagonale 38">
              <a:extLst>
                <a:ext uri="{FF2B5EF4-FFF2-40B4-BE49-F238E27FC236}">
                  <a16:creationId xmlns:a16="http://schemas.microsoft.com/office/drawing/2014/main" id="{9B9BB798-765D-1032-AF87-AA1A3DEF38B8}"/>
                </a:ext>
              </a:extLst>
            </p:cNvPr>
            <p:cNvSpPr/>
            <p:nvPr/>
          </p:nvSpPr>
          <p:spPr>
            <a:xfrm>
              <a:off x="582137" y="1538292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Augmenter les ventes</a:t>
              </a:r>
            </a:p>
          </p:txBody>
        </p:sp>
        <p:sp>
          <p:nvSpPr>
            <p:cNvPr id="40" name="Rectangle : avec coins arrondis en diagonale 39">
              <a:extLst>
                <a:ext uri="{FF2B5EF4-FFF2-40B4-BE49-F238E27FC236}">
                  <a16:creationId xmlns:a16="http://schemas.microsoft.com/office/drawing/2014/main" id="{2F7F48C0-A02B-5309-ECF9-74B9398E5926}"/>
                </a:ext>
              </a:extLst>
            </p:cNvPr>
            <p:cNvSpPr/>
            <p:nvPr/>
          </p:nvSpPr>
          <p:spPr>
            <a:xfrm>
              <a:off x="582136" y="2119712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Recruter des clients</a:t>
              </a:r>
            </a:p>
          </p:txBody>
        </p:sp>
        <p:sp>
          <p:nvSpPr>
            <p:cNvPr id="41" name="Rectangle : avec coins arrondis en diagonale 40">
              <a:extLst>
                <a:ext uri="{FF2B5EF4-FFF2-40B4-BE49-F238E27FC236}">
                  <a16:creationId xmlns:a16="http://schemas.microsoft.com/office/drawing/2014/main" id="{A7B49923-C08B-2016-CC4A-7FE1A31675BD}"/>
                </a:ext>
              </a:extLst>
            </p:cNvPr>
            <p:cNvSpPr/>
            <p:nvPr/>
          </p:nvSpPr>
          <p:spPr>
            <a:xfrm>
              <a:off x="582136" y="2696165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Image d’entreprise moderne</a:t>
              </a:r>
            </a:p>
          </p:txBody>
        </p:sp>
        <p:sp>
          <p:nvSpPr>
            <p:cNvPr id="42" name="Rectangle : avec coins arrondis en diagonale 41">
              <a:extLst>
                <a:ext uri="{FF2B5EF4-FFF2-40B4-BE49-F238E27FC236}">
                  <a16:creationId xmlns:a16="http://schemas.microsoft.com/office/drawing/2014/main" id="{4F2273A9-6908-2F67-4F8F-5E67F61E28BC}"/>
                </a:ext>
              </a:extLst>
            </p:cNvPr>
            <p:cNvSpPr/>
            <p:nvPr/>
          </p:nvSpPr>
          <p:spPr>
            <a:xfrm>
              <a:off x="584403" y="3278968"/>
              <a:ext cx="1876226" cy="437313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Rentabilité rapide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B1521FBD-AABB-3522-BDB4-D2BF42D018AC}"/>
              </a:ext>
            </a:extLst>
          </p:cNvPr>
          <p:cNvGrpSpPr/>
          <p:nvPr/>
        </p:nvGrpSpPr>
        <p:grpSpPr>
          <a:xfrm>
            <a:off x="6780650" y="1041614"/>
            <a:ext cx="4804087" cy="2862874"/>
            <a:chOff x="6803510" y="1072094"/>
            <a:chExt cx="4804087" cy="2862874"/>
          </a:xfrm>
        </p:grpSpPr>
        <p:sp>
          <p:nvSpPr>
            <p:cNvPr id="43" name="Rectangle : avec coins arrondis en diagonale 42">
              <a:extLst>
                <a:ext uri="{FF2B5EF4-FFF2-40B4-BE49-F238E27FC236}">
                  <a16:creationId xmlns:a16="http://schemas.microsoft.com/office/drawing/2014/main" id="{B212079B-418F-D00C-49A0-0D2022F8253E}"/>
                </a:ext>
              </a:extLst>
            </p:cNvPr>
            <p:cNvSpPr/>
            <p:nvPr/>
          </p:nvSpPr>
          <p:spPr>
            <a:xfrm>
              <a:off x="6803510" y="1072094"/>
              <a:ext cx="4804087" cy="2862874"/>
            </a:xfrm>
            <a:prstGeom prst="round2DiagRect">
              <a:avLst>
                <a:gd name="adj1" fmla="val 4798"/>
                <a:gd name="adj2" fmla="val 0"/>
              </a:avLst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RENTABILITÉ</a:t>
              </a:r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35142AB-1DD8-D21D-46B4-DE1B58523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6" t="10913" r="3014" b="426"/>
            <a:stretch/>
          </p:blipFill>
          <p:spPr>
            <a:xfrm>
              <a:off x="6916623" y="1538292"/>
              <a:ext cx="3346680" cy="2076128"/>
            </a:xfrm>
            <a:prstGeom prst="rect">
              <a:avLst/>
            </a:prstGeom>
            <a:ln w="6350">
              <a:solidFill>
                <a:srgbClr val="1D2935"/>
              </a:solidFill>
            </a:ln>
          </p:spPr>
        </p:pic>
        <p:sp>
          <p:nvSpPr>
            <p:cNvPr id="17" name="Rectangle : avec coins arrondis en diagonale 16">
              <a:extLst>
                <a:ext uri="{FF2B5EF4-FFF2-40B4-BE49-F238E27FC236}">
                  <a16:creationId xmlns:a16="http://schemas.microsoft.com/office/drawing/2014/main" id="{FBDA4928-6D67-B3D2-51CE-3C23977DE6E1}"/>
                </a:ext>
              </a:extLst>
            </p:cNvPr>
            <p:cNvSpPr/>
            <p:nvPr/>
          </p:nvSpPr>
          <p:spPr>
            <a:xfrm>
              <a:off x="10406748" y="1733375"/>
              <a:ext cx="1057237" cy="715828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Rentable en 8 mois</a:t>
              </a:r>
            </a:p>
          </p:txBody>
        </p:sp>
        <p:sp>
          <p:nvSpPr>
            <p:cNvPr id="44" name="Rectangle : avec coins arrondis en diagonale 43">
              <a:extLst>
                <a:ext uri="{FF2B5EF4-FFF2-40B4-BE49-F238E27FC236}">
                  <a16:creationId xmlns:a16="http://schemas.microsoft.com/office/drawing/2014/main" id="{4578742E-6C58-1A74-5973-6BE9FE6DC032}"/>
                </a:ext>
              </a:extLst>
            </p:cNvPr>
            <p:cNvSpPr/>
            <p:nvPr/>
          </p:nvSpPr>
          <p:spPr>
            <a:xfrm>
              <a:off x="10406748" y="2692852"/>
              <a:ext cx="1057237" cy="715828"/>
            </a:xfrm>
            <a:prstGeom prst="round2DiagRect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1 030 093 €</a:t>
              </a:r>
            </a:p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sur 2 ans</a:t>
              </a:r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82A58D7-8657-5265-6975-E342ED52F2D9}"/>
              </a:ext>
            </a:extLst>
          </p:cNvPr>
          <p:cNvCxnSpPr>
            <a:cxnSpLocks/>
          </p:cNvCxnSpPr>
          <p:nvPr/>
        </p:nvCxnSpPr>
        <p:spPr>
          <a:xfrm flipH="1" flipV="1">
            <a:off x="2175510" y="4879133"/>
            <a:ext cx="326340" cy="2381"/>
          </a:xfrm>
          <a:prstGeom prst="line">
            <a:avLst/>
          </a:prstGeom>
          <a:ln w="5715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9403ED2-F332-FCAA-A01A-3A5C1E0DDFB4}"/>
              </a:ext>
            </a:extLst>
          </p:cNvPr>
          <p:cNvCxnSpPr>
            <a:cxnSpLocks/>
          </p:cNvCxnSpPr>
          <p:nvPr/>
        </p:nvCxnSpPr>
        <p:spPr>
          <a:xfrm>
            <a:off x="2175510" y="4851876"/>
            <a:ext cx="0" cy="1345407"/>
          </a:xfrm>
          <a:prstGeom prst="line">
            <a:avLst/>
          </a:prstGeom>
          <a:ln w="5715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438C6BC-2CFD-DA25-ABE4-D1C9271F0004}"/>
              </a:ext>
            </a:extLst>
          </p:cNvPr>
          <p:cNvCxnSpPr/>
          <p:nvPr/>
        </p:nvCxnSpPr>
        <p:spPr>
          <a:xfrm>
            <a:off x="2166293" y="6170709"/>
            <a:ext cx="184133" cy="0"/>
          </a:xfrm>
          <a:prstGeom prst="line">
            <a:avLst/>
          </a:prstGeom>
          <a:ln w="5715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75A22385-8504-1858-2DA6-59E6CE047C80}"/>
              </a:ext>
            </a:extLst>
          </p:cNvPr>
          <p:cNvCxnSpPr/>
          <p:nvPr/>
        </p:nvCxnSpPr>
        <p:spPr>
          <a:xfrm>
            <a:off x="2175510" y="5737976"/>
            <a:ext cx="184133" cy="0"/>
          </a:xfrm>
          <a:prstGeom prst="line">
            <a:avLst/>
          </a:prstGeom>
          <a:ln w="5715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05936E5-B8B9-1F78-675B-EC05B79BE34C}"/>
              </a:ext>
            </a:extLst>
          </p:cNvPr>
          <p:cNvCxnSpPr/>
          <p:nvPr/>
        </p:nvCxnSpPr>
        <p:spPr>
          <a:xfrm>
            <a:off x="2175510" y="5308630"/>
            <a:ext cx="184133" cy="0"/>
          </a:xfrm>
          <a:prstGeom prst="line">
            <a:avLst/>
          </a:prstGeom>
          <a:ln w="5715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0AF48B5A-3A6E-42F8-982A-3E715FC5574C}"/>
              </a:ext>
            </a:extLst>
          </p:cNvPr>
          <p:cNvSpPr/>
          <p:nvPr/>
        </p:nvSpPr>
        <p:spPr>
          <a:xfrm>
            <a:off x="2364899" y="4727045"/>
            <a:ext cx="1332515" cy="323251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3 sprints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152CC8E-D1D3-16F6-67A2-2EA853B8CB51}"/>
              </a:ext>
            </a:extLst>
          </p:cNvPr>
          <p:cNvGrpSpPr/>
          <p:nvPr/>
        </p:nvGrpSpPr>
        <p:grpSpPr>
          <a:xfrm>
            <a:off x="2213985" y="5126783"/>
            <a:ext cx="2926465" cy="369332"/>
            <a:chOff x="2102733" y="4975781"/>
            <a:chExt cx="2926465" cy="369332"/>
          </a:xfrm>
        </p:grpSpPr>
        <p:sp>
          <p:nvSpPr>
            <p:cNvPr id="56" name="Rectangle : avec coins arrondis en diagonale 55">
              <a:extLst>
                <a:ext uri="{FF2B5EF4-FFF2-40B4-BE49-F238E27FC236}">
                  <a16:creationId xmlns:a16="http://schemas.microsoft.com/office/drawing/2014/main" id="{3D32B2A8-2BC0-B9D4-9D05-40E6927C7023}"/>
                </a:ext>
              </a:extLst>
            </p:cNvPr>
            <p:cNvSpPr/>
            <p:nvPr/>
          </p:nvSpPr>
          <p:spPr>
            <a:xfrm>
              <a:off x="2248391" y="4996014"/>
              <a:ext cx="2780807" cy="322597"/>
            </a:xfrm>
            <a:prstGeom prst="round2DiagRect">
              <a:avLst>
                <a:gd name="adj1" fmla="val 17716"/>
                <a:gd name="adj2" fmla="val 0"/>
              </a:avLst>
            </a:prstGeom>
            <a:solidFill>
              <a:srgbClr val="F4BABA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Interface et création du modèle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BAB7008-C4CE-EF1B-E597-648AF9FF4480}"/>
                </a:ext>
              </a:extLst>
            </p:cNvPr>
            <p:cNvSpPr/>
            <p:nvPr/>
          </p:nvSpPr>
          <p:spPr>
            <a:xfrm>
              <a:off x="2126224" y="5023827"/>
              <a:ext cx="264374" cy="264374"/>
            </a:xfrm>
            <a:prstGeom prst="ellipse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FBF1110-05EB-E991-840B-3287E91B0650}"/>
                </a:ext>
              </a:extLst>
            </p:cNvPr>
            <p:cNvSpPr txBox="1"/>
            <p:nvPr/>
          </p:nvSpPr>
          <p:spPr>
            <a:xfrm>
              <a:off x="2102733" y="4975781"/>
              <a:ext cx="29739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F4A03028-71EC-535C-CC17-B6FD5A6629C8}"/>
              </a:ext>
            </a:extLst>
          </p:cNvPr>
          <p:cNvGrpSpPr/>
          <p:nvPr/>
        </p:nvGrpSpPr>
        <p:grpSpPr>
          <a:xfrm>
            <a:off x="2223511" y="5557216"/>
            <a:ext cx="2916941" cy="369332"/>
            <a:chOff x="2112259" y="4975781"/>
            <a:chExt cx="2916941" cy="369332"/>
          </a:xfrm>
        </p:grpSpPr>
        <p:sp>
          <p:nvSpPr>
            <p:cNvPr id="73" name="Rectangle : avec coins arrondis en diagonale 72">
              <a:extLst>
                <a:ext uri="{FF2B5EF4-FFF2-40B4-BE49-F238E27FC236}">
                  <a16:creationId xmlns:a16="http://schemas.microsoft.com/office/drawing/2014/main" id="{81495667-1226-D234-EDD1-091454518461}"/>
                </a:ext>
              </a:extLst>
            </p:cNvPr>
            <p:cNvSpPr/>
            <p:nvPr/>
          </p:nvSpPr>
          <p:spPr>
            <a:xfrm>
              <a:off x="2248392" y="4996014"/>
              <a:ext cx="2780808" cy="322597"/>
            </a:xfrm>
            <a:prstGeom prst="round2DiagRect">
              <a:avLst>
                <a:gd name="adj1" fmla="val 17716"/>
                <a:gd name="adj2" fmla="val 0"/>
              </a:avLst>
            </a:prstGeom>
            <a:solidFill>
              <a:srgbClr val="FECFA4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 Tunnel d’achat, gestion des données</a:t>
              </a: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B13BAC4-1BEA-2E02-4E45-9CFAEDB70EC2}"/>
                </a:ext>
              </a:extLst>
            </p:cNvPr>
            <p:cNvSpPr/>
            <p:nvPr/>
          </p:nvSpPr>
          <p:spPr>
            <a:xfrm>
              <a:off x="2126224" y="5023827"/>
              <a:ext cx="264374" cy="264374"/>
            </a:xfrm>
            <a:prstGeom prst="ellipse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DBC503F2-C15F-65B3-5A51-95B04F59D260}"/>
                </a:ext>
              </a:extLst>
            </p:cNvPr>
            <p:cNvSpPr txBox="1"/>
            <p:nvPr/>
          </p:nvSpPr>
          <p:spPr>
            <a:xfrm>
              <a:off x="2112259" y="4975781"/>
              <a:ext cx="29739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4EB23D5-461B-8358-46D9-A591A7CFB52D}"/>
              </a:ext>
            </a:extLst>
          </p:cNvPr>
          <p:cNvGrpSpPr/>
          <p:nvPr/>
        </p:nvGrpSpPr>
        <p:grpSpPr>
          <a:xfrm>
            <a:off x="2224382" y="5986187"/>
            <a:ext cx="2916067" cy="369332"/>
            <a:chOff x="2112259" y="4975781"/>
            <a:chExt cx="2916067" cy="369332"/>
          </a:xfrm>
        </p:grpSpPr>
        <p:sp>
          <p:nvSpPr>
            <p:cNvPr id="77" name="Rectangle : avec coins arrondis en diagonale 76">
              <a:extLst>
                <a:ext uri="{FF2B5EF4-FFF2-40B4-BE49-F238E27FC236}">
                  <a16:creationId xmlns:a16="http://schemas.microsoft.com/office/drawing/2014/main" id="{2A52FCEF-092B-F7A9-CDDF-C073BD642AFF}"/>
                </a:ext>
              </a:extLst>
            </p:cNvPr>
            <p:cNvSpPr/>
            <p:nvPr/>
          </p:nvSpPr>
          <p:spPr>
            <a:xfrm>
              <a:off x="2248391" y="4996014"/>
              <a:ext cx="2779935" cy="322597"/>
            </a:xfrm>
            <a:prstGeom prst="round2DiagRect">
              <a:avLst>
                <a:gd name="adj1" fmla="val 17716"/>
                <a:gd name="adj2" fmla="val 0"/>
              </a:avLst>
            </a:prstGeom>
            <a:solidFill>
              <a:srgbClr val="FFF3B7"/>
            </a:solidFill>
            <a:ln w="6350">
              <a:solidFill>
                <a:srgbClr val="1D293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Affinage et configuration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147683B-4899-EB4B-915B-6539B2E619BF}"/>
                </a:ext>
              </a:extLst>
            </p:cNvPr>
            <p:cNvSpPr/>
            <p:nvPr/>
          </p:nvSpPr>
          <p:spPr>
            <a:xfrm>
              <a:off x="2126224" y="5023827"/>
              <a:ext cx="264374" cy="264374"/>
            </a:xfrm>
            <a:prstGeom prst="ellipse">
              <a:avLst/>
            </a:prstGeom>
            <a:solidFill>
              <a:srgbClr val="E6E6E6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0" dirty="0">
                <a:solidFill>
                  <a:srgbClr val="1D2935"/>
                </a:solidFill>
                <a:latin typeface="Fira Sans Extra Condensed Black" panose="020B0A03050000020004" pitchFamily="34" charset="0"/>
              </a:endParaRP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D22490CB-157D-CFDD-854B-3D904D06048F}"/>
                </a:ext>
              </a:extLst>
            </p:cNvPr>
            <p:cNvSpPr txBox="1"/>
            <p:nvPr/>
          </p:nvSpPr>
          <p:spPr>
            <a:xfrm>
              <a:off x="2112259" y="4975781"/>
              <a:ext cx="29739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dirty="0">
                  <a:solidFill>
                    <a:srgbClr val="1D2935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8E7B69BF-1197-DAF2-8139-0B240D2CEB55}"/>
              </a:ext>
            </a:extLst>
          </p:cNvPr>
          <p:cNvGrpSpPr/>
          <p:nvPr/>
        </p:nvGrpSpPr>
        <p:grpSpPr>
          <a:xfrm>
            <a:off x="9374419" y="5400397"/>
            <a:ext cx="994251" cy="1147186"/>
            <a:chOff x="10476817" y="4355694"/>
            <a:chExt cx="994251" cy="1147186"/>
          </a:xfrm>
        </p:grpSpPr>
        <p:sp>
          <p:nvSpPr>
            <p:cNvPr id="98" name="Google Shape;881;p31">
              <a:extLst>
                <a:ext uri="{FF2B5EF4-FFF2-40B4-BE49-F238E27FC236}">
                  <a16:creationId xmlns:a16="http://schemas.microsoft.com/office/drawing/2014/main" id="{DC00382C-063E-22DE-18F9-2F781F6857A0}"/>
                </a:ext>
              </a:extLst>
            </p:cNvPr>
            <p:cNvSpPr/>
            <p:nvPr/>
          </p:nvSpPr>
          <p:spPr>
            <a:xfrm>
              <a:off x="10476817" y="4355694"/>
              <a:ext cx="994251" cy="1147186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3B7"/>
            </a:solidFill>
            <a:ln w="6350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565C820-5A5D-F7B8-E874-1ABB5B5CA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384"/>
            <a:stretch/>
          </p:blipFill>
          <p:spPr bwMode="auto">
            <a:xfrm>
              <a:off x="10568302" y="4786314"/>
              <a:ext cx="866302" cy="28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Google Shape;881;p31">
            <a:extLst>
              <a:ext uri="{FF2B5EF4-FFF2-40B4-BE49-F238E27FC236}">
                <a16:creationId xmlns:a16="http://schemas.microsoft.com/office/drawing/2014/main" id="{DCACD666-D3B8-52F1-DA3E-7E653C165952}"/>
              </a:ext>
            </a:extLst>
          </p:cNvPr>
          <p:cNvSpPr/>
          <p:nvPr/>
        </p:nvSpPr>
        <p:spPr>
          <a:xfrm>
            <a:off x="10429158" y="5408070"/>
            <a:ext cx="994251" cy="1147186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4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Mitigation des risques</a:t>
            </a:r>
            <a:endParaRPr lang="fr-FR" sz="1600" b="1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04" name="Google Shape;881;p31">
            <a:extLst>
              <a:ext uri="{FF2B5EF4-FFF2-40B4-BE49-F238E27FC236}">
                <a16:creationId xmlns:a16="http://schemas.microsoft.com/office/drawing/2014/main" id="{23CD715B-6731-0FC4-FE95-BB5E25064E11}"/>
              </a:ext>
            </a:extLst>
          </p:cNvPr>
          <p:cNvSpPr/>
          <p:nvPr/>
        </p:nvSpPr>
        <p:spPr>
          <a:xfrm>
            <a:off x="8857234" y="4470813"/>
            <a:ext cx="994251" cy="1147186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4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Chiffrage</a:t>
            </a:r>
            <a:endParaRPr lang="fr-FR" b="1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06" name="Google Shape;881;p31">
            <a:extLst>
              <a:ext uri="{FF2B5EF4-FFF2-40B4-BE49-F238E27FC236}">
                <a16:creationId xmlns:a16="http://schemas.microsoft.com/office/drawing/2014/main" id="{219E2CB7-A467-DCDC-D561-16402A7C8263}"/>
              </a:ext>
            </a:extLst>
          </p:cNvPr>
          <p:cNvSpPr/>
          <p:nvPr/>
        </p:nvSpPr>
        <p:spPr>
          <a:xfrm>
            <a:off x="9906110" y="4481295"/>
            <a:ext cx="994251" cy="1147186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4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Agile Scrum</a:t>
            </a:r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81FDBFCB-DCCA-31C1-7B86-87F857FAB3EF}"/>
              </a:ext>
            </a:extLst>
          </p:cNvPr>
          <p:cNvGrpSpPr/>
          <p:nvPr/>
        </p:nvGrpSpPr>
        <p:grpSpPr>
          <a:xfrm>
            <a:off x="8368201" y="5394404"/>
            <a:ext cx="414259" cy="276999"/>
            <a:chOff x="8256798" y="4384044"/>
            <a:chExt cx="414259" cy="276999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841E544C-DB38-71B5-D33B-4B32CCF7EE0B}"/>
                </a:ext>
              </a:extLst>
            </p:cNvPr>
            <p:cNvSpPr/>
            <p:nvPr/>
          </p:nvSpPr>
          <p:spPr>
            <a:xfrm>
              <a:off x="8336039" y="4388586"/>
              <a:ext cx="262128" cy="262128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2CA19A3C-01E4-548A-3DAD-20E06F848042}"/>
                </a:ext>
              </a:extLst>
            </p:cNvPr>
            <p:cNvSpPr txBox="1"/>
            <p:nvPr/>
          </p:nvSpPr>
          <p:spPr>
            <a:xfrm>
              <a:off x="8256798" y="4384044"/>
              <a:ext cx="41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OK</a:t>
              </a:r>
              <a:endParaRPr lang="fr-FR" sz="6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ED9A325-4C8B-67C5-08A7-A465C9CACAE6}"/>
              </a:ext>
            </a:extLst>
          </p:cNvPr>
          <p:cNvGrpSpPr/>
          <p:nvPr/>
        </p:nvGrpSpPr>
        <p:grpSpPr>
          <a:xfrm>
            <a:off x="8917124" y="4476093"/>
            <a:ext cx="414259" cy="276999"/>
            <a:chOff x="8258673" y="4382590"/>
            <a:chExt cx="414259" cy="276999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FF33EDE-6DE6-A979-E9B1-EDAD65B91E8F}"/>
                </a:ext>
              </a:extLst>
            </p:cNvPr>
            <p:cNvSpPr/>
            <p:nvPr/>
          </p:nvSpPr>
          <p:spPr>
            <a:xfrm>
              <a:off x="8336039" y="4388586"/>
              <a:ext cx="262128" cy="262128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066C64F2-441A-A605-BB8C-9D103633ABD1}"/>
                </a:ext>
              </a:extLst>
            </p:cNvPr>
            <p:cNvSpPr txBox="1"/>
            <p:nvPr/>
          </p:nvSpPr>
          <p:spPr>
            <a:xfrm>
              <a:off x="8258673" y="4382590"/>
              <a:ext cx="41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OK</a:t>
              </a:r>
              <a:endParaRPr lang="fr-FR" sz="6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A7D57AD-8190-3CDC-1B4D-C3342F8440BE}"/>
              </a:ext>
            </a:extLst>
          </p:cNvPr>
          <p:cNvGrpSpPr/>
          <p:nvPr/>
        </p:nvGrpSpPr>
        <p:grpSpPr>
          <a:xfrm>
            <a:off x="10438907" y="4477206"/>
            <a:ext cx="414259" cy="276999"/>
            <a:chOff x="8256798" y="4384044"/>
            <a:chExt cx="414259" cy="276999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D40226E-98DB-8F99-8E70-8C7E38350F2F}"/>
                </a:ext>
              </a:extLst>
            </p:cNvPr>
            <p:cNvSpPr/>
            <p:nvPr/>
          </p:nvSpPr>
          <p:spPr>
            <a:xfrm>
              <a:off x="8336039" y="4388586"/>
              <a:ext cx="262128" cy="262128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4E4C6E84-B713-ABE1-7D0C-01DEAAD21344}"/>
                </a:ext>
              </a:extLst>
            </p:cNvPr>
            <p:cNvSpPr txBox="1"/>
            <p:nvPr/>
          </p:nvSpPr>
          <p:spPr>
            <a:xfrm>
              <a:off x="8256798" y="4384044"/>
              <a:ext cx="41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OK</a:t>
              </a:r>
              <a:endParaRPr lang="fr-FR" sz="6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9B1E354-85C6-7D5B-3785-8904BDD555B2}"/>
              </a:ext>
            </a:extLst>
          </p:cNvPr>
          <p:cNvGrpSpPr/>
          <p:nvPr/>
        </p:nvGrpSpPr>
        <p:grpSpPr>
          <a:xfrm>
            <a:off x="9394087" y="6266068"/>
            <a:ext cx="414259" cy="276999"/>
            <a:chOff x="8256798" y="4384044"/>
            <a:chExt cx="414259" cy="276999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D4B7978-294F-070E-2FC9-8672BA8CE96B}"/>
                </a:ext>
              </a:extLst>
            </p:cNvPr>
            <p:cNvSpPr/>
            <p:nvPr/>
          </p:nvSpPr>
          <p:spPr>
            <a:xfrm>
              <a:off x="8336039" y="4388586"/>
              <a:ext cx="262128" cy="262128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5099F47A-1941-3345-77F4-3F2475701FF8}"/>
                </a:ext>
              </a:extLst>
            </p:cNvPr>
            <p:cNvSpPr txBox="1"/>
            <p:nvPr/>
          </p:nvSpPr>
          <p:spPr>
            <a:xfrm>
              <a:off x="8256798" y="4384044"/>
              <a:ext cx="41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OK</a:t>
              </a:r>
              <a:endParaRPr lang="fr-FR" sz="6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97EDA611-AF75-3938-0DEE-2AED84E01ECE}"/>
              </a:ext>
            </a:extLst>
          </p:cNvPr>
          <p:cNvGrpSpPr/>
          <p:nvPr/>
        </p:nvGrpSpPr>
        <p:grpSpPr>
          <a:xfrm>
            <a:off x="10975292" y="6264221"/>
            <a:ext cx="414259" cy="276999"/>
            <a:chOff x="8256798" y="4386425"/>
            <a:chExt cx="414259" cy="276999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1566757-55CC-FD59-E6C7-1883197F5FBD}"/>
                </a:ext>
              </a:extLst>
            </p:cNvPr>
            <p:cNvSpPr/>
            <p:nvPr/>
          </p:nvSpPr>
          <p:spPr>
            <a:xfrm>
              <a:off x="8336039" y="4388586"/>
              <a:ext cx="262128" cy="262128"/>
            </a:xfrm>
            <a:prstGeom prst="ellipse">
              <a:avLst/>
            </a:prstGeom>
            <a:solidFill>
              <a:srgbClr val="D0E4B2"/>
            </a:solidFill>
            <a:ln w="6350">
              <a:solidFill>
                <a:srgbClr val="1D2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DB48FE3B-5270-7FBA-53F5-D4EFC3B4DE0C}"/>
                </a:ext>
              </a:extLst>
            </p:cNvPr>
            <p:cNvSpPr txBox="1"/>
            <p:nvPr/>
          </p:nvSpPr>
          <p:spPr>
            <a:xfrm>
              <a:off x="8256798" y="4386425"/>
              <a:ext cx="41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1D2935"/>
                  </a:solidFill>
                  <a:latin typeface="Fira Sans Extra Condensed Mediu" panose="020B0603050000020004" pitchFamily="34" charset="0"/>
                </a:rPr>
                <a:t>OK</a:t>
              </a:r>
              <a:endParaRPr lang="fr-FR" sz="600" dirty="0">
                <a:solidFill>
                  <a:srgbClr val="1D2935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25" name="Triangle rectangle 124">
            <a:extLst>
              <a:ext uri="{FF2B5EF4-FFF2-40B4-BE49-F238E27FC236}">
                <a16:creationId xmlns:a16="http://schemas.microsoft.com/office/drawing/2014/main" id="{A3299CAB-6B08-ED03-CD0D-C068D185035F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space réservé du numéro de diapositive 35">
            <a:extLst>
              <a:ext uri="{FF2B5EF4-FFF2-40B4-BE49-F238E27FC236}">
                <a16:creationId xmlns:a16="http://schemas.microsoft.com/office/drawing/2014/main" id="{AA31CBD0-8D6B-5BF1-419B-3D11C123F71F}"/>
              </a:ext>
            </a:extLst>
          </p:cNvPr>
          <p:cNvSpPr txBox="1">
            <a:spLocks/>
          </p:cNvSpPr>
          <p:nvPr/>
        </p:nvSpPr>
        <p:spPr>
          <a:xfrm>
            <a:off x="11825288" y="6499251"/>
            <a:ext cx="366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32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48CA2-E9DA-1829-3E5F-665CF0E95963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5AF96-3E00-F9AB-219B-5FC7BE4A0A4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6478A7-4EE8-B08B-85C9-E5CBEE76053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023DB6-B002-276C-3894-0DA0B0DAF60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02316-A3CE-2EB3-EE63-CAF4D41B39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FB6BF6-0960-A38D-2D0C-1C6A077787D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7B85EAA-0046-5412-A8C6-824F142EDC8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A53D91-718A-3367-09C9-6115C504D063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99118B-1A86-E7A4-ECFA-12CFAD3410BA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9B0E304D-89E6-78C9-DFBC-508E4393DDC2}"/>
              </a:ext>
            </a:extLst>
          </p:cNvPr>
          <p:cNvSpPr/>
          <p:nvPr/>
        </p:nvSpPr>
        <p:spPr>
          <a:xfrm>
            <a:off x="1348740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OBJECTIFS DU PROJET</a:t>
            </a:r>
          </a:p>
        </p:txBody>
      </p:sp>
      <p:sp>
        <p:nvSpPr>
          <p:cNvPr id="63" name="Google Shape;2431;p70">
            <a:extLst>
              <a:ext uri="{FF2B5EF4-FFF2-40B4-BE49-F238E27FC236}">
                <a16:creationId xmlns:a16="http://schemas.microsoft.com/office/drawing/2014/main" id="{2EA27CA3-9A4D-D003-95D6-1A364F49047F}"/>
              </a:ext>
            </a:extLst>
          </p:cNvPr>
          <p:cNvSpPr/>
          <p:nvPr/>
        </p:nvSpPr>
        <p:spPr>
          <a:xfrm>
            <a:off x="630655" y="1499780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431;p70">
            <a:extLst>
              <a:ext uri="{FF2B5EF4-FFF2-40B4-BE49-F238E27FC236}">
                <a16:creationId xmlns:a16="http://schemas.microsoft.com/office/drawing/2014/main" id="{A67C7DCC-179D-BD54-F570-C1FA64DFF00F}"/>
              </a:ext>
            </a:extLst>
          </p:cNvPr>
          <p:cNvSpPr/>
          <p:nvPr/>
        </p:nvSpPr>
        <p:spPr>
          <a:xfrm>
            <a:off x="6345655" y="1497568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431;p70">
            <a:extLst>
              <a:ext uri="{FF2B5EF4-FFF2-40B4-BE49-F238E27FC236}">
                <a16:creationId xmlns:a16="http://schemas.microsoft.com/office/drawing/2014/main" id="{6B60DED2-981C-C149-075A-CA0B01A18BC6}"/>
              </a:ext>
            </a:extLst>
          </p:cNvPr>
          <p:cNvSpPr/>
          <p:nvPr/>
        </p:nvSpPr>
        <p:spPr>
          <a:xfrm>
            <a:off x="1339669" y="1205181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62022F1-A56E-80D8-58A9-B8FD1B6F5BB6}"/>
              </a:ext>
            </a:extLst>
          </p:cNvPr>
          <p:cNvSpPr txBox="1"/>
          <p:nvPr/>
        </p:nvSpPr>
        <p:spPr>
          <a:xfrm>
            <a:off x="1339669" y="1226135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OBJECTIFS</a:t>
            </a:r>
            <a:endParaRPr lang="fr-FR" sz="2000" b="1" i="0" dirty="0">
              <a:solidFill>
                <a:srgbClr val="1D2935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67" name="Google Shape;2431;p70">
            <a:extLst>
              <a:ext uri="{FF2B5EF4-FFF2-40B4-BE49-F238E27FC236}">
                <a16:creationId xmlns:a16="http://schemas.microsoft.com/office/drawing/2014/main" id="{F5D009A4-0E77-F001-04EF-B93D1EFE494E}"/>
              </a:ext>
            </a:extLst>
          </p:cNvPr>
          <p:cNvSpPr/>
          <p:nvPr/>
        </p:nvSpPr>
        <p:spPr>
          <a:xfrm>
            <a:off x="7083244" y="1195655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6350" cap="flat" cmpd="sng">
            <a:solidFill>
              <a:srgbClr val="1D29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E9A82C8-3831-5A9C-E296-B439A93DAD17}"/>
              </a:ext>
            </a:extLst>
          </p:cNvPr>
          <p:cNvSpPr txBox="1"/>
          <p:nvPr/>
        </p:nvSpPr>
        <p:spPr>
          <a:xfrm>
            <a:off x="7080759" y="1216609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1D2935"/>
                </a:solidFill>
                <a:effectLst/>
                <a:latin typeface="Fira Sans Extra Condensed Mediu" panose="020B0603050000020004" pitchFamily="34" charset="0"/>
              </a:rPr>
              <a:t>MOYENS</a:t>
            </a:r>
            <a:endParaRPr lang="fr-FR" sz="2000" b="1" i="0" dirty="0">
              <a:solidFill>
                <a:srgbClr val="1D2935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69" name="Google Shape;881;p31">
            <a:extLst>
              <a:ext uri="{FF2B5EF4-FFF2-40B4-BE49-F238E27FC236}">
                <a16:creationId xmlns:a16="http://schemas.microsoft.com/office/drawing/2014/main" id="{1020632E-7332-7206-98C7-39726006247C}"/>
              </a:ext>
            </a:extLst>
          </p:cNvPr>
          <p:cNvSpPr/>
          <p:nvPr/>
        </p:nvSpPr>
        <p:spPr>
          <a:xfrm>
            <a:off x="913495" y="2195553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4BABA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Augmenter les ventes</a:t>
            </a:r>
          </a:p>
        </p:txBody>
      </p:sp>
      <p:sp>
        <p:nvSpPr>
          <p:cNvPr id="70" name="Google Shape;881;p31">
            <a:extLst>
              <a:ext uri="{FF2B5EF4-FFF2-40B4-BE49-F238E27FC236}">
                <a16:creationId xmlns:a16="http://schemas.microsoft.com/office/drawing/2014/main" id="{B3B3141D-D29D-57C7-58F4-C48DE08F38EA}"/>
              </a:ext>
            </a:extLst>
          </p:cNvPr>
          <p:cNvSpPr/>
          <p:nvPr/>
        </p:nvSpPr>
        <p:spPr>
          <a:xfrm>
            <a:off x="1898546" y="3929543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FF3B7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Réputation de l’entreprise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02DF2AA0-B72A-33D0-4B33-5B9B5EDF3ECB}"/>
              </a:ext>
            </a:extLst>
          </p:cNvPr>
          <p:cNvSpPr/>
          <p:nvPr/>
        </p:nvSpPr>
        <p:spPr>
          <a:xfrm>
            <a:off x="2908256" y="2209288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ECFA4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Recruter des clients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F53480E2-F7ED-DA6B-F236-9466ABE10B94}"/>
              </a:ext>
            </a:extLst>
          </p:cNvPr>
          <p:cNvSpPr/>
          <p:nvPr/>
        </p:nvSpPr>
        <p:spPr>
          <a:xfrm>
            <a:off x="3893307" y="3960520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D0E4B2"/>
          </a:solidFill>
          <a:ln w="6350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 Minimiser les risques</a:t>
            </a: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2A159DB9-B198-268E-9E70-D0278687B206}"/>
              </a:ext>
            </a:extLst>
          </p:cNvPr>
          <p:cNvSpPr/>
          <p:nvPr/>
        </p:nvSpPr>
        <p:spPr>
          <a:xfrm>
            <a:off x="2564788" y="2957287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1D9FE38C-473D-B37B-26E0-6E2BDADE7FEA}"/>
              </a:ext>
            </a:extLst>
          </p:cNvPr>
          <p:cNvSpPr/>
          <p:nvPr/>
        </p:nvSpPr>
        <p:spPr>
          <a:xfrm rot="7177708">
            <a:off x="2895410" y="3894620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Losange 74">
            <a:extLst>
              <a:ext uri="{FF2B5EF4-FFF2-40B4-BE49-F238E27FC236}">
                <a16:creationId xmlns:a16="http://schemas.microsoft.com/office/drawing/2014/main" id="{27F3683F-88DD-694C-2377-520B45E33C68}"/>
              </a:ext>
            </a:extLst>
          </p:cNvPr>
          <p:cNvSpPr/>
          <p:nvPr/>
        </p:nvSpPr>
        <p:spPr>
          <a:xfrm>
            <a:off x="8069963" y="1916711"/>
            <a:ext cx="2032803" cy="2032803"/>
          </a:xfrm>
          <a:prstGeom prst="diamond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F1CC45C-5F94-D32B-C578-8A4D5CBF43F5}"/>
              </a:ext>
            </a:extLst>
          </p:cNvPr>
          <p:cNvSpPr txBox="1"/>
          <p:nvPr/>
        </p:nvSpPr>
        <p:spPr>
          <a:xfrm>
            <a:off x="8320437" y="2582011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Suggestions de produits</a:t>
            </a:r>
          </a:p>
        </p:txBody>
      </p:sp>
      <p:sp>
        <p:nvSpPr>
          <p:cNvPr id="77" name="Losange 76">
            <a:extLst>
              <a:ext uri="{FF2B5EF4-FFF2-40B4-BE49-F238E27FC236}">
                <a16:creationId xmlns:a16="http://schemas.microsoft.com/office/drawing/2014/main" id="{12934CEE-656D-CE08-6A61-FA9F73362FB0}"/>
              </a:ext>
            </a:extLst>
          </p:cNvPr>
          <p:cNvSpPr/>
          <p:nvPr/>
        </p:nvSpPr>
        <p:spPr>
          <a:xfrm>
            <a:off x="6888046" y="3096292"/>
            <a:ext cx="2032803" cy="2032803"/>
          </a:xfrm>
          <a:prstGeom prst="diamond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9837D32-1688-4136-64E7-9A46F33FE581}"/>
              </a:ext>
            </a:extLst>
          </p:cNvPr>
          <p:cNvSpPr txBox="1"/>
          <p:nvPr/>
        </p:nvSpPr>
        <p:spPr>
          <a:xfrm>
            <a:off x="7127381" y="3691579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Création</a:t>
            </a:r>
          </a:p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d’un nouveau canal</a:t>
            </a:r>
          </a:p>
        </p:txBody>
      </p:sp>
      <p:sp>
        <p:nvSpPr>
          <p:cNvPr id="79" name="Losange 78">
            <a:extLst>
              <a:ext uri="{FF2B5EF4-FFF2-40B4-BE49-F238E27FC236}">
                <a16:creationId xmlns:a16="http://schemas.microsoft.com/office/drawing/2014/main" id="{C968D3BF-92E6-03B7-97C5-E244A65F32EE}"/>
              </a:ext>
            </a:extLst>
          </p:cNvPr>
          <p:cNvSpPr/>
          <p:nvPr/>
        </p:nvSpPr>
        <p:spPr>
          <a:xfrm>
            <a:off x="8078234" y="4281482"/>
            <a:ext cx="2032803" cy="2032803"/>
          </a:xfrm>
          <a:prstGeom prst="diamond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88DE6CB-A43A-39E9-29FD-B6F01E915FB0}"/>
              </a:ext>
            </a:extLst>
          </p:cNvPr>
          <p:cNvSpPr txBox="1"/>
          <p:nvPr/>
        </p:nvSpPr>
        <p:spPr>
          <a:xfrm>
            <a:off x="8328708" y="4948086"/>
            <a:ext cx="1531854" cy="70788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Application innovante</a:t>
            </a:r>
          </a:p>
        </p:txBody>
      </p:sp>
      <p:sp>
        <p:nvSpPr>
          <p:cNvPr id="81" name="Losange 80">
            <a:extLst>
              <a:ext uri="{FF2B5EF4-FFF2-40B4-BE49-F238E27FC236}">
                <a16:creationId xmlns:a16="http://schemas.microsoft.com/office/drawing/2014/main" id="{37E67A0B-C102-304E-8A93-AF236CB8A406}"/>
              </a:ext>
            </a:extLst>
          </p:cNvPr>
          <p:cNvSpPr/>
          <p:nvPr/>
        </p:nvSpPr>
        <p:spPr>
          <a:xfrm>
            <a:off x="9251880" y="3099097"/>
            <a:ext cx="2032803" cy="2032803"/>
          </a:xfrm>
          <a:prstGeom prst="diamond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D351E7E-1CD0-562B-63D2-913B64626CFC}"/>
              </a:ext>
            </a:extLst>
          </p:cNvPr>
          <p:cNvSpPr txBox="1"/>
          <p:nvPr/>
        </p:nvSpPr>
        <p:spPr>
          <a:xfrm>
            <a:off x="9381052" y="379641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Cadrage du projet</a:t>
            </a: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6C24BEBA-7FFA-0290-5AB2-00D70B104DAE}"/>
              </a:ext>
            </a:extLst>
          </p:cNvPr>
          <p:cNvSpPr/>
          <p:nvPr/>
        </p:nvSpPr>
        <p:spPr>
          <a:xfrm>
            <a:off x="3547669" y="4709845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BF3D50BB-8096-BDCE-937A-14069D446E92}"/>
              </a:ext>
            </a:extLst>
          </p:cNvPr>
          <p:cNvSpPr/>
          <p:nvPr/>
        </p:nvSpPr>
        <p:spPr>
          <a:xfrm rot="8114486">
            <a:off x="8123127" y="3346253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 : droite 84">
            <a:extLst>
              <a:ext uri="{FF2B5EF4-FFF2-40B4-BE49-F238E27FC236}">
                <a16:creationId xmlns:a16="http://schemas.microsoft.com/office/drawing/2014/main" id="{FCA08930-8B8A-B59B-9B36-84EB48AA56D6}"/>
              </a:ext>
            </a:extLst>
          </p:cNvPr>
          <p:cNvSpPr/>
          <p:nvPr/>
        </p:nvSpPr>
        <p:spPr>
          <a:xfrm rot="2702413">
            <a:off x="8283494" y="4502594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15336A4-9A68-3236-AA14-70F88852DBB8}"/>
              </a:ext>
            </a:extLst>
          </p:cNvPr>
          <p:cNvSpPr/>
          <p:nvPr/>
        </p:nvSpPr>
        <p:spPr>
          <a:xfrm rot="18836296">
            <a:off x="9397036" y="4369516"/>
            <a:ext cx="634070" cy="491554"/>
          </a:xfrm>
          <a:prstGeom prst="rightArrow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4E2D12F5-E188-F0FB-3BC7-6016450E86FB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35">
            <a:extLst>
              <a:ext uri="{FF2B5EF4-FFF2-40B4-BE49-F238E27FC236}">
                <a16:creationId xmlns:a16="http://schemas.microsoft.com/office/drawing/2014/main" id="{51766898-5949-314F-2152-9FC86675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4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0872-51CC-0DC6-0F10-5B471E5AF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830B5B-6978-216E-5D25-3A8F07D8971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4BAF1-3654-A612-5D2C-E624D13B23F3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3C8726-B03C-3EB1-B44D-18B583CE2999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B20013-B03D-9AE9-DAD3-B20D2057BA24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8986EF-9B91-F113-FF0A-12BEEB8FEF9F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0D24F87-7497-52B0-98DF-2FCA0B4CA98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DDA234-A14D-EB8E-E14E-57C57E8824C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21DC41-4E3C-1D8E-CD09-BEE4B4C1C4EB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0600F6-2E41-CA4F-C638-5B6CDFEC0BC6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7F3F30B1-04A7-2E71-821F-DB00AF714419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LE CONCEPT</a:t>
            </a:r>
          </a:p>
        </p:txBody>
      </p:sp>
      <p:pic>
        <p:nvPicPr>
          <p:cNvPr id="1447" name="Image 1446">
            <a:extLst>
              <a:ext uri="{FF2B5EF4-FFF2-40B4-BE49-F238E27FC236}">
                <a16:creationId xmlns:a16="http://schemas.microsoft.com/office/drawing/2014/main" id="{190FD68B-7C2D-5DC6-34A5-F256AA9B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46" y="1212614"/>
            <a:ext cx="2542252" cy="5212532"/>
          </a:xfrm>
          <a:prstGeom prst="rect">
            <a:avLst/>
          </a:prstGeom>
        </p:spPr>
      </p:pic>
      <p:pic>
        <p:nvPicPr>
          <p:cNvPr id="1448" name="Image 1447">
            <a:extLst>
              <a:ext uri="{FF2B5EF4-FFF2-40B4-BE49-F238E27FC236}">
                <a16:creationId xmlns:a16="http://schemas.microsoft.com/office/drawing/2014/main" id="{41AFF059-2052-A465-C582-988F38E900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078" y="1215734"/>
            <a:ext cx="2542252" cy="5212532"/>
          </a:xfrm>
          <a:prstGeom prst="rect">
            <a:avLst/>
          </a:prstGeom>
        </p:spPr>
      </p:pic>
      <p:sp>
        <p:nvSpPr>
          <p:cNvPr id="1449" name="Rectangle : avec coins arrondis en diagonale 1448">
            <a:extLst>
              <a:ext uri="{FF2B5EF4-FFF2-40B4-BE49-F238E27FC236}">
                <a16:creationId xmlns:a16="http://schemas.microsoft.com/office/drawing/2014/main" id="{2F9F1E5E-8A52-A01E-459C-7E4147F8E679}"/>
              </a:ext>
            </a:extLst>
          </p:cNvPr>
          <p:cNvSpPr/>
          <p:nvPr/>
        </p:nvSpPr>
        <p:spPr>
          <a:xfrm>
            <a:off x="1342645" y="1678459"/>
            <a:ext cx="2846378" cy="1199303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Application mobile</a:t>
            </a:r>
          </a:p>
        </p:txBody>
      </p:sp>
      <p:sp>
        <p:nvSpPr>
          <p:cNvPr id="1450" name="Rectangle : avec coins arrondis en diagonale 1449">
            <a:extLst>
              <a:ext uri="{FF2B5EF4-FFF2-40B4-BE49-F238E27FC236}">
                <a16:creationId xmlns:a16="http://schemas.microsoft.com/office/drawing/2014/main" id="{2785A342-2B33-886A-6C4F-7E0571CD7ACA}"/>
              </a:ext>
            </a:extLst>
          </p:cNvPr>
          <p:cNvSpPr/>
          <p:nvPr/>
        </p:nvSpPr>
        <p:spPr>
          <a:xfrm>
            <a:off x="1342644" y="3204985"/>
            <a:ext cx="2826187" cy="1199303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Recommandations produits</a:t>
            </a:r>
          </a:p>
        </p:txBody>
      </p:sp>
      <p:sp>
        <p:nvSpPr>
          <p:cNvPr id="1451" name="Rectangle : avec coins arrondis en diagonale 1450">
            <a:extLst>
              <a:ext uri="{FF2B5EF4-FFF2-40B4-BE49-F238E27FC236}">
                <a16:creationId xmlns:a16="http://schemas.microsoft.com/office/drawing/2014/main" id="{82A6EAF7-7E5F-8AD1-03B5-70925FE2FA81}"/>
              </a:ext>
            </a:extLst>
          </p:cNvPr>
          <p:cNvSpPr/>
          <p:nvPr/>
        </p:nvSpPr>
        <p:spPr>
          <a:xfrm>
            <a:off x="1342645" y="4725403"/>
            <a:ext cx="2826186" cy="1199303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Achats In-App</a:t>
            </a:r>
          </a:p>
        </p:txBody>
      </p:sp>
      <p:sp>
        <p:nvSpPr>
          <p:cNvPr id="1452" name="Rectangle : avec coins arrondis en diagonale 1451">
            <a:extLst>
              <a:ext uri="{FF2B5EF4-FFF2-40B4-BE49-F238E27FC236}">
                <a16:creationId xmlns:a16="http://schemas.microsoft.com/office/drawing/2014/main" id="{BF7F98A3-0F09-C02F-5D09-8EEDADACD72C}"/>
              </a:ext>
            </a:extLst>
          </p:cNvPr>
          <p:cNvSpPr/>
          <p:nvPr/>
        </p:nvSpPr>
        <p:spPr>
          <a:xfrm>
            <a:off x="8174736" y="1678459"/>
            <a:ext cx="2891028" cy="1199303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Reconnaissance de vêtement</a:t>
            </a:r>
          </a:p>
        </p:txBody>
      </p:sp>
      <p:sp>
        <p:nvSpPr>
          <p:cNvPr id="1453" name="Rectangle : avec coins arrondis en diagonale 1452">
            <a:extLst>
              <a:ext uri="{FF2B5EF4-FFF2-40B4-BE49-F238E27FC236}">
                <a16:creationId xmlns:a16="http://schemas.microsoft.com/office/drawing/2014/main" id="{1260C2B2-81DC-1128-FD34-B146D146D833}"/>
              </a:ext>
            </a:extLst>
          </p:cNvPr>
          <p:cNvSpPr/>
          <p:nvPr/>
        </p:nvSpPr>
        <p:spPr>
          <a:xfrm>
            <a:off x="8174735" y="3204985"/>
            <a:ext cx="2891027" cy="1199303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Recommandations automatiques</a:t>
            </a:r>
          </a:p>
        </p:txBody>
      </p:sp>
      <p:sp>
        <p:nvSpPr>
          <p:cNvPr id="1454" name="Rectangle : avec coins arrondis en diagonale 1453">
            <a:extLst>
              <a:ext uri="{FF2B5EF4-FFF2-40B4-BE49-F238E27FC236}">
                <a16:creationId xmlns:a16="http://schemas.microsoft.com/office/drawing/2014/main" id="{86FF4207-3476-13EB-8624-35C5B0B3F19B}"/>
              </a:ext>
            </a:extLst>
          </p:cNvPr>
          <p:cNvSpPr/>
          <p:nvPr/>
        </p:nvSpPr>
        <p:spPr>
          <a:xfrm>
            <a:off x="8174735" y="4725403"/>
            <a:ext cx="2891027" cy="1199303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Essayage virtuel</a:t>
            </a:r>
          </a:p>
        </p:txBody>
      </p:sp>
      <p:sp>
        <p:nvSpPr>
          <p:cNvPr id="1455" name="Accolade ouvrante 1454">
            <a:extLst>
              <a:ext uri="{FF2B5EF4-FFF2-40B4-BE49-F238E27FC236}">
                <a16:creationId xmlns:a16="http://schemas.microsoft.com/office/drawing/2014/main" id="{A4BAF024-E6B3-17EA-157A-6DCAD05319C8}"/>
              </a:ext>
            </a:extLst>
          </p:cNvPr>
          <p:cNvSpPr/>
          <p:nvPr/>
        </p:nvSpPr>
        <p:spPr>
          <a:xfrm>
            <a:off x="4321798" y="1209656"/>
            <a:ext cx="707114" cy="5280245"/>
          </a:xfrm>
          <a:prstGeom prst="leftBrace">
            <a:avLst>
              <a:gd name="adj1" fmla="val 8333"/>
              <a:gd name="adj2" fmla="val 19175"/>
            </a:avLst>
          </a:prstGeom>
          <a:ln w="38100">
            <a:solidFill>
              <a:srgbClr val="E6E6E6"/>
            </a:solidFill>
            <a:prstDash val="solid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6" name="Accolade ouvrante 1455">
            <a:extLst>
              <a:ext uri="{FF2B5EF4-FFF2-40B4-BE49-F238E27FC236}">
                <a16:creationId xmlns:a16="http://schemas.microsoft.com/office/drawing/2014/main" id="{B2925BF4-FA98-7806-F315-5263BC4A511A}"/>
              </a:ext>
            </a:extLst>
          </p:cNvPr>
          <p:cNvSpPr/>
          <p:nvPr/>
        </p:nvSpPr>
        <p:spPr>
          <a:xfrm rot="10800000">
            <a:off x="7056121" y="1975197"/>
            <a:ext cx="966216" cy="3535322"/>
          </a:xfrm>
          <a:prstGeom prst="leftBrace">
            <a:avLst>
              <a:gd name="adj1" fmla="val 8333"/>
              <a:gd name="adj2" fmla="val 91555"/>
            </a:avLst>
          </a:prstGeom>
          <a:ln w="38100">
            <a:solidFill>
              <a:srgbClr val="E6E6E6"/>
            </a:solidFill>
            <a:prstDash val="solid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7" name="Accolade ouvrante 1456">
            <a:extLst>
              <a:ext uri="{FF2B5EF4-FFF2-40B4-BE49-F238E27FC236}">
                <a16:creationId xmlns:a16="http://schemas.microsoft.com/office/drawing/2014/main" id="{1C09038B-83C7-9B22-B5B8-57EDBEC76F00}"/>
              </a:ext>
            </a:extLst>
          </p:cNvPr>
          <p:cNvSpPr/>
          <p:nvPr/>
        </p:nvSpPr>
        <p:spPr>
          <a:xfrm>
            <a:off x="4301729" y="2090505"/>
            <a:ext cx="1112374" cy="3365415"/>
          </a:xfrm>
          <a:prstGeom prst="leftBrace">
            <a:avLst>
              <a:gd name="adj1" fmla="val 6141"/>
              <a:gd name="adj2" fmla="val 51417"/>
            </a:avLst>
          </a:prstGeom>
          <a:ln w="38100">
            <a:solidFill>
              <a:srgbClr val="E6E6E6"/>
            </a:solidFill>
            <a:prstDash val="solid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60" name="Connecteur droit avec flèche 1459">
            <a:extLst>
              <a:ext uri="{FF2B5EF4-FFF2-40B4-BE49-F238E27FC236}">
                <a16:creationId xmlns:a16="http://schemas.microsoft.com/office/drawing/2014/main" id="{D4403E13-2320-0350-EFF2-4B9410F8BBDC}"/>
              </a:ext>
            </a:extLst>
          </p:cNvPr>
          <p:cNvCxnSpPr>
            <a:cxnSpLocks/>
          </p:cNvCxnSpPr>
          <p:nvPr/>
        </p:nvCxnSpPr>
        <p:spPr>
          <a:xfrm>
            <a:off x="4321798" y="5309616"/>
            <a:ext cx="1030490" cy="414528"/>
          </a:xfrm>
          <a:prstGeom prst="straightConnector1">
            <a:avLst/>
          </a:prstGeom>
          <a:ln w="38100">
            <a:solidFill>
              <a:srgbClr val="E6E6E6"/>
            </a:solidFill>
            <a:tailEnd type="triangle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avec flèche 1461">
            <a:extLst>
              <a:ext uri="{FF2B5EF4-FFF2-40B4-BE49-F238E27FC236}">
                <a16:creationId xmlns:a16="http://schemas.microsoft.com/office/drawing/2014/main" id="{EB946B56-1029-F158-C903-4F78E6BC7BCB}"/>
              </a:ext>
            </a:extLst>
          </p:cNvPr>
          <p:cNvCxnSpPr>
            <a:cxnSpLocks/>
          </p:cNvCxnSpPr>
          <p:nvPr/>
        </p:nvCxnSpPr>
        <p:spPr>
          <a:xfrm flipH="1" flipV="1">
            <a:off x="6461760" y="3443306"/>
            <a:ext cx="1560576" cy="386015"/>
          </a:xfrm>
          <a:prstGeom prst="straightConnector1">
            <a:avLst/>
          </a:prstGeom>
          <a:ln w="38100">
            <a:solidFill>
              <a:srgbClr val="E6E6E6"/>
            </a:solidFill>
            <a:tailEnd type="triangle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Connecteur droit avec flèche 1464">
            <a:extLst>
              <a:ext uri="{FF2B5EF4-FFF2-40B4-BE49-F238E27FC236}">
                <a16:creationId xmlns:a16="http://schemas.microsoft.com/office/drawing/2014/main" id="{4B9C8661-330E-F204-5ADE-D5746ECFBC2E}"/>
              </a:ext>
            </a:extLst>
          </p:cNvPr>
          <p:cNvCxnSpPr>
            <a:cxnSpLocks/>
          </p:cNvCxnSpPr>
          <p:nvPr/>
        </p:nvCxnSpPr>
        <p:spPr>
          <a:xfrm flipH="1">
            <a:off x="6204204" y="3822272"/>
            <a:ext cx="1818132" cy="903131"/>
          </a:xfrm>
          <a:prstGeom prst="straightConnector1">
            <a:avLst/>
          </a:prstGeom>
          <a:ln w="38100">
            <a:solidFill>
              <a:srgbClr val="E6E6E6"/>
            </a:solidFill>
            <a:tailEnd type="triangle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Connecteur droit avec flèche 1467">
            <a:extLst>
              <a:ext uri="{FF2B5EF4-FFF2-40B4-BE49-F238E27FC236}">
                <a16:creationId xmlns:a16="http://schemas.microsoft.com/office/drawing/2014/main" id="{3BDCADAA-B2CA-0F01-66EA-8A319672A871}"/>
              </a:ext>
            </a:extLst>
          </p:cNvPr>
          <p:cNvCxnSpPr>
            <a:cxnSpLocks/>
          </p:cNvCxnSpPr>
          <p:nvPr/>
        </p:nvCxnSpPr>
        <p:spPr>
          <a:xfrm flipH="1" flipV="1">
            <a:off x="5926074" y="3771708"/>
            <a:ext cx="2096262" cy="65460"/>
          </a:xfrm>
          <a:prstGeom prst="straightConnector1">
            <a:avLst/>
          </a:prstGeom>
          <a:ln w="38100">
            <a:solidFill>
              <a:srgbClr val="E6E6E6"/>
            </a:solidFill>
            <a:tailEnd type="triangle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1" name="Accolade ouvrante 1470">
            <a:extLst>
              <a:ext uri="{FF2B5EF4-FFF2-40B4-BE49-F238E27FC236}">
                <a16:creationId xmlns:a16="http://schemas.microsoft.com/office/drawing/2014/main" id="{FC0F24FD-D342-C3E3-E360-AD976610D54F}"/>
              </a:ext>
            </a:extLst>
          </p:cNvPr>
          <p:cNvSpPr/>
          <p:nvPr/>
        </p:nvSpPr>
        <p:spPr>
          <a:xfrm rot="10800000">
            <a:off x="7056120" y="1975196"/>
            <a:ext cx="966216" cy="3621231"/>
          </a:xfrm>
          <a:prstGeom prst="leftBrace">
            <a:avLst>
              <a:gd name="adj1" fmla="val 8333"/>
              <a:gd name="adj2" fmla="val 6510"/>
            </a:avLst>
          </a:prstGeom>
          <a:ln w="38100">
            <a:solidFill>
              <a:srgbClr val="E6E6E6"/>
            </a:solidFill>
            <a:prstDash val="solid"/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00EA2C81-DBD9-E68D-D235-EC92181B0854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35">
            <a:extLst>
              <a:ext uri="{FF2B5EF4-FFF2-40B4-BE49-F238E27FC236}">
                <a16:creationId xmlns:a16="http://schemas.microsoft.com/office/drawing/2014/main" id="{4ED7187E-7E57-7649-A125-8D4A113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5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0" animBg="1"/>
      <p:bldP spid="1450" grpId="0" animBg="1"/>
      <p:bldP spid="1451" grpId="0" animBg="1"/>
      <p:bldP spid="1452" grpId="0" animBg="1"/>
      <p:bldP spid="1453" grpId="0" animBg="1"/>
      <p:bldP spid="1454" grpId="0" animBg="1"/>
      <p:bldP spid="1455" grpId="0" animBg="1"/>
      <p:bldP spid="1455" grpId="1" animBg="1"/>
      <p:bldP spid="1456" grpId="0" animBg="1"/>
      <p:bldP spid="1456" grpId="1" animBg="1"/>
      <p:bldP spid="1457" grpId="0" animBg="1"/>
      <p:bldP spid="1457" grpId="1" animBg="1"/>
      <p:bldP spid="14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3DB-09B8-9C47-42F2-CE131BD5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21F734-1CC8-121A-5732-373F9A2367A3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F62B3-7170-45E0-D6C9-65E9C538E35A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B4173D-856B-A422-8F31-B0F5C390E27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465850-D3A8-4850-DA75-9DD302A9DD4E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DA8B7A-A394-A382-BC11-95ED2C05D75B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D5B1AE-2319-D60B-7CAA-FF05741A07D9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8F9445-6D02-C81E-E242-C46814E2FADA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230A79-458B-ED33-B2F7-4F3740B08EE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9A1E78-C79D-F345-A835-116D1DFCC81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BBDED342-64B3-3935-73C4-8D4C40448973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GAINS ATTENDUS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384577DD-7FF4-9E94-C888-8AC8CE4375C3}"/>
              </a:ext>
            </a:extLst>
          </p:cNvPr>
          <p:cNvSpPr/>
          <p:nvPr/>
        </p:nvSpPr>
        <p:spPr>
          <a:xfrm>
            <a:off x="1342644" y="1351556"/>
            <a:ext cx="2219711" cy="715828"/>
          </a:xfrm>
          <a:prstGeom prst="round2DiagRect">
            <a:avLst/>
          </a:prstGeom>
          <a:solidFill>
            <a:srgbClr val="F4BABA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Augmentation des ventes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279B90CB-15AB-E096-F0B0-CECB2592093B}"/>
              </a:ext>
            </a:extLst>
          </p:cNvPr>
          <p:cNvSpPr/>
          <p:nvPr/>
        </p:nvSpPr>
        <p:spPr>
          <a:xfrm>
            <a:off x="1342638" y="2377633"/>
            <a:ext cx="2219711" cy="715828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Nouveaux clients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E745475A-EA2A-82D6-078C-AD9CDA2CB566}"/>
              </a:ext>
            </a:extLst>
          </p:cNvPr>
          <p:cNvSpPr/>
          <p:nvPr/>
        </p:nvSpPr>
        <p:spPr>
          <a:xfrm>
            <a:off x="1342638" y="3403711"/>
            <a:ext cx="2219711" cy="715828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Entreprise innovante</a:t>
            </a:r>
          </a:p>
        </p:txBody>
      </p: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BFBAACBD-3C0D-FE5D-6932-9353C80E7F08}"/>
              </a:ext>
            </a:extLst>
          </p:cNvPr>
          <p:cNvSpPr/>
          <p:nvPr/>
        </p:nvSpPr>
        <p:spPr>
          <a:xfrm>
            <a:off x="1342638" y="4429789"/>
            <a:ext cx="2219711" cy="715828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Rapidement rentable</a:t>
            </a:r>
          </a:p>
        </p:txBody>
      </p:sp>
      <p:sp>
        <p:nvSpPr>
          <p:cNvPr id="27" name="Rectangle : avec coins arrondis en diagonale 26">
            <a:extLst>
              <a:ext uri="{FF2B5EF4-FFF2-40B4-BE49-F238E27FC236}">
                <a16:creationId xmlns:a16="http://schemas.microsoft.com/office/drawing/2014/main" id="{2FE35735-BD3E-4BEA-CC94-1A9E48E94860}"/>
              </a:ext>
            </a:extLst>
          </p:cNvPr>
          <p:cNvSpPr/>
          <p:nvPr/>
        </p:nvSpPr>
        <p:spPr>
          <a:xfrm>
            <a:off x="1342638" y="5461116"/>
            <a:ext cx="2219711" cy="715828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1 030 093 €</a:t>
            </a:r>
          </a:p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sur 2 ans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784BB695-B479-41BE-B5A0-034B021D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33" y="1347400"/>
            <a:ext cx="7145131" cy="4828450"/>
          </a:xfrm>
          <a:prstGeom prst="rect">
            <a:avLst/>
          </a:prstGeom>
        </p:spPr>
      </p:pic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F5003BF8-92D8-6E33-3A07-3CE67192E578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35">
            <a:extLst>
              <a:ext uri="{FF2B5EF4-FFF2-40B4-BE49-F238E27FC236}">
                <a16:creationId xmlns:a16="http://schemas.microsoft.com/office/drawing/2014/main" id="{44FBC543-E005-E797-28CD-A333494A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6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7B2D7-0D1B-7DC6-1419-907D35E2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B8A5AFFA-1083-3D6D-1DB8-ABFE70AC0AD1}"/>
              </a:ext>
            </a:extLst>
          </p:cNvPr>
          <p:cNvSpPr txBox="1"/>
          <p:nvPr/>
        </p:nvSpPr>
        <p:spPr>
          <a:xfrm>
            <a:off x="7000875" y="2965139"/>
            <a:ext cx="4878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5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HUMAINES, TECHNIQUES ET FINANCIÈRES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BEBADB6-A433-7AF2-16A5-FE25813EDCDE}"/>
              </a:ext>
            </a:extLst>
          </p:cNvPr>
          <p:cNvSpPr txBox="1"/>
          <p:nvPr/>
        </p:nvSpPr>
        <p:spPr>
          <a:xfrm>
            <a:off x="4824334" y="1737969"/>
            <a:ext cx="1956291" cy="10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fr-FR" sz="11500" dirty="0">
                <a:solidFill>
                  <a:srgbClr val="1D2935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50;p16">
            <a:extLst>
              <a:ext uri="{FF2B5EF4-FFF2-40B4-BE49-F238E27FC236}">
                <a16:creationId xmlns:a16="http://schemas.microsoft.com/office/drawing/2014/main" id="{E9A347BD-2B54-DB64-FF62-990331D1F08C}"/>
              </a:ext>
            </a:extLst>
          </p:cNvPr>
          <p:cNvGrpSpPr/>
          <p:nvPr/>
        </p:nvGrpSpPr>
        <p:grpSpPr>
          <a:xfrm>
            <a:off x="-1711884" y="129540"/>
            <a:ext cx="9248838" cy="6598920"/>
            <a:chOff x="605249" y="402075"/>
            <a:chExt cx="5046297" cy="3600464"/>
          </a:xfrm>
        </p:grpSpPr>
        <p:sp>
          <p:nvSpPr>
            <p:cNvPr id="3" name="Google Shape;51;p16">
              <a:extLst>
                <a:ext uri="{FF2B5EF4-FFF2-40B4-BE49-F238E27FC236}">
                  <a16:creationId xmlns:a16="http://schemas.microsoft.com/office/drawing/2014/main" id="{FF052EF1-07A2-DA8A-765A-B7217C52A006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2;p16">
              <a:extLst>
                <a:ext uri="{FF2B5EF4-FFF2-40B4-BE49-F238E27FC236}">
                  <a16:creationId xmlns:a16="http://schemas.microsoft.com/office/drawing/2014/main" id="{DE988F78-78FF-2820-4B75-FD49EC3CDCB2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6">
              <a:extLst>
                <a:ext uri="{FF2B5EF4-FFF2-40B4-BE49-F238E27FC236}">
                  <a16:creationId xmlns:a16="http://schemas.microsoft.com/office/drawing/2014/main" id="{B2F97F78-9DFE-5A8A-1666-AFB280FAAC4B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6">
              <a:extLst>
                <a:ext uri="{FF2B5EF4-FFF2-40B4-BE49-F238E27FC236}">
                  <a16:creationId xmlns:a16="http://schemas.microsoft.com/office/drawing/2014/main" id="{5DA7FB5A-0B67-AEA4-52CE-A5C4927C1640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6">
              <a:extLst>
                <a:ext uri="{FF2B5EF4-FFF2-40B4-BE49-F238E27FC236}">
                  <a16:creationId xmlns:a16="http://schemas.microsoft.com/office/drawing/2014/main" id="{EB277840-3F95-EC29-1C27-DD9590695E4D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D0E4B2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6">
              <a:extLst>
                <a:ext uri="{FF2B5EF4-FFF2-40B4-BE49-F238E27FC236}">
                  <a16:creationId xmlns:a16="http://schemas.microsoft.com/office/drawing/2014/main" id="{B0CB0229-4D03-7CD7-D530-C6ACD08ECE9B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FECFA4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6">
              <a:extLst>
                <a:ext uri="{FF2B5EF4-FFF2-40B4-BE49-F238E27FC236}">
                  <a16:creationId xmlns:a16="http://schemas.microsoft.com/office/drawing/2014/main" id="{C1029CF6-86CB-06F4-CA29-5C056419463B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6">
              <a:extLst>
                <a:ext uri="{FF2B5EF4-FFF2-40B4-BE49-F238E27FC236}">
                  <a16:creationId xmlns:a16="http://schemas.microsoft.com/office/drawing/2014/main" id="{0DF568A5-DFA8-2336-475D-253E576684BF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6">
              <a:extLst>
                <a:ext uri="{FF2B5EF4-FFF2-40B4-BE49-F238E27FC236}">
                  <a16:creationId xmlns:a16="http://schemas.microsoft.com/office/drawing/2014/main" id="{E507575A-8990-9C6E-7924-F941E2AF270B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FFF3B7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6">
              <a:extLst>
                <a:ext uri="{FF2B5EF4-FFF2-40B4-BE49-F238E27FC236}">
                  <a16:creationId xmlns:a16="http://schemas.microsoft.com/office/drawing/2014/main" id="{EEE4AB9C-D023-DBF3-9779-70912B29F1C4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F4BABA"/>
            </a:solidFill>
            <a:ln w="3175">
              <a:solidFill>
                <a:srgbClr val="1D293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4EAB4017-F9F2-AAB6-7114-AB43F85B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54" y="2244152"/>
            <a:ext cx="2670921" cy="31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40ACA-1B71-DE58-DD91-8114C61F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FD51064-D466-330F-23B5-DE2125F8F0EA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8697DF6-BC52-0FD1-C922-159113113A3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CFBF4BC-4D93-71D0-9E7C-1ADEB9436D4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EB17399-D35E-3C7B-7EE8-36C4DE7CAF45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94A2463-6C69-6021-67BB-623D7DF63B88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219543C-2FC3-9388-B73C-3269CCEC2BC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F1BF91-A238-9C5D-0010-137AB9098EB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D9B12-FE10-F495-5A48-FAFC46FBC81D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AF40C92-9C7A-1750-6003-ACA598FEBB9E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00912F05-D151-6B3A-F5BF-58BF17A8C2F0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HUMAINES</a:t>
            </a:r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2CCBF478-979F-3D50-A576-32E9ACC3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94" y="2483405"/>
            <a:ext cx="1234239" cy="2530635"/>
          </a:xfrm>
          <a:prstGeom prst="rect">
            <a:avLst/>
          </a:prstGeom>
        </p:spPr>
      </p:pic>
      <p:sp>
        <p:nvSpPr>
          <p:cNvPr id="101" name="Google Shape;56;p16">
            <a:extLst>
              <a:ext uri="{FF2B5EF4-FFF2-40B4-BE49-F238E27FC236}">
                <a16:creationId xmlns:a16="http://schemas.microsoft.com/office/drawing/2014/main" id="{8C94365E-3D93-8E7A-98AD-A6BE653A721D}"/>
              </a:ext>
            </a:extLst>
          </p:cNvPr>
          <p:cNvSpPr/>
          <p:nvPr/>
        </p:nvSpPr>
        <p:spPr>
          <a:xfrm>
            <a:off x="6083464" y="4387402"/>
            <a:ext cx="2511053" cy="2207370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solidFill>
            <a:srgbClr val="D0E4B2"/>
          </a:solidFill>
          <a:ln w="3175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57;p16">
            <a:extLst>
              <a:ext uri="{FF2B5EF4-FFF2-40B4-BE49-F238E27FC236}">
                <a16:creationId xmlns:a16="http://schemas.microsoft.com/office/drawing/2014/main" id="{B6D48678-AF67-925A-72AB-65D544157483}"/>
              </a:ext>
            </a:extLst>
          </p:cNvPr>
          <p:cNvSpPr/>
          <p:nvPr/>
        </p:nvSpPr>
        <p:spPr>
          <a:xfrm>
            <a:off x="7143518" y="1712299"/>
            <a:ext cx="1766829" cy="2948602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solidFill>
            <a:srgbClr val="E6E6E6"/>
          </a:solidFill>
          <a:ln w="3175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58;p16">
            <a:extLst>
              <a:ext uri="{FF2B5EF4-FFF2-40B4-BE49-F238E27FC236}">
                <a16:creationId xmlns:a16="http://schemas.microsoft.com/office/drawing/2014/main" id="{6E8077ED-E436-0682-9B2B-4FF3C75045B3}"/>
              </a:ext>
            </a:extLst>
          </p:cNvPr>
          <p:cNvSpPr/>
          <p:nvPr/>
        </p:nvSpPr>
        <p:spPr>
          <a:xfrm>
            <a:off x="4544070" y="1003190"/>
            <a:ext cx="3031479" cy="145124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F4BABA"/>
          </a:solidFill>
          <a:ln w="3175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A9A3194C-2D9E-2997-9CD1-87EB7DD42659}"/>
              </a:ext>
            </a:extLst>
          </p:cNvPr>
          <p:cNvCxnSpPr>
            <a:cxnSpLocks/>
          </p:cNvCxnSpPr>
          <p:nvPr/>
        </p:nvCxnSpPr>
        <p:spPr>
          <a:xfrm>
            <a:off x="1987086" y="3446317"/>
            <a:ext cx="1458312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 : avec coins arrondis en diagonale 115">
            <a:extLst>
              <a:ext uri="{FF2B5EF4-FFF2-40B4-BE49-F238E27FC236}">
                <a16:creationId xmlns:a16="http://schemas.microsoft.com/office/drawing/2014/main" id="{2647799E-4A4D-102D-3D29-5C00C5F717B7}"/>
              </a:ext>
            </a:extLst>
          </p:cNvPr>
          <p:cNvSpPr/>
          <p:nvPr/>
        </p:nvSpPr>
        <p:spPr>
          <a:xfrm>
            <a:off x="1356045" y="3117277"/>
            <a:ext cx="1256528" cy="646502"/>
          </a:xfrm>
          <a:prstGeom prst="round2DiagRect">
            <a:avLst>
              <a:gd name="adj1" fmla="val 24555"/>
              <a:gd name="adj2" fmla="val 21609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25 jours</a:t>
            </a:r>
          </a:p>
        </p:txBody>
      </p: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F22D3A7B-F693-E9B3-06E8-B0A66BC47D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2652" y="1712297"/>
            <a:ext cx="2740536" cy="537405"/>
          </a:xfrm>
          <a:prstGeom prst="bentConnector3">
            <a:avLst>
              <a:gd name="adj1" fmla="val 50000"/>
            </a:avLst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718664D1-9A0D-AE1D-AFEF-CC4A21D9C5E3}"/>
              </a:ext>
            </a:extLst>
          </p:cNvPr>
          <p:cNvSpPr/>
          <p:nvPr/>
        </p:nvSpPr>
        <p:spPr>
          <a:xfrm>
            <a:off x="4769674" y="1389047"/>
            <a:ext cx="2004738" cy="646502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Développeur</a:t>
            </a:r>
          </a:p>
        </p:txBody>
      </p:sp>
      <p:sp>
        <p:nvSpPr>
          <p:cNvPr id="107" name="Rectangle : avec coins arrondis en diagonale 106">
            <a:extLst>
              <a:ext uri="{FF2B5EF4-FFF2-40B4-BE49-F238E27FC236}">
                <a16:creationId xmlns:a16="http://schemas.microsoft.com/office/drawing/2014/main" id="{581470E2-3E21-6C5C-354C-939998C0DB9A}"/>
              </a:ext>
            </a:extLst>
          </p:cNvPr>
          <p:cNvSpPr/>
          <p:nvPr/>
        </p:nvSpPr>
        <p:spPr>
          <a:xfrm>
            <a:off x="1352550" y="1944406"/>
            <a:ext cx="1256528" cy="646502"/>
          </a:xfrm>
          <a:prstGeom prst="round2DiagRect">
            <a:avLst>
              <a:gd name="adj1" fmla="val 24555"/>
              <a:gd name="adj2" fmla="val 21609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35 jours</a:t>
            </a:r>
          </a:p>
        </p:txBody>
      </p:sp>
      <p:sp>
        <p:nvSpPr>
          <p:cNvPr id="105" name="Google Shape;59;p16">
            <a:extLst>
              <a:ext uri="{FF2B5EF4-FFF2-40B4-BE49-F238E27FC236}">
                <a16:creationId xmlns:a16="http://schemas.microsoft.com/office/drawing/2014/main" id="{E92CDC4B-B04A-611A-233C-D097B827E3F7}"/>
              </a:ext>
            </a:extLst>
          </p:cNvPr>
          <p:cNvSpPr/>
          <p:nvPr/>
        </p:nvSpPr>
        <p:spPr>
          <a:xfrm rot="17438408">
            <a:off x="4097464" y="4075858"/>
            <a:ext cx="1591449" cy="2686724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rgbClr val="FFF3B7"/>
          </a:solidFill>
          <a:ln w="3175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59;p16">
            <a:extLst>
              <a:ext uri="{FF2B5EF4-FFF2-40B4-BE49-F238E27FC236}">
                <a16:creationId xmlns:a16="http://schemas.microsoft.com/office/drawing/2014/main" id="{B0B1AD74-AE54-2833-4FCF-D4BEFC41ADF6}"/>
              </a:ext>
            </a:extLst>
          </p:cNvPr>
          <p:cNvSpPr/>
          <p:nvPr/>
        </p:nvSpPr>
        <p:spPr>
          <a:xfrm>
            <a:off x="3288933" y="1712298"/>
            <a:ext cx="1744754" cy="304884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rgbClr val="FECFA4"/>
          </a:solidFill>
          <a:ln w="3175">
            <a:solidFill>
              <a:srgbClr val="1D29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 : avec coins arrondis en diagonale 2">
            <a:extLst>
              <a:ext uri="{FF2B5EF4-FFF2-40B4-BE49-F238E27FC236}">
                <a16:creationId xmlns:a16="http://schemas.microsoft.com/office/drawing/2014/main" id="{9BCD82DB-CA5C-AAA3-EC81-F8075FC77801}"/>
              </a:ext>
            </a:extLst>
          </p:cNvPr>
          <p:cNvSpPr/>
          <p:nvPr/>
        </p:nvSpPr>
        <p:spPr>
          <a:xfrm>
            <a:off x="2973547" y="3117277"/>
            <a:ext cx="2004738" cy="646502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Data Scientist</a:t>
            </a:r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1CE0A70F-4897-474F-5E5A-A66057A3ABEB}"/>
              </a:ext>
            </a:extLst>
          </p:cNvPr>
          <p:cNvCxnSpPr>
            <a:cxnSpLocks/>
          </p:cNvCxnSpPr>
          <p:nvPr/>
        </p:nvCxnSpPr>
        <p:spPr>
          <a:xfrm rot="10800000">
            <a:off x="2151330" y="4585299"/>
            <a:ext cx="2759954" cy="896114"/>
          </a:xfrm>
          <a:prstGeom prst="bentConnector3">
            <a:avLst>
              <a:gd name="adj1" fmla="val 50000"/>
            </a:avLst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111719DA-B9AB-D707-5EE3-2AB00EFA2037}"/>
              </a:ext>
            </a:extLst>
          </p:cNvPr>
          <p:cNvSpPr/>
          <p:nvPr/>
        </p:nvSpPr>
        <p:spPr>
          <a:xfrm>
            <a:off x="3751116" y="5186868"/>
            <a:ext cx="2004738" cy="646502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Presta IA</a:t>
            </a:r>
          </a:p>
        </p:txBody>
      </p:sp>
      <p:sp>
        <p:nvSpPr>
          <p:cNvPr id="117" name="Rectangle : avec coins arrondis en diagonale 116">
            <a:extLst>
              <a:ext uri="{FF2B5EF4-FFF2-40B4-BE49-F238E27FC236}">
                <a16:creationId xmlns:a16="http://schemas.microsoft.com/office/drawing/2014/main" id="{676E46F4-D974-1AAE-5883-566CBB4761D4}"/>
              </a:ext>
            </a:extLst>
          </p:cNvPr>
          <p:cNvSpPr/>
          <p:nvPr/>
        </p:nvSpPr>
        <p:spPr>
          <a:xfrm>
            <a:off x="1352550" y="4267093"/>
            <a:ext cx="1256528" cy="646502"/>
          </a:xfrm>
          <a:prstGeom prst="round2DiagRect">
            <a:avLst>
              <a:gd name="adj1" fmla="val 24555"/>
              <a:gd name="adj2" fmla="val 21609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25 jours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7A416029-5BB7-6AEB-A329-74B933D003E0}"/>
              </a:ext>
            </a:extLst>
          </p:cNvPr>
          <p:cNvCxnSpPr>
            <a:cxnSpLocks/>
          </p:cNvCxnSpPr>
          <p:nvPr/>
        </p:nvCxnSpPr>
        <p:spPr>
          <a:xfrm>
            <a:off x="8692686" y="3186600"/>
            <a:ext cx="1458312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33BDEA36-020C-2A59-71A7-1C318805B884}"/>
              </a:ext>
            </a:extLst>
          </p:cNvPr>
          <p:cNvSpPr/>
          <p:nvPr/>
        </p:nvSpPr>
        <p:spPr>
          <a:xfrm>
            <a:off x="7095140" y="2848895"/>
            <a:ext cx="2004738" cy="646502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Graphiste</a:t>
            </a:r>
          </a:p>
        </p:txBody>
      </p:sp>
      <p:sp>
        <p:nvSpPr>
          <p:cNvPr id="130" name="Rectangle : avec coins arrondis en diagonale 129">
            <a:extLst>
              <a:ext uri="{FF2B5EF4-FFF2-40B4-BE49-F238E27FC236}">
                <a16:creationId xmlns:a16="http://schemas.microsoft.com/office/drawing/2014/main" id="{DFD4261B-D0B3-3E79-BE64-E85CBD3D85D1}"/>
              </a:ext>
            </a:extLst>
          </p:cNvPr>
          <p:cNvSpPr/>
          <p:nvPr/>
        </p:nvSpPr>
        <p:spPr>
          <a:xfrm>
            <a:off x="9804400" y="2863349"/>
            <a:ext cx="1256528" cy="646502"/>
          </a:xfrm>
          <a:prstGeom prst="round2DiagRect">
            <a:avLst>
              <a:gd name="adj1" fmla="val 24555"/>
              <a:gd name="adj2" fmla="val 21609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5 jours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AE42C177-47A2-89B7-EDD7-98EE2DC4DC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707" y="4380364"/>
            <a:ext cx="2354625" cy="1119197"/>
          </a:xfrm>
          <a:prstGeom prst="bentConnector3">
            <a:avLst>
              <a:gd name="adj1" fmla="val 50000"/>
            </a:avLst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C70FC94E-334F-572F-05DD-9EA79F407D79}"/>
              </a:ext>
            </a:extLst>
          </p:cNvPr>
          <p:cNvSpPr/>
          <p:nvPr/>
        </p:nvSpPr>
        <p:spPr>
          <a:xfrm>
            <a:off x="6404762" y="5176313"/>
            <a:ext cx="2004738" cy="646502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  <a:effectLst>
            <a:outerShdw blurRad="38100" dist="25400" dir="2700000" algn="tl" rotWithShape="0">
              <a:srgbClr val="1D2935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UX Designer</a:t>
            </a:r>
          </a:p>
        </p:txBody>
      </p:sp>
      <p:sp>
        <p:nvSpPr>
          <p:cNvPr id="131" name="Rectangle : avec coins arrondis en diagonale 130">
            <a:extLst>
              <a:ext uri="{FF2B5EF4-FFF2-40B4-BE49-F238E27FC236}">
                <a16:creationId xmlns:a16="http://schemas.microsoft.com/office/drawing/2014/main" id="{8B1707CB-9E36-DF75-1E00-262D4EAEBF56}"/>
              </a:ext>
            </a:extLst>
          </p:cNvPr>
          <p:cNvSpPr/>
          <p:nvPr/>
        </p:nvSpPr>
        <p:spPr>
          <a:xfrm>
            <a:off x="9804400" y="4064151"/>
            <a:ext cx="1256528" cy="646502"/>
          </a:xfrm>
          <a:prstGeom prst="round2DiagRect">
            <a:avLst>
              <a:gd name="adj1" fmla="val 24555"/>
              <a:gd name="adj2" fmla="val 21609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10 jours</a:t>
            </a:r>
          </a:p>
        </p:txBody>
      </p:sp>
      <p:sp>
        <p:nvSpPr>
          <p:cNvPr id="137" name="Rectangle : avec coins arrondis en diagonale 136">
            <a:extLst>
              <a:ext uri="{FF2B5EF4-FFF2-40B4-BE49-F238E27FC236}">
                <a16:creationId xmlns:a16="http://schemas.microsoft.com/office/drawing/2014/main" id="{5BBFF7D3-B317-7217-9220-CB542A8F776C}"/>
              </a:ext>
            </a:extLst>
          </p:cNvPr>
          <p:cNvSpPr/>
          <p:nvPr/>
        </p:nvSpPr>
        <p:spPr>
          <a:xfrm>
            <a:off x="8884242" y="1239188"/>
            <a:ext cx="2181521" cy="1219770"/>
          </a:xfrm>
          <a:prstGeom prst="round2DiagRect">
            <a:avLst/>
          </a:prstGeom>
          <a:solidFill>
            <a:srgbClr val="FECFA4"/>
          </a:solidFill>
          <a:ln w="19050">
            <a:solidFill>
              <a:srgbClr val="1D2935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Charge totale :</a:t>
            </a:r>
          </a:p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100 jours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3703395C-9BD3-66BE-840E-022B55F16A55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35">
            <a:extLst>
              <a:ext uri="{FF2B5EF4-FFF2-40B4-BE49-F238E27FC236}">
                <a16:creationId xmlns:a16="http://schemas.microsoft.com/office/drawing/2014/main" id="{037F0854-3997-C0C6-9EAD-FDC31085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8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16" grpId="0" animBg="1"/>
      <p:bldP spid="2" grpId="0" animBg="1"/>
      <p:bldP spid="107" grpId="0" animBg="1"/>
      <p:bldP spid="105" grpId="0" animBg="1"/>
      <p:bldP spid="104" grpId="0" animBg="1"/>
      <p:bldP spid="3" grpId="0" animBg="1"/>
      <p:bldP spid="11" grpId="0" animBg="1"/>
      <p:bldP spid="117" grpId="0" animBg="1"/>
      <p:bldP spid="13" grpId="0" animBg="1"/>
      <p:bldP spid="130" grpId="0" animBg="1"/>
      <p:bldP spid="12" grpId="0" animBg="1"/>
      <p:bldP spid="131" grpId="0" animBg="1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12624-813E-9947-03EE-0EEB80A7A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E3D1755-FADD-2619-EA64-B55AAF2A8749}"/>
              </a:ext>
            </a:extLst>
          </p:cNvPr>
          <p:cNvCxnSpPr>
            <a:cxnSpLocks/>
          </p:cNvCxnSpPr>
          <p:nvPr/>
        </p:nvCxnSpPr>
        <p:spPr>
          <a:xfrm>
            <a:off x="7384586" y="5223170"/>
            <a:ext cx="2064214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892E21C-F81C-8C67-17C5-A5AB9FF2821C}"/>
              </a:ext>
            </a:extLst>
          </p:cNvPr>
          <p:cNvCxnSpPr>
            <a:cxnSpLocks/>
          </p:cNvCxnSpPr>
          <p:nvPr/>
        </p:nvCxnSpPr>
        <p:spPr>
          <a:xfrm>
            <a:off x="3066586" y="1949023"/>
            <a:ext cx="2064214" cy="0"/>
          </a:xfrm>
          <a:prstGeom prst="line">
            <a:avLst/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3161CAE2-5B96-27A4-1406-DD80CD721D06}"/>
              </a:ext>
            </a:extLst>
          </p:cNvPr>
          <p:cNvCxnSpPr>
            <a:cxnSpLocks/>
          </p:cNvCxnSpPr>
          <p:nvPr/>
        </p:nvCxnSpPr>
        <p:spPr>
          <a:xfrm rot="10800000">
            <a:off x="2238346" y="5223430"/>
            <a:ext cx="3288060" cy="720168"/>
          </a:xfrm>
          <a:prstGeom prst="bentConnector3">
            <a:avLst>
              <a:gd name="adj1" fmla="val 50000"/>
            </a:avLst>
          </a:prstGeom>
          <a:ln w="76200">
            <a:solidFill>
              <a:srgbClr val="1D2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75BE1AE-6F23-BF8E-C68E-93BB6FD8F67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07A6997-65A5-A8DE-D8D8-3FF2CA06B1DC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CC68048-8816-74C9-B0B2-A56E397C5114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8820872-15D1-39FC-3DF9-5D41FC29617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889F55E-61AD-B9E8-EFC8-DD13F0586B22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3E8632-41E2-3F38-9C78-DDA08E2A86D3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DBECDE-10D7-97EF-231E-8D2A6C914BD5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BD3E59-207F-2B41-23DF-E54EBA79DD64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FFF3B7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6A3FA98-2D6A-3B4F-2787-62C84A735A7D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D2935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Rectangle : avec coins arrondis en diagonale 51">
            <a:extLst>
              <a:ext uri="{FF2B5EF4-FFF2-40B4-BE49-F238E27FC236}">
                <a16:creationId xmlns:a16="http://schemas.microsoft.com/office/drawing/2014/main" id="{63031571-40B9-7DC4-2E4C-C98E82338EBA}"/>
              </a:ext>
            </a:extLst>
          </p:cNvPr>
          <p:cNvSpPr/>
          <p:nvPr/>
        </p:nvSpPr>
        <p:spPr>
          <a:xfrm>
            <a:off x="1342644" y="235674"/>
            <a:ext cx="9723120" cy="609054"/>
          </a:xfrm>
          <a:prstGeom prst="round2DiagRect">
            <a:avLst/>
          </a:prstGeom>
          <a:solidFill>
            <a:srgbClr val="E6E6E6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RESSOURCES TECHNIQUES</a:t>
            </a:r>
          </a:p>
        </p:txBody>
      </p:sp>
      <p:sp>
        <p:nvSpPr>
          <p:cNvPr id="11" name="Arc plein 10">
            <a:extLst>
              <a:ext uri="{FF2B5EF4-FFF2-40B4-BE49-F238E27FC236}">
                <a16:creationId xmlns:a16="http://schemas.microsoft.com/office/drawing/2014/main" id="{C189EEF9-979F-B5DB-ADBC-D17FD802D652}"/>
              </a:ext>
            </a:extLst>
          </p:cNvPr>
          <p:cNvSpPr/>
          <p:nvPr/>
        </p:nvSpPr>
        <p:spPr>
          <a:xfrm rot="5104541">
            <a:off x="3725678" y="1348498"/>
            <a:ext cx="4957052" cy="4957052"/>
          </a:xfrm>
          <a:prstGeom prst="blockArc">
            <a:avLst>
              <a:gd name="adj1" fmla="val 16281374"/>
              <a:gd name="adj2" fmla="val 0"/>
              <a:gd name="adj3" fmla="val 25000"/>
            </a:avLst>
          </a:prstGeom>
          <a:solidFill>
            <a:srgbClr val="FFF3B7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Arc plein 11">
            <a:extLst>
              <a:ext uri="{FF2B5EF4-FFF2-40B4-BE49-F238E27FC236}">
                <a16:creationId xmlns:a16="http://schemas.microsoft.com/office/drawing/2014/main" id="{3E4FCCCF-5CF2-7549-39E6-2D7044A47116}"/>
              </a:ext>
            </a:extLst>
          </p:cNvPr>
          <p:cNvSpPr/>
          <p:nvPr/>
        </p:nvSpPr>
        <p:spPr>
          <a:xfrm rot="8041926">
            <a:off x="3725678" y="1348496"/>
            <a:ext cx="4957052" cy="4957052"/>
          </a:xfrm>
          <a:prstGeom prst="blockArc">
            <a:avLst>
              <a:gd name="adj1" fmla="val 18649391"/>
              <a:gd name="adj2" fmla="val 0"/>
              <a:gd name="adj3" fmla="val 25000"/>
            </a:avLst>
          </a:prstGeom>
          <a:solidFill>
            <a:srgbClr val="D0E4B2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9EFC440-6469-1850-7C12-45D0F674D68B}"/>
              </a:ext>
            </a:extLst>
          </p:cNvPr>
          <p:cNvGrpSpPr/>
          <p:nvPr/>
        </p:nvGrpSpPr>
        <p:grpSpPr>
          <a:xfrm>
            <a:off x="5271692" y="2881378"/>
            <a:ext cx="1874652" cy="1619002"/>
            <a:chOff x="5118100" y="2867882"/>
            <a:chExt cx="1574800" cy="136004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5CE6C14-BAD8-9292-059B-F744F9DD41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44" r="82013" b="35464"/>
            <a:stretch/>
          </p:blipFill>
          <p:spPr bwMode="auto">
            <a:xfrm>
              <a:off x="5331511" y="2867882"/>
              <a:ext cx="1138765" cy="1071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0B472E6-3F81-AFF0-50C2-F65B8F261E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26" t="34444" b="35464"/>
            <a:stretch/>
          </p:blipFill>
          <p:spPr bwMode="auto">
            <a:xfrm>
              <a:off x="5118100" y="3901945"/>
              <a:ext cx="1574800" cy="325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52866237-A1AB-0D53-5C8C-1EE68752A214}"/>
              </a:ext>
            </a:extLst>
          </p:cNvPr>
          <p:cNvSpPr/>
          <p:nvPr/>
        </p:nvSpPr>
        <p:spPr>
          <a:xfrm>
            <a:off x="1342644" y="1573460"/>
            <a:ext cx="2004738" cy="761513"/>
          </a:xfrm>
          <a:prstGeom prst="round2DiagRect">
            <a:avLst/>
          </a:prstGeom>
          <a:solidFill>
            <a:srgbClr val="FECFA4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Entraînement du modèle</a:t>
            </a:r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38E6F9AF-238B-2A38-63DF-2A98662D6CCE}"/>
              </a:ext>
            </a:extLst>
          </p:cNvPr>
          <p:cNvSpPr/>
          <p:nvPr/>
        </p:nvSpPr>
        <p:spPr>
          <a:xfrm>
            <a:off x="9061026" y="4843883"/>
            <a:ext cx="2004738" cy="761513"/>
          </a:xfrm>
          <a:prstGeom prst="round2DiagRect">
            <a:avLst/>
          </a:prstGeom>
          <a:solidFill>
            <a:srgbClr val="FFF3B7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Chargements et prédictions</a:t>
            </a:r>
          </a:p>
        </p:txBody>
      </p:sp>
      <p:sp>
        <p:nvSpPr>
          <p:cNvPr id="22" name="Rectangle : avec coins arrondis en diagonale 21">
            <a:extLst>
              <a:ext uri="{FF2B5EF4-FFF2-40B4-BE49-F238E27FC236}">
                <a16:creationId xmlns:a16="http://schemas.microsoft.com/office/drawing/2014/main" id="{3885CE91-6DF6-68E8-A996-9DEC0396E664}"/>
              </a:ext>
            </a:extLst>
          </p:cNvPr>
          <p:cNvSpPr/>
          <p:nvPr/>
        </p:nvSpPr>
        <p:spPr>
          <a:xfrm>
            <a:off x="1340944" y="4846473"/>
            <a:ext cx="2004738" cy="761513"/>
          </a:xfrm>
          <a:prstGeom prst="round2DiagRect">
            <a:avLst/>
          </a:prstGeom>
          <a:solidFill>
            <a:srgbClr val="D0E4B2"/>
          </a:solidFill>
          <a:ln w="6350">
            <a:solidFill>
              <a:srgbClr val="1D293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t>Stockage des images</a:t>
            </a:r>
          </a:p>
        </p:txBody>
      </p:sp>
      <p:sp>
        <p:nvSpPr>
          <p:cNvPr id="3" name="Arc plein 2">
            <a:extLst>
              <a:ext uri="{FF2B5EF4-FFF2-40B4-BE49-F238E27FC236}">
                <a16:creationId xmlns:a16="http://schemas.microsoft.com/office/drawing/2014/main" id="{8639C882-3BDE-DF69-A680-87646F85DAFE}"/>
              </a:ext>
            </a:extLst>
          </p:cNvPr>
          <p:cNvSpPr/>
          <p:nvPr/>
        </p:nvSpPr>
        <p:spPr>
          <a:xfrm rot="21427493">
            <a:off x="3725678" y="1348498"/>
            <a:ext cx="4957052" cy="4957052"/>
          </a:xfrm>
          <a:prstGeom prst="blockArc">
            <a:avLst>
              <a:gd name="adj1" fmla="val 8140100"/>
              <a:gd name="adj2" fmla="val 0"/>
              <a:gd name="adj3" fmla="val 25000"/>
            </a:avLst>
          </a:prstGeom>
          <a:solidFill>
            <a:srgbClr val="FECFA4"/>
          </a:solidFill>
          <a:ln w="6350">
            <a:solidFill>
              <a:srgbClr val="1D29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49CEBFA-7384-B4B6-7777-09646736209E}"/>
              </a:ext>
            </a:extLst>
          </p:cNvPr>
          <p:cNvSpPr/>
          <p:nvPr/>
        </p:nvSpPr>
        <p:spPr>
          <a:xfrm flipH="1">
            <a:off x="11582399" y="6254124"/>
            <a:ext cx="603250" cy="610252"/>
          </a:xfrm>
          <a:prstGeom prst="rt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35">
            <a:extLst>
              <a:ext uri="{FF2B5EF4-FFF2-40B4-BE49-F238E27FC236}">
                <a16:creationId xmlns:a16="http://schemas.microsoft.com/office/drawing/2014/main" id="{2F56B626-9F28-D178-6A42-7AC82E78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5288" y="6499251"/>
            <a:ext cx="366378" cy="365125"/>
          </a:xfrm>
        </p:spPr>
        <p:txBody>
          <a:bodyPr/>
          <a:lstStyle/>
          <a:p>
            <a:pPr algn="ctr"/>
            <a:fld id="{21C032E2-9047-496F-8D61-94B5D5286193}" type="slidenum">
              <a:rPr lang="fr-FR" sz="1400" smtClean="0">
                <a:solidFill>
                  <a:srgbClr val="1D2935"/>
                </a:solidFill>
                <a:latin typeface="Fira Sans Extra Condensed Mediu" panose="020B0603050000020004" pitchFamily="34" charset="0"/>
              </a:rPr>
              <a:pPr algn="ctr"/>
              <a:t>9</a:t>
            </a:fld>
            <a:endParaRPr lang="fr-FR" sz="1400" dirty="0">
              <a:solidFill>
                <a:srgbClr val="1D2935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1" grpId="0" animBg="1"/>
      <p:bldP spid="22" grpId="0" animBg="1"/>
      <p:bldP spid="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899</Words>
  <Application>Microsoft Office PowerPoint</Application>
  <PresentationFormat>Grand écran</PresentationFormat>
  <Paragraphs>456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Bahnschrift</vt:lpstr>
      <vt:lpstr>Calibri</vt:lpstr>
      <vt:lpstr>Calibri Light</vt:lpstr>
      <vt:lpstr>Fira Sans Extra Condensed Black</vt:lpstr>
      <vt:lpstr>Fira Sans Extra Condensed Light</vt:lpstr>
      <vt:lpstr>Fira Sans Extra Condensed Mediu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156</cp:revision>
  <dcterms:created xsi:type="dcterms:W3CDTF">2024-02-22T12:58:43Z</dcterms:created>
  <dcterms:modified xsi:type="dcterms:W3CDTF">2024-02-28T10:49:15Z</dcterms:modified>
</cp:coreProperties>
</file>