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2" r:id="rId4"/>
    <p:sldId id="268" r:id="rId5"/>
    <p:sldId id="257" r:id="rId6"/>
    <p:sldId id="264" r:id="rId7"/>
    <p:sldId id="258" r:id="rId8"/>
    <p:sldId id="269" r:id="rId9"/>
    <p:sldId id="270" r:id="rId10"/>
    <p:sldId id="265" r:id="rId11"/>
    <p:sldId id="259" r:id="rId12"/>
    <p:sldId id="271" r:id="rId13"/>
    <p:sldId id="276" r:id="rId14"/>
    <p:sldId id="266" r:id="rId15"/>
    <p:sldId id="260" r:id="rId16"/>
    <p:sldId id="267" r:id="rId17"/>
    <p:sldId id="261" r:id="rId18"/>
    <p:sldId id="27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D5F2F7"/>
    <a:srgbClr val="0077B6"/>
    <a:srgbClr val="DDFBFF"/>
    <a:srgbClr val="E7F5D7"/>
    <a:srgbClr val="FEDADA"/>
    <a:srgbClr val="CEEAB0"/>
    <a:srgbClr val="FEC2C2"/>
    <a:srgbClr val="FD7B7B"/>
    <a:srgbClr val="6DD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F3F3-DD09-4FB0-87B0-5F614416950D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07DE2-C8B4-41C7-B1EC-BD00B3591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75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D3EE7-3344-9152-DDCF-F4D492D38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47683-3189-32A8-8AB9-7BB35B2D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800A28-C8E9-84B8-4B17-27B1DD6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2A2-F607-42D8-AC3C-FBBD7E4FE04B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B6446-2DC7-D9A1-81BB-28020FCD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06A19F-2F8C-DEA5-1E2B-DB1ADBEC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9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12A93-70BA-6417-8CCA-FCBC7743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AB3731-F691-3FF5-6F90-5A780D557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DF41B-0602-B34D-ECCC-1602584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56C3-0164-4B3B-BF72-A8CBA4A6F210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29895-C5AB-1EA9-7F10-9B6C005F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433191-5D18-0DC2-1BD7-28FCD17F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98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68FDE4-0BBE-A120-B64E-062C7C0CC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D77F60-26EB-76B9-7A71-A8F47634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174B27-0C2D-9940-0E6D-3DEFECA4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145B-CEB4-48EE-8B74-91729E799E9D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20213-62C4-9439-550B-AADE3D01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FD55E-3F68-625E-7829-5CA2EBB2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9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D22B-8AA8-9289-9817-A09515F9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0928AD-D1D4-6A08-DA91-44D763D8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97A68-E20C-9CF2-84D4-AFCE3717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47E7-93A4-46C1-A289-ACFCBBF59C12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EAB17-64C9-05F7-EF6C-14395CDB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54C1A8-C698-8DFF-3266-6003B2D9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25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E0BC4-60D5-6B26-3326-EE113EF7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D59C4-A58C-71AC-5D88-5C5AC19E0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04AB7-50C6-05DA-212C-6A5DA2EE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96D8-9B16-4E09-BD95-D164FA58DE24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74B0F-078E-0520-3162-602D3AE1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1257-3F50-610F-4EB6-CE131E4F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01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9A41F-CCC6-D4A6-B69B-72369125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EDA17-7E6B-6D14-72D1-5F611DA68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7BF314-7E66-65A4-55DD-1F293285C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331231-1BBE-7063-0C02-4FD1B120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197C-81F3-45F7-BE2B-59A8AD9A919E}" type="datetime1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3910F7-BFC5-93BE-F091-99116F43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296D4-FD7A-9273-25A5-42AF4723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9C9B-22C6-1359-B9A2-EAE482BF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1F0EF-B262-31A9-AE4E-82F60E09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A011EE-2B6F-D350-7634-3385D4F12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AE877E-EE9E-CDD9-F9A4-ACEC88F18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533AFD-EBA8-6D44-1FB3-76A06279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71EB4A-9057-81E0-AE29-6D1D6210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A109-FBCB-472C-8C69-527B250AEE74}" type="datetime1">
              <a:rPr lang="fr-FR" smtClean="0"/>
              <a:t>06/02/2024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19783D-8F29-23BD-BEC3-9C567575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98A948-7C19-A4F8-AA59-AB33F220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3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20D20-9FA4-FF42-56D6-3B9C5C12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E832FC-B809-16CB-E5AB-20015D26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2705-4EB8-4BB7-AC5B-7D3D2F6B070A}" type="datetime1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8BDC03-6DFC-7581-0078-37EDBD57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6673F0-8A15-D84A-0F75-6D43B89B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2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385426-E209-FC4F-1B37-C732CB2E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8213-8611-4D76-B6C1-F4E746FE45A4}" type="datetime1">
              <a:rPr lang="fr-FR" smtClean="0"/>
              <a:t>06/02/2024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72ECC0-14DC-527A-DD3D-16E1B963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344942-C4B9-EBA2-F6E1-878F2B3A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4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19B25-4B8C-80B4-11F6-0D02D8AC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FD2C36-FB3B-9EFA-9424-4FA0B0FC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D81B0D-4B00-7D19-49FA-3EABB7C3E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0F06EC-F4E4-872E-3CD0-91FFC7B4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34DC-70C6-4FDD-8303-076B3B4935D2}" type="datetime1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740A88-BF35-1124-7694-00A1943C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6063C-A3C4-EABD-1C0B-07AA1CF3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0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98E54-3537-40D9-73B5-2D2C0689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9AA670-4133-4E0E-3FDD-C1DB92121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84F63C-1728-246B-F4E0-28A3E86E3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A96F29-CE77-2E60-0DD8-2B03F7F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72E-4B23-4AC0-991F-57D576C27FC6}" type="datetime1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87E9C1-9859-169A-CD8F-FAE9D99A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F4168E-59DE-B325-8F90-BE517819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E17A8B-D299-4939-A73B-B8A29E09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54F838-A210-8B2E-29D6-1DA24169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1F5D84-904D-AB9B-F918-430D4A163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625C-8062-4AEF-9F56-1A5742516839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5BC0F1-26B4-7C73-7C1F-C85793387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8A6C8-977D-804E-01D3-E16BC3D28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9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15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36.png"/><Relationship Id="rId2" Type="http://schemas.openxmlformats.org/officeDocument/2006/relationships/image" Target="../media/image3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3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20.sv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5" Type="http://schemas.openxmlformats.org/officeDocument/2006/relationships/image" Target="../media/image14.png"/><Relationship Id="rId10" Type="http://schemas.openxmlformats.org/officeDocument/2006/relationships/image" Target="../media/image26.sv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495;p23">
            <a:extLst>
              <a:ext uri="{FF2B5EF4-FFF2-40B4-BE49-F238E27FC236}">
                <a16:creationId xmlns:a16="http://schemas.microsoft.com/office/drawing/2014/main" id="{C06DC2AB-2806-D5DE-AE91-F403C74B5457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495;p23">
            <a:extLst>
              <a:ext uri="{FF2B5EF4-FFF2-40B4-BE49-F238E27FC236}">
                <a16:creationId xmlns:a16="http://schemas.microsoft.com/office/drawing/2014/main" id="{A32794E7-8D7E-50D2-2BBE-9607C74D8587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F14699D-3341-53B8-54EE-5785AC1FCB8E}"/>
              </a:ext>
            </a:extLst>
          </p:cNvPr>
          <p:cNvSpPr txBox="1"/>
          <p:nvPr/>
        </p:nvSpPr>
        <p:spPr>
          <a:xfrm>
            <a:off x="4101095" y="1200970"/>
            <a:ext cx="3989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RÉALISEZ UN TRAITEMENT</a:t>
            </a:r>
          </a:p>
          <a:p>
            <a:pPr algn="ctr"/>
            <a:r>
              <a:rPr lang="fr-FR" sz="20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DANS UN ENVIRONNEMENT</a:t>
            </a:r>
          </a:p>
          <a:p>
            <a:pPr algn="ctr"/>
            <a:r>
              <a:rPr lang="fr-FR" sz="20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BIG DATA SUR LE CLOUD</a:t>
            </a:r>
          </a:p>
        </p:txBody>
      </p:sp>
      <p:grpSp>
        <p:nvGrpSpPr>
          <p:cNvPr id="1719" name="Groupe 1718">
            <a:extLst>
              <a:ext uri="{FF2B5EF4-FFF2-40B4-BE49-F238E27FC236}">
                <a16:creationId xmlns:a16="http://schemas.microsoft.com/office/drawing/2014/main" id="{98DEBFEE-A398-F453-F088-888FC5B2C71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1718" name="Image 1717">
              <a:extLst>
                <a:ext uri="{FF2B5EF4-FFF2-40B4-BE49-F238E27FC236}">
                  <a16:creationId xmlns:a16="http://schemas.microsoft.com/office/drawing/2014/main" id="{8813EB99-AC43-9565-FAD6-CD6E2608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C4864EA7-FCEA-C91F-F8DD-55A62D02A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A6C35753-45BB-A3F3-050C-8842A3C31660}"/>
              </a:ext>
            </a:extLst>
          </p:cNvPr>
          <p:cNvSpPr txBox="1"/>
          <p:nvPr/>
        </p:nvSpPr>
        <p:spPr>
          <a:xfrm>
            <a:off x="4330701" y="999351"/>
            <a:ext cx="353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01183D"/>
                </a:solidFill>
                <a:latin typeface="DIN Medium" panose="02020500000000000000" pitchFamily="18" charset="0"/>
                <a:cs typeface="Arial" panose="020B0604020202020204" pitchFamily="34" charset="0"/>
              </a:rPr>
              <a:t>Machine Learning Engineer - Projet N°8</a:t>
            </a:r>
          </a:p>
        </p:txBody>
      </p:sp>
    </p:spTree>
    <p:extLst>
      <p:ext uri="{BB962C8B-B14F-4D97-AF65-F5344CB8AC3E}">
        <p14:creationId xmlns:p14="http://schemas.microsoft.com/office/powerpoint/2010/main" val="187023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23">
            <a:extLst>
              <a:ext uri="{FF2B5EF4-FFF2-40B4-BE49-F238E27FC236}">
                <a16:creationId xmlns:a16="http://schemas.microsoft.com/office/drawing/2014/main" id="{65174421-C0D3-7FA8-54CE-7F2D44E6017D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CHAINE DE TRAITEMENT DES IMAGES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01183D"/>
                </a:solidFill>
                <a:latin typeface="DIN Black" pitchFamily="50" charset="0"/>
                <a:ea typeface="Roboto" pitchFamily="2" charset="0"/>
              </a:rPr>
              <a:t>3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9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8D6E1515-A643-2662-EF73-97E99C7D52CD}"/>
              </a:ext>
            </a:extLst>
          </p:cNvPr>
          <p:cNvGrpSpPr/>
          <p:nvPr/>
        </p:nvGrpSpPr>
        <p:grpSpPr>
          <a:xfrm>
            <a:off x="10180660" y="2641452"/>
            <a:ext cx="1506759" cy="1591637"/>
            <a:chOff x="4790766" y="1437713"/>
            <a:chExt cx="2362200" cy="1591637"/>
          </a:xfrm>
        </p:grpSpPr>
        <p:sp>
          <p:nvSpPr>
            <p:cNvPr id="86" name="Rectangle : coins arrondis 85">
              <a:extLst>
                <a:ext uri="{FF2B5EF4-FFF2-40B4-BE49-F238E27FC236}">
                  <a16:creationId xmlns:a16="http://schemas.microsoft.com/office/drawing/2014/main" id="{B309E575-FE69-AD36-B566-4709503D90AB}"/>
                </a:ext>
              </a:extLst>
            </p:cNvPr>
            <p:cNvSpPr/>
            <p:nvPr/>
          </p:nvSpPr>
          <p:spPr>
            <a:xfrm>
              <a:off x="4790766" y="1559600"/>
              <a:ext cx="2362200" cy="1469750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B8EF2613-C071-7D03-07EC-B05904258366}"/>
                </a:ext>
              </a:extLst>
            </p:cNvPr>
            <p:cNvSpPr/>
            <p:nvPr/>
          </p:nvSpPr>
          <p:spPr>
            <a:xfrm>
              <a:off x="5147426" y="1437713"/>
              <a:ext cx="1651472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PCA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117" name="Rectangle : avec coins arrondis en diagonale 116">
            <a:extLst>
              <a:ext uri="{FF2B5EF4-FFF2-40B4-BE49-F238E27FC236}">
                <a16:creationId xmlns:a16="http://schemas.microsoft.com/office/drawing/2014/main" id="{7615FFF8-C6A8-A836-661C-383BCBA1B13E}"/>
              </a:ext>
            </a:extLst>
          </p:cNvPr>
          <p:cNvSpPr/>
          <p:nvPr/>
        </p:nvSpPr>
        <p:spPr>
          <a:xfrm>
            <a:off x="10312181" y="3003068"/>
            <a:ext cx="1258070" cy="393839"/>
          </a:xfrm>
          <a:prstGeom prst="round2Diag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7B6"/>
                </a:solidFill>
                <a:latin typeface="DINEngschrift" pitchFamily="34" charset="0"/>
              </a:rPr>
              <a:t>Spark.Vector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D4F82824-B211-B186-7437-B4740624E19F}"/>
              </a:ext>
            </a:extLst>
          </p:cNvPr>
          <p:cNvGrpSpPr/>
          <p:nvPr/>
        </p:nvGrpSpPr>
        <p:grpSpPr>
          <a:xfrm>
            <a:off x="10163631" y="1335664"/>
            <a:ext cx="1506759" cy="842028"/>
            <a:chOff x="10526491" y="3429000"/>
            <a:chExt cx="1506759" cy="842028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91D4FE3D-3B3B-D6FA-C12D-C4A6B6776C75}"/>
                </a:ext>
              </a:extLst>
            </p:cNvPr>
            <p:cNvGrpSpPr/>
            <p:nvPr/>
          </p:nvGrpSpPr>
          <p:grpSpPr>
            <a:xfrm>
              <a:off x="10526491" y="3429000"/>
              <a:ext cx="1506759" cy="842028"/>
              <a:chOff x="5331826" y="1437713"/>
              <a:chExt cx="1506759" cy="842028"/>
            </a:xfrm>
          </p:grpSpPr>
          <p:sp>
            <p:nvSpPr>
              <p:cNvPr id="77" name="Rectangle : coins arrondis 76">
                <a:extLst>
                  <a:ext uri="{FF2B5EF4-FFF2-40B4-BE49-F238E27FC236}">
                    <a16:creationId xmlns:a16="http://schemas.microsoft.com/office/drawing/2014/main" id="{5DF657B8-6974-077A-38F1-E469C3FABE5A}"/>
                  </a:ext>
                </a:extLst>
              </p:cNvPr>
              <p:cNvSpPr/>
              <p:nvPr/>
            </p:nvSpPr>
            <p:spPr>
              <a:xfrm>
                <a:off x="5331826" y="1559601"/>
                <a:ext cx="1506759" cy="720140"/>
              </a:xfrm>
              <a:prstGeom prst="round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Rectangle : coins arrondis 77">
                <a:extLst>
                  <a:ext uri="{FF2B5EF4-FFF2-40B4-BE49-F238E27FC236}">
                    <a16:creationId xmlns:a16="http://schemas.microsoft.com/office/drawing/2014/main" id="{24E7AD4B-894F-23EC-2447-06CA4EC87FAF}"/>
                  </a:ext>
                </a:extLst>
              </p:cNvPr>
              <p:cNvSpPr/>
              <p:nvPr/>
            </p:nvSpPr>
            <p:spPr>
              <a:xfrm>
                <a:off x="5585649" y="1437713"/>
                <a:ext cx="999930" cy="2691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Features</a:t>
                </a:r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</p:grp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8B03908C-D748-C9DB-C190-C7420473B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39827" y="3780122"/>
              <a:ext cx="1322061" cy="352808"/>
            </a:xfrm>
            <a:prstGeom prst="rect">
              <a:avLst/>
            </a:prstGeom>
            <a:ln w="3175">
              <a:solidFill>
                <a:srgbClr val="0077B6"/>
              </a:solidFill>
            </a:ln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18508553-4EE1-97AB-6C42-44665747A91F}"/>
              </a:ext>
            </a:extLst>
          </p:cNvPr>
          <p:cNvGrpSpPr/>
          <p:nvPr/>
        </p:nvGrpSpPr>
        <p:grpSpPr>
          <a:xfrm>
            <a:off x="2341278" y="1264538"/>
            <a:ext cx="1915017" cy="5038102"/>
            <a:chOff x="2021983" y="1240349"/>
            <a:chExt cx="1915017" cy="50381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583109-35CF-32E6-9879-35310C8A2D88}"/>
                </a:ext>
              </a:extLst>
            </p:cNvPr>
            <p:cNvSpPr/>
            <p:nvPr/>
          </p:nvSpPr>
          <p:spPr>
            <a:xfrm>
              <a:off x="2021983" y="1437713"/>
              <a:ext cx="1915017" cy="4840738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13A79FBF-0BF7-29D0-ADD5-598D1A83273C}"/>
                </a:ext>
              </a:extLst>
            </p:cNvPr>
            <p:cNvGrpSpPr/>
            <p:nvPr/>
          </p:nvGrpSpPr>
          <p:grpSpPr>
            <a:xfrm>
              <a:off x="2208002" y="1240349"/>
              <a:ext cx="1569197" cy="404938"/>
              <a:chOff x="1679072" y="1220836"/>
              <a:chExt cx="1569197" cy="404938"/>
            </a:xfrm>
          </p:grpSpPr>
          <p:sp>
            <p:nvSpPr>
              <p:cNvPr id="100" name="Rectangle : coins arrondis 99">
                <a:extLst>
                  <a:ext uri="{FF2B5EF4-FFF2-40B4-BE49-F238E27FC236}">
                    <a16:creationId xmlns:a16="http://schemas.microsoft.com/office/drawing/2014/main" id="{0F3CC419-0904-DCAE-11F4-5948A9AEC0C7}"/>
                  </a:ext>
                </a:extLst>
              </p:cNvPr>
              <p:cNvSpPr/>
              <p:nvPr/>
            </p:nvSpPr>
            <p:spPr>
              <a:xfrm>
                <a:off x="1679072" y="1220836"/>
                <a:ext cx="1569197" cy="404938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Stockage S3</a:t>
                </a:r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C5C14645-8F3E-A522-487E-085C2B3ADB82}"/>
                  </a:ext>
                </a:extLst>
              </p:cNvPr>
              <p:cNvGrpSpPr/>
              <p:nvPr/>
            </p:nvGrpSpPr>
            <p:grpSpPr>
              <a:xfrm>
                <a:off x="1756260" y="1263783"/>
                <a:ext cx="323891" cy="323891"/>
                <a:chOff x="2969140" y="6071155"/>
                <a:chExt cx="373444" cy="373444"/>
              </a:xfrm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CAFA9CFA-1660-07B5-1A59-55BBD8629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69666" y="6071155"/>
                  <a:ext cx="372918" cy="373443"/>
                </a:xfrm>
                <a:prstGeom prst="rect">
                  <a:avLst/>
                </a:prstGeom>
              </p:spPr>
            </p:pic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F2F4DA58-8C80-63E9-C372-2D00CC25E575}"/>
                    </a:ext>
                  </a:extLst>
                </p:cNvPr>
                <p:cNvSpPr/>
                <p:nvPr/>
              </p:nvSpPr>
              <p:spPr>
                <a:xfrm>
                  <a:off x="2969140" y="6071156"/>
                  <a:ext cx="373444" cy="373443"/>
                </a:xfrm>
                <a:prstGeom prst="roundRect">
                  <a:avLst/>
                </a:prstGeom>
                <a:noFill/>
                <a:ln w="57150">
                  <a:solidFill>
                    <a:srgbClr val="D5F2F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27114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5F34C60-9C71-B7B9-7655-60AB518FD0B8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0469205-D5C5-9849-E825-93472767417D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CHAINE DE TRAITEMENT DES IMAGES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F71EC68-77B4-BBE8-C796-54A783B30924}"/>
              </a:ext>
            </a:extLst>
          </p:cNvPr>
          <p:cNvGrpSpPr/>
          <p:nvPr/>
        </p:nvGrpSpPr>
        <p:grpSpPr>
          <a:xfrm>
            <a:off x="2591814" y="1835761"/>
            <a:ext cx="1413664" cy="1301751"/>
            <a:chOff x="2232549" y="4343484"/>
            <a:chExt cx="1413664" cy="1301751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210B1672-9932-13BF-FDAD-3BF8CEC1EFE1}"/>
                </a:ext>
              </a:extLst>
            </p:cNvPr>
            <p:cNvSpPr/>
            <p:nvPr/>
          </p:nvSpPr>
          <p:spPr>
            <a:xfrm>
              <a:off x="2232549" y="4343484"/>
              <a:ext cx="1413664" cy="130175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C4153570-1DBF-3DD3-6DB6-2E44E0A7BE79}"/>
                </a:ext>
              </a:extLst>
            </p:cNvPr>
            <p:cNvGrpSpPr/>
            <p:nvPr/>
          </p:nvGrpSpPr>
          <p:grpSpPr>
            <a:xfrm>
              <a:off x="2329262" y="4417595"/>
              <a:ext cx="1219199" cy="1182447"/>
              <a:chOff x="7124700" y="1919932"/>
              <a:chExt cx="3467100" cy="3362586"/>
            </a:xfrm>
          </p:grpSpPr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C21B4C08-5193-2AE9-CE8D-526858E27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700" y="1919932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9C3E5108-F608-4D85-C98A-9A23BE2C7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9300" y="4330018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2544F886-DA50-22EE-9977-6AA6A0B66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0" y="1932144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762981EF-0D52-1830-FB82-2D4414D4B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700" y="311640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85E49728-1FD5-8CB0-2615-3B167D4204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0" y="432126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2DC007B5-641A-EF25-7958-FC23C0581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9300" y="3113412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CD704AE9-DF1D-C837-057B-3B560FB08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700" y="432126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CEEA2E01-030F-6223-D7F9-02CE7C414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0" y="311966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14A29BDF-AF4F-528C-5340-0D06F578D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9300" y="1925902"/>
                <a:ext cx="952500" cy="952500"/>
              </a:xfrm>
              <a:prstGeom prst="rect">
                <a:avLst/>
              </a:prstGeom>
            </p:spPr>
          </p:pic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89AEA03-C1FB-3D72-CEBE-344477F852C0}"/>
              </a:ext>
            </a:extLst>
          </p:cNvPr>
          <p:cNvGrpSpPr/>
          <p:nvPr/>
        </p:nvGrpSpPr>
        <p:grpSpPr>
          <a:xfrm>
            <a:off x="4583590" y="1362762"/>
            <a:ext cx="2362200" cy="1489052"/>
            <a:chOff x="4790766" y="1437713"/>
            <a:chExt cx="2362200" cy="1489052"/>
          </a:xfrm>
        </p:grpSpPr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90AC69E8-BA31-91EB-409B-71269728577F}"/>
                </a:ext>
              </a:extLst>
            </p:cNvPr>
            <p:cNvSpPr/>
            <p:nvPr/>
          </p:nvSpPr>
          <p:spPr>
            <a:xfrm>
              <a:off x="4790766" y="1559601"/>
              <a:ext cx="2362200" cy="1367164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B73901F2-60EA-18F9-E903-15261D110A96}"/>
                </a:ext>
              </a:extLst>
            </p:cNvPr>
            <p:cNvSpPr/>
            <p:nvPr/>
          </p:nvSpPr>
          <p:spPr>
            <a:xfrm>
              <a:off x="5177291" y="1437713"/>
              <a:ext cx="1651472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Spark Dataframe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539A7E84-9A06-2B3D-ABE8-FADBD7954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61488" y="1822778"/>
              <a:ext cx="2020755" cy="967312"/>
            </a:xfrm>
            <a:prstGeom prst="rect">
              <a:avLst/>
            </a:prstGeom>
            <a:ln w="3175">
              <a:solidFill>
                <a:srgbClr val="0077B6"/>
              </a:solidFill>
            </a:ln>
          </p:spPr>
        </p:pic>
      </p:grp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EEB0279D-BE60-0811-2EB3-3D4C4CE2DB01}"/>
              </a:ext>
            </a:extLst>
          </p:cNvPr>
          <p:cNvSpPr/>
          <p:nvPr/>
        </p:nvSpPr>
        <p:spPr>
          <a:xfrm>
            <a:off x="3906229" y="2022477"/>
            <a:ext cx="776721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 : avec coins rognés en diagonale 57">
            <a:extLst>
              <a:ext uri="{FF2B5EF4-FFF2-40B4-BE49-F238E27FC236}">
                <a16:creationId xmlns:a16="http://schemas.microsoft.com/office/drawing/2014/main" id="{EE2C3331-3A8E-C9EC-AD78-F0660660BAEE}"/>
              </a:ext>
            </a:extLst>
          </p:cNvPr>
          <p:cNvSpPr/>
          <p:nvPr/>
        </p:nvSpPr>
        <p:spPr>
          <a:xfrm>
            <a:off x="4583589" y="4966949"/>
            <a:ext cx="2362200" cy="450850"/>
          </a:xfrm>
          <a:prstGeom prst="snip2Diag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>
                <a:solidFill>
                  <a:srgbClr val="0077B6"/>
                </a:solidFill>
                <a:latin typeface="DINEngschrift" pitchFamily="34" charset="0"/>
              </a:rPr>
              <a:t>storage.googleapis.com</a:t>
            </a:r>
            <a:endParaRPr lang="fr-FR" sz="1400" b="1" i="1" dirty="0">
              <a:solidFill>
                <a:srgbClr val="0077B6"/>
              </a:solidFill>
              <a:latin typeface="DINEngschrift" pitchFamily="34" charset="0"/>
            </a:endParaRP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2C46CDE-190E-19DA-E06A-A2E58ED3D488}"/>
              </a:ext>
            </a:extLst>
          </p:cNvPr>
          <p:cNvGrpSpPr/>
          <p:nvPr/>
        </p:nvGrpSpPr>
        <p:grpSpPr>
          <a:xfrm>
            <a:off x="4583589" y="3116802"/>
            <a:ext cx="2362200" cy="1931716"/>
            <a:chOff x="4583589" y="3116802"/>
            <a:chExt cx="2362200" cy="1931716"/>
          </a:xfrm>
        </p:grpSpPr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41940EB4-649E-2FE7-D4E6-FAD72FCBF68F}"/>
                </a:ext>
              </a:extLst>
            </p:cNvPr>
            <p:cNvGrpSpPr/>
            <p:nvPr/>
          </p:nvGrpSpPr>
          <p:grpSpPr>
            <a:xfrm>
              <a:off x="4583589" y="3116802"/>
              <a:ext cx="2362200" cy="1931716"/>
              <a:chOff x="4790765" y="3147303"/>
              <a:chExt cx="2362200" cy="1931716"/>
            </a:xfrm>
          </p:grpSpPr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EDEBB000-9BE6-26DC-207D-31DEAFA6D2DA}"/>
                  </a:ext>
                </a:extLst>
              </p:cNvPr>
              <p:cNvSpPr/>
              <p:nvPr/>
            </p:nvSpPr>
            <p:spPr>
              <a:xfrm>
                <a:off x="4790765" y="3269191"/>
                <a:ext cx="2362200" cy="1367164"/>
              </a:xfrm>
              <a:prstGeom prst="round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C34EF068-0BCF-9953-C53D-1D834D2B3D2B}"/>
                  </a:ext>
                </a:extLst>
              </p:cNvPr>
              <p:cNvSpPr/>
              <p:nvPr/>
            </p:nvSpPr>
            <p:spPr>
              <a:xfrm>
                <a:off x="5177290" y="3147303"/>
                <a:ext cx="1651472" cy="2691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MobileNetV2</a:t>
                </a:r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C66D5BDE-7003-7A74-9B85-B126DE13F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61487" y="3490529"/>
                <a:ext cx="2020755" cy="1061753"/>
              </a:xfrm>
              <a:prstGeom prst="rect">
                <a:avLst/>
              </a:prstGeom>
              <a:ln w="3175">
                <a:solidFill>
                  <a:srgbClr val="0077B6"/>
                </a:solidFill>
              </a:ln>
            </p:spPr>
          </p:pic>
          <p:sp>
            <p:nvSpPr>
              <p:cNvPr id="59" name="Flèche : droite 58">
                <a:extLst>
                  <a:ext uri="{FF2B5EF4-FFF2-40B4-BE49-F238E27FC236}">
                    <a16:creationId xmlns:a16="http://schemas.microsoft.com/office/drawing/2014/main" id="{87DA2392-C2A2-3F69-BF61-44BA94023B6F}"/>
                  </a:ext>
                </a:extLst>
              </p:cNvPr>
              <p:cNvSpPr/>
              <p:nvPr/>
            </p:nvSpPr>
            <p:spPr>
              <a:xfrm rot="16200000">
                <a:off x="5705811" y="4567188"/>
                <a:ext cx="532108" cy="491554"/>
              </a:xfrm>
              <a:prstGeom prst="rightArrow">
                <a:avLst/>
              </a:prstGeom>
              <a:solidFill>
                <a:srgbClr val="ECECEC"/>
              </a:solidFill>
              <a:ln w="6350">
                <a:solidFill>
                  <a:srgbClr val="0077B6"/>
                </a:solidFill>
              </a:ln>
              <a:effectLst>
                <a:outerShdw blurRad="38100" dist="127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2" name="Rectangle : avec coins rognés en diagonale 61">
              <a:extLst>
                <a:ext uri="{FF2B5EF4-FFF2-40B4-BE49-F238E27FC236}">
                  <a16:creationId xmlns:a16="http://schemas.microsoft.com/office/drawing/2014/main" id="{E6B79B8B-2630-125C-DB39-E11E5F187D9F}"/>
                </a:ext>
              </a:extLst>
            </p:cNvPr>
            <p:cNvSpPr/>
            <p:nvPr/>
          </p:nvSpPr>
          <p:spPr>
            <a:xfrm>
              <a:off x="5124930" y="3772854"/>
              <a:ext cx="1341839" cy="450850"/>
            </a:xfrm>
            <a:prstGeom prst="snip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Préentraîné</a:t>
              </a:r>
            </a:p>
            <a:p>
              <a:pPr algn="ctr"/>
              <a:r>
                <a:rPr lang="fr-FR" sz="1200" i="1" dirty="0">
                  <a:solidFill>
                    <a:srgbClr val="0077B6"/>
                  </a:solidFill>
                  <a:latin typeface="DINEngschrift" pitchFamily="34" charset="0"/>
                </a:rPr>
                <a:t> </a:t>
              </a:r>
              <a:endParaRPr lang="fr-FR" sz="110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C9FEE04-8269-CAC2-C01A-798DB2108C05}"/>
              </a:ext>
            </a:extLst>
          </p:cNvPr>
          <p:cNvGrpSpPr/>
          <p:nvPr/>
        </p:nvGrpSpPr>
        <p:grpSpPr>
          <a:xfrm>
            <a:off x="7220042" y="1337701"/>
            <a:ext cx="2542709" cy="2796170"/>
            <a:chOff x="4871507" y="1328230"/>
            <a:chExt cx="2841290" cy="2796170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0029443F-0045-A340-0140-F3940BAE30D4}"/>
                </a:ext>
              </a:extLst>
            </p:cNvPr>
            <p:cNvSpPr/>
            <p:nvPr/>
          </p:nvSpPr>
          <p:spPr>
            <a:xfrm>
              <a:off x="4871507" y="1462818"/>
              <a:ext cx="2841290" cy="2661582"/>
            </a:xfrm>
            <a:prstGeom prst="roundRect">
              <a:avLst>
                <a:gd name="adj" fmla="val 8425"/>
              </a:avLst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C884F7ED-71D7-76B0-98F0-E859CF523E8E}"/>
                </a:ext>
              </a:extLst>
            </p:cNvPr>
            <p:cNvSpPr/>
            <p:nvPr/>
          </p:nvSpPr>
          <p:spPr>
            <a:xfrm>
              <a:off x="5492578" y="1328230"/>
              <a:ext cx="1591840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@pandas_udf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71" name="Flèche : droite 70">
            <a:extLst>
              <a:ext uri="{FF2B5EF4-FFF2-40B4-BE49-F238E27FC236}">
                <a16:creationId xmlns:a16="http://schemas.microsoft.com/office/drawing/2014/main" id="{93CD7C5B-AD0B-7AA3-F4A4-DAFB228DA95F}"/>
              </a:ext>
            </a:extLst>
          </p:cNvPr>
          <p:cNvSpPr/>
          <p:nvPr/>
        </p:nvSpPr>
        <p:spPr>
          <a:xfrm>
            <a:off x="6800637" y="2019931"/>
            <a:ext cx="546034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 : avec coins arrondis en diagonale 71">
            <a:extLst>
              <a:ext uri="{FF2B5EF4-FFF2-40B4-BE49-F238E27FC236}">
                <a16:creationId xmlns:a16="http://schemas.microsoft.com/office/drawing/2014/main" id="{E5428EBB-7F8A-E938-A80D-08A8C7B43153}"/>
              </a:ext>
            </a:extLst>
          </p:cNvPr>
          <p:cNvSpPr/>
          <p:nvPr/>
        </p:nvSpPr>
        <p:spPr>
          <a:xfrm>
            <a:off x="7439878" y="1785515"/>
            <a:ext cx="2075656" cy="916763"/>
          </a:xfrm>
          <a:prstGeom prst="round2Diag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7B6"/>
                </a:solidFill>
                <a:latin typeface="DINEngschrift" pitchFamily="34" charset="0"/>
              </a:rPr>
              <a:t>preprocess()</a:t>
            </a:r>
            <a:br>
              <a:rPr lang="fr-FR" dirty="0">
                <a:solidFill>
                  <a:srgbClr val="0077B6"/>
                </a:solidFill>
                <a:latin typeface="DINEngschrift" pitchFamily="34" charset="0"/>
              </a:rPr>
            </a:br>
            <a:r>
              <a:rPr lang="fr-FR" i="1" dirty="0">
                <a:solidFill>
                  <a:srgbClr val="0077B6"/>
                </a:solidFill>
                <a:latin typeface="DINEngschrift" pitchFamily="34" charset="0"/>
              </a:rPr>
              <a:t>resize([224, 224])</a:t>
            </a:r>
          </a:p>
        </p:txBody>
      </p:sp>
      <p:sp>
        <p:nvSpPr>
          <p:cNvPr id="73" name="Rectangle : avec coins arrondis en diagonale 72">
            <a:extLst>
              <a:ext uri="{FF2B5EF4-FFF2-40B4-BE49-F238E27FC236}">
                <a16:creationId xmlns:a16="http://schemas.microsoft.com/office/drawing/2014/main" id="{ED549A85-4EE6-07D9-9B57-BDA6194EBF85}"/>
              </a:ext>
            </a:extLst>
          </p:cNvPr>
          <p:cNvSpPr/>
          <p:nvPr/>
        </p:nvSpPr>
        <p:spPr>
          <a:xfrm>
            <a:off x="7439877" y="3008058"/>
            <a:ext cx="2075656" cy="916763"/>
          </a:xfrm>
          <a:prstGeom prst="round2Diag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7B6"/>
                </a:solidFill>
                <a:latin typeface="DINEngschrift" pitchFamily="34" charset="0"/>
              </a:rPr>
              <a:t>featurize()</a:t>
            </a:r>
            <a:br>
              <a:rPr lang="fr-FR" dirty="0">
                <a:solidFill>
                  <a:srgbClr val="0077B6"/>
                </a:solidFill>
                <a:latin typeface="DINEngschrift" pitchFamily="34" charset="0"/>
              </a:rPr>
            </a:br>
            <a:r>
              <a:rPr lang="fr-FR" i="1" dirty="0">
                <a:solidFill>
                  <a:srgbClr val="0077B6"/>
                </a:solidFill>
                <a:latin typeface="DINEngschrift" pitchFamily="34" charset="0"/>
              </a:rPr>
              <a:t>model.predict</a:t>
            </a:r>
            <a:br>
              <a:rPr lang="fr-FR" i="1" dirty="0">
                <a:solidFill>
                  <a:srgbClr val="0077B6"/>
                </a:solidFill>
                <a:latin typeface="DINEngschrift" pitchFamily="34" charset="0"/>
              </a:rPr>
            </a:br>
            <a:endParaRPr lang="fr-FR" i="1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31AEDA3C-6AC2-1816-4073-C5ECF662FED0}"/>
              </a:ext>
            </a:extLst>
          </p:cNvPr>
          <p:cNvSpPr/>
          <p:nvPr/>
        </p:nvSpPr>
        <p:spPr>
          <a:xfrm>
            <a:off x="6345681" y="4429218"/>
            <a:ext cx="2165060" cy="330490"/>
          </a:xfrm>
          <a:prstGeom prst="round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7B6"/>
                </a:solidFill>
                <a:latin typeface="DINEngschrift" pitchFamily="34" charset="0"/>
              </a:rPr>
              <a:t>sc.broadcast(model.get_weights())</a:t>
            </a:r>
            <a:endParaRPr lang="fr-FR" sz="1050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75" name="Flèche : droite 74">
            <a:extLst>
              <a:ext uri="{FF2B5EF4-FFF2-40B4-BE49-F238E27FC236}">
                <a16:creationId xmlns:a16="http://schemas.microsoft.com/office/drawing/2014/main" id="{F6A0B52C-1170-1E22-B63C-775774414A6C}"/>
              </a:ext>
            </a:extLst>
          </p:cNvPr>
          <p:cNvSpPr/>
          <p:nvPr/>
        </p:nvSpPr>
        <p:spPr>
          <a:xfrm>
            <a:off x="9699536" y="1570623"/>
            <a:ext cx="551861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Flèche : chevron 82">
            <a:extLst>
              <a:ext uri="{FF2B5EF4-FFF2-40B4-BE49-F238E27FC236}">
                <a16:creationId xmlns:a16="http://schemas.microsoft.com/office/drawing/2014/main" id="{690B47AD-6A6E-2B2B-FF5B-E8A7789E8C78}"/>
              </a:ext>
            </a:extLst>
          </p:cNvPr>
          <p:cNvSpPr/>
          <p:nvPr/>
        </p:nvSpPr>
        <p:spPr>
          <a:xfrm rot="5400000">
            <a:off x="8384540" y="2485473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72B298F4-3CA6-B003-6309-116BCA1F594D}"/>
              </a:ext>
            </a:extLst>
          </p:cNvPr>
          <p:cNvSpPr/>
          <p:nvPr/>
        </p:nvSpPr>
        <p:spPr>
          <a:xfrm rot="5400000">
            <a:off x="10615481" y="2147879"/>
            <a:ext cx="587783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4C6A1CC0-456E-D967-B9AA-6B94651588B8}"/>
              </a:ext>
            </a:extLst>
          </p:cNvPr>
          <p:cNvGrpSpPr/>
          <p:nvPr/>
        </p:nvGrpSpPr>
        <p:grpSpPr>
          <a:xfrm>
            <a:off x="10305004" y="3455223"/>
            <a:ext cx="1258070" cy="648486"/>
            <a:chOff x="10305004" y="3455223"/>
            <a:chExt cx="1258070" cy="648486"/>
          </a:xfrm>
        </p:grpSpPr>
        <p:sp>
          <p:nvSpPr>
            <p:cNvPr id="116" name="Rectangle : avec coins arrondis en diagonale 115">
              <a:extLst>
                <a:ext uri="{FF2B5EF4-FFF2-40B4-BE49-F238E27FC236}">
                  <a16:creationId xmlns:a16="http://schemas.microsoft.com/office/drawing/2014/main" id="{9376DE00-B14E-C6FB-AF9B-6A63E67C9D8D}"/>
                </a:ext>
              </a:extLst>
            </p:cNvPr>
            <p:cNvSpPr/>
            <p:nvPr/>
          </p:nvSpPr>
          <p:spPr>
            <a:xfrm>
              <a:off x="10305004" y="3709870"/>
              <a:ext cx="1258070" cy="393839"/>
            </a:xfrm>
            <a:prstGeom prst="round2Diag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77B6"/>
                  </a:solidFill>
                  <a:latin typeface="DINEngschrift" pitchFamily="34" charset="0"/>
                </a:rPr>
                <a:t>Spark.PCA(20)</a:t>
              </a:r>
            </a:p>
          </p:txBody>
        </p:sp>
        <p:sp>
          <p:nvSpPr>
            <p:cNvPr id="119" name="Flèche : chevron 118">
              <a:extLst>
                <a:ext uri="{FF2B5EF4-FFF2-40B4-BE49-F238E27FC236}">
                  <a16:creationId xmlns:a16="http://schemas.microsoft.com/office/drawing/2014/main" id="{704318AE-952E-5AA4-B809-4C6C9692A8E3}"/>
                </a:ext>
              </a:extLst>
            </p:cNvPr>
            <p:cNvSpPr/>
            <p:nvPr/>
          </p:nvSpPr>
          <p:spPr>
            <a:xfrm rot="5400000">
              <a:off x="10834952" y="3183506"/>
              <a:ext cx="187126" cy="730559"/>
            </a:xfrm>
            <a:prstGeom prst="chevron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A6E4348-D9DF-DF88-985B-DE3B35E09C50}"/>
              </a:ext>
            </a:extLst>
          </p:cNvPr>
          <p:cNvGrpSpPr/>
          <p:nvPr/>
        </p:nvGrpSpPr>
        <p:grpSpPr>
          <a:xfrm>
            <a:off x="2585667" y="4170522"/>
            <a:ext cx="8772293" cy="1969251"/>
            <a:chOff x="2585667" y="4170522"/>
            <a:chExt cx="8772293" cy="1969251"/>
          </a:xfrm>
        </p:grpSpPr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ACD3E0C-EFCA-1322-3FFE-60F5B3F58B1E}"/>
                </a:ext>
              </a:extLst>
            </p:cNvPr>
            <p:cNvGrpSpPr/>
            <p:nvPr/>
          </p:nvGrpSpPr>
          <p:grpSpPr>
            <a:xfrm>
              <a:off x="2585667" y="4830481"/>
              <a:ext cx="1413664" cy="1301751"/>
              <a:chOff x="2175525" y="3708780"/>
              <a:chExt cx="1413664" cy="1301751"/>
            </a:xfrm>
          </p:grpSpPr>
          <p:sp>
            <p:nvSpPr>
              <p:cNvPr id="90" name="Rectangle : coins arrondis 89">
                <a:extLst>
                  <a:ext uri="{FF2B5EF4-FFF2-40B4-BE49-F238E27FC236}">
                    <a16:creationId xmlns:a16="http://schemas.microsoft.com/office/drawing/2014/main" id="{12FB8C11-981B-7A67-D01E-0F9AB8D10303}"/>
                  </a:ext>
                </a:extLst>
              </p:cNvPr>
              <p:cNvSpPr/>
              <p:nvPr/>
            </p:nvSpPr>
            <p:spPr>
              <a:xfrm>
                <a:off x="2175525" y="3708780"/>
                <a:ext cx="1413664" cy="1301751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971B970E-59FD-E810-D08C-3EA20B6457C0}"/>
                  </a:ext>
                </a:extLst>
              </p:cNvPr>
              <p:cNvGrpSpPr/>
              <p:nvPr/>
            </p:nvGrpSpPr>
            <p:grpSpPr>
              <a:xfrm>
                <a:off x="2396738" y="3792026"/>
                <a:ext cx="971165" cy="1161363"/>
                <a:chOff x="1271712" y="3710391"/>
                <a:chExt cx="1182249" cy="1413787"/>
              </a:xfrm>
            </p:grpSpPr>
            <p:pic>
              <p:nvPicPr>
                <p:cNvPr id="5122" name="Picture 2" descr="NuGet Gallery | Parquet.Net 4.4.6">
                  <a:extLst>
                    <a:ext uri="{FF2B5EF4-FFF2-40B4-BE49-F238E27FC236}">
                      <a16:creationId xmlns:a16="http://schemas.microsoft.com/office/drawing/2014/main" id="{4C963328-573F-BFCD-CBBE-C3265D69A4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71712" y="3941929"/>
                  <a:ext cx="1182249" cy="11822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24" name="Picture 4" descr="Trimming Parquet files to a single row | by Ruurtjan Pul | Medium">
                  <a:extLst>
                    <a:ext uri="{FF2B5EF4-FFF2-40B4-BE49-F238E27FC236}">
                      <a16:creationId xmlns:a16="http://schemas.microsoft.com/office/drawing/2014/main" id="{E0C470AB-B3E0-6B41-D960-2B288E3C83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431"/>
                <a:stretch/>
              </p:blipFill>
              <p:spPr bwMode="auto">
                <a:xfrm>
                  <a:off x="1337312" y="3710391"/>
                  <a:ext cx="1088523" cy="3856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232831BC-F26E-E6D2-B04E-4B502C02F084}"/>
                </a:ext>
              </a:extLst>
            </p:cNvPr>
            <p:cNvGrpSpPr/>
            <p:nvPr/>
          </p:nvGrpSpPr>
          <p:grpSpPr>
            <a:xfrm>
              <a:off x="3874480" y="4170522"/>
              <a:ext cx="7483480" cy="1969251"/>
              <a:chOff x="3874480" y="4170522"/>
              <a:chExt cx="7483480" cy="1969251"/>
            </a:xfrm>
          </p:grpSpPr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82CEB0A-F98A-5A78-23E0-B08E67CB8CD6}"/>
                  </a:ext>
                </a:extLst>
              </p:cNvPr>
              <p:cNvSpPr/>
              <p:nvPr/>
            </p:nvSpPr>
            <p:spPr>
              <a:xfrm>
                <a:off x="3874480" y="4170522"/>
                <a:ext cx="7443246" cy="1969251"/>
              </a:xfrm>
              <a:custGeom>
                <a:avLst/>
                <a:gdLst>
                  <a:gd name="connsiteX0" fmla="*/ 6922381 w 7443246"/>
                  <a:gd name="connsiteY0" fmla="*/ 0 h 1969251"/>
                  <a:gd name="connsiteX1" fmla="*/ 7180609 w 7443246"/>
                  <a:gd name="connsiteY1" fmla="*/ 0 h 1969251"/>
                  <a:gd name="connsiteX2" fmla="*/ 7180609 w 7443246"/>
                  <a:gd name="connsiteY2" fmla="*/ 1441969 h 1969251"/>
                  <a:gd name="connsiteX3" fmla="*/ 7362570 w 7443246"/>
                  <a:gd name="connsiteY3" fmla="*/ 1441969 h 1969251"/>
                  <a:gd name="connsiteX4" fmla="*/ 7443246 w 7443246"/>
                  <a:gd name="connsiteY4" fmla="*/ 1522645 h 1969251"/>
                  <a:gd name="connsiteX5" fmla="*/ 7443246 w 7443246"/>
                  <a:gd name="connsiteY5" fmla="*/ 1845341 h 1969251"/>
                  <a:gd name="connsiteX6" fmla="*/ 7362570 w 7443246"/>
                  <a:gd name="connsiteY6" fmla="*/ 1926017 h 1969251"/>
                  <a:gd name="connsiteX7" fmla="*/ 6612843 w 7443246"/>
                  <a:gd name="connsiteY7" fmla="*/ 1926017 h 1969251"/>
                  <a:gd name="connsiteX8" fmla="*/ 6532167 w 7443246"/>
                  <a:gd name="connsiteY8" fmla="*/ 1845341 h 1969251"/>
                  <a:gd name="connsiteX9" fmla="*/ 6532167 w 7443246"/>
                  <a:gd name="connsiteY9" fmla="*/ 1833993 h 1969251"/>
                  <a:gd name="connsiteX10" fmla="*/ 289047 w 7443246"/>
                  <a:gd name="connsiteY10" fmla="*/ 1833993 h 1969251"/>
                  <a:gd name="connsiteX11" fmla="*/ 289047 w 7443246"/>
                  <a:gd name="connsiteY11" fmla="*/ 1969251 h 1969251"/>
                  <a:gd name="connsiteX12" fmla="*/ 0 w 7443246"/>
                  <a:gd name="connsiteY12" fmla="*/ 1704879 h 1969251"/>
                  <a:gd name="connsiteX13" fmla="*/ 289047 w 7443246"/>
                  <a:gd name="connsiteY13" fmla="*/ 1440507 h 1969251"/>
                  <a:gd name="connsiteX14" fmla="*/ 289047 w 7443246"/>
                  <a:gd name="connsiteY14" fmla="*/ 1575765 h 1969251"/>
                  <a:gd name="connsiteX15" fmla="*/ 6532167 w 7443246"/>
                  <a:gd name="connsiteY15" fmla="*/ 1575765 h 1969251"/>
                  <a:gd name="connsiteX16" fmla="*/ 6532167 w 7443246"/>
                  <a:gd name="connsiteY16" fmla="*/ 1522645 h 1969251"/>
                  <a:gd name="connsiteX17" fmla="*/ 6612843 w 7443246"/>
                  <a:gd name="connsiteY17" fmla="*/ 1441969 h 1969251"/>
                  <a:gd name="connsiteX18" fmla="*/ 6922381 w 7443246"/>
                  <a:gd name="connsiteY18" fmla="*/ 1441969 h 196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443246" h="1969251">
                    <a:moveTo>
                      <a:pt x="6922381" y="0"/>
                    </a:moveTo>
                    <a:lnTo>
                      <a:pt x="7180609" y="0"/>
                    </a:lnTo>
                    <a:lnTo>
                      <a:pt x="7180609" y="1441969"/>
                    </a:lnTo>
                    <a:lnTo>
                      <a:pt x="7362570" y="1441969"/>
                    </a:lnTo>
                    <a:cubicBezTo>
                      <a:pt x="7407126" y="1441969"/>
                      <a:pt x="7443246" y="1478089"/>
                      <a:pt x="7443246" y="1522645"/>
                    </a:cubicBezTo>
                    <a:lnTo>
                      <a:pt x="7443246" y="1845341"/>
                    </a:lnTo>
                    <a:cubicBezTo>
                      <a:pt x="7443246" y="1889897"/>
                      <a:pt x="7407126" y="1926017"/>
                      <a:pt x="7362570" y="1926017"/>
                    </a:cubicBezTo>
                    <a:lnTo>
                      <a:pt x="6612843" y="1926017"/>
                    </a:lnTo>
                    <a:cubicBezTo>
                      <a:pt x="6568287" y="1926017"/>
                      <a:pt x="6532167" y="1889897"/>
                      <a:pt x="6532167" y="1845341"/>
                    </a:cubicBezTo>
                    <a:lnTo>
                      <a:pt x="6532167" y="1833993"/>
                    </a:lnTo>
                    <a:lnTo>
                      <a:pt x="289047" y="1833993"/>
                    </a:lnTo>
                    <a:lnTo>
                      <a:pt x="289047" y="1969251"/>
                    </a:lnTo>
                    <a:lnTo>
                      <a:pt x="0" y="1704879"/>
                    </a:lnTo>
                    <a:lnTo>
                      <a:pt x="289047" y="1440507"/>
                    </a:lnTo>
                    <a:lnTo>
                      <a:pt x="289047" y="1575765"/>
                    </a:lnTo>
                    <a:lnTo>
                      <a:pt x="6532167" y="1575765"/>
                    </a:lnTo>
                    <a:lnTo>
                      <a:pt x="6532167" y="1522645"/>
                    </a:lnTo>
                    <a:cubicBezTo>
                      <a:pt x="6532167" y="1478089"/>
                      <a:pt x="6568287" y="1441969"/>
                      <a:pt x="6612843" y="1441969"/>
                    </a:cubicBezTo>
                    <a:lnTo>
                      <a:pt x="6922381" y="1441969"/>
                    </a:lnTo>
                    <a:close/>
                  </a:path>
                </a:pathLst>
              </a:custGeom>
              <a:solidFill>
                <a:srgbClr val="ECECEC"/>
              </a:solidFill>
              <a:ln w="3175">
                <a:solidFill>
                  <a:srgbClr val="0077B6"/>
                </a:solidFill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04086A5A-B44D-90EE-2067-D72FA11020C7}"/>
                  </a:ext>
                </a:extLst>
              </p:cNvPr>
              <p:cNvSpPr txBox="1"/>
              <p:nvPr/>
            </p:nvSpPr>
            <p:spPr>
              <a:xfrm>
                <a:off x="6258092" y="5692374"/>
                <a:ext cx="38835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0077B6"/>
                    </a:solidFill>
                    <a:latin typeface="DINEngschrift" pitchFamily="34" charset="0"/>
                  </a:rPr>
                  <a:t>df.write.mode("overwrite").parquet()</a:t>
                </a:r>
              </a:p>
            </p:txBody>
          </p: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576A3DC1-BDD0-9C8A-4512-2D777B9228A7}"/>
                  </a:ext>
                </a:extLst>
              </p:cNvPr>
              <p:cNvSpPr txBox="1"/>
              <p:nvPr/>
            </p:nvSpPr>
            <p:spPr>
              <a:xfrm>
                <a:off x="10463037" y="5671805"/>
                <a:ext cx="8949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Écriture</a:t>
                </a:r>
              </a:p>
            </p:txBody>
          </p:sp>
        </p:grpSp>
      </p:grp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CC281C4D-5E4A-91A9-DFD0-1A352729E901}"/>
              </a:ext>
            </a:extLst>
          </p:cNvPr>
          <p:cNvSpPr/>
          <p:nvPr/>
        </p:nvSpPr>
        <p:spPr>
          <a:xfrm>
            <a:off x="7813526" y="3631215"/>
            <a:ext cx="1342395" cy="208145"/>
          </a:xfrm>
          <a:prstGeom prst="round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7B6"/>
                </a:solidFill>
                <a:latin typeface="DINEngschrift" pitchFamily="34" charset="0"/>
              </a:rPr>
              <a:t>model.set_weights()</a:t>
            </a:r>
            <a:endParaRPr lang="fr-FR" sz="1050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126" name="Flèche : droite 125">
            <a:extLst>
              <a:ext uri="{FF2B5EF4-FFF2-40B4-BE49-F238E27FC236}">
                <a16:creationId xmlns:a16="http://schemas.microsoft.com/office/drawing/2014/main" id="{6526EB18-8FE6-822B-63EA-BA53F3CBDA4A}"/>
              </a:ext>
            </a:extLst>
          </p:cNvPr>
          <p:cNvSpPr/>
          <p:nvPr/>
        </p:nvSpPr>
        <p:spPr>
          <a:xfrm rot="16200000">
            <a:off x="7883346" y="3891339"/>
            <a:ext cx="672562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3B4F8DD-E4F8-807D-A9C5-C4561083BB21}"/>
              </a:ext>
            </a:extLst>
          </p:cNvPr>
          <p:cNvGrpSpPr/>
          <p:nvPr/>
        </p:nvGrpSpPr>
        <p:grpSpPr>
          <a:xfrm>
            <a:off x="747733" y="3333121"/>
            <a:ext cx="3254182" cy="1892487"/>
            <a:chOff x="747733" y="3333121"/>
            <a:chExt cx="3254182" cy="1892487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9D37B4FF-B212-DFE5-0F33-CB089BCC5F80}"/>
                </a:ext>
              </a:extLst>
            </p:cNvPr>
            <p:cNvGrpSpPr/>
            <p:nvPr/>
          </p:nvGrpSpPr>
          <p:grpSpPr>
            <a:xfrm>
              <a:off x="2588251" y="3333121"/>
              <a:ext cx="1413664" cy="1301751"/>
              <a:chOff x="1277953" y="4753893"/>
              <a:chExt cx="1413664" cy="1301751"/>
            </a:xfrm>
          </p:grpSpPr>
          <p:sp>
            <p:nvSpPr>
              <p:cNvPr id="92" name="Rectangle : coins arrondis 91">
                <a:extLst>
                  <a:ext uri="{FF2B5EF4-FFF2-40B4-BE49-F238E27FC236}">
                    <a16:creationId xmlns:a16="http://schemas.microsoft.com/office/drawing/2014/main" id="{18583C23-DF25-F5AD-C6A9-5DB4FD97D50D}"/>
                  </a:ext>
                </a:extLst>
              </p:cNvPr>
              <p:cNvSpPr/>
              <p:nvPr/>
            </p:nvSpPr>
            <p:spPr>
              <a:xfrm>
                <a:off x="1277953" y="4753893"/>
                <a:ext cx="1413664" cy="1301751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5126" name="Picture 6" descr="Csv - Icônes fichiers et dossiers gratuites">
                <a:extLst>
                  <a:ext uri="{FF2B5EF4-FFF2-40B4-BE49-F238E27FC236}">
                    <a16:creationId xmlns:a16="http://schemas.microsoft.com/office/drawing/2014/main" id="{DCD64456-9094-A596-6FAD-14E02AE444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5572" y="4828037"/>
                <a:ext cx="1184931" cy="1184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6AE3B5EE-9D98-FAFA-C922-236509B60878}"/>
                </a:ext>
              </a:extLst>
            </p:cNvPr>
            <p:cNvGrpSpPr/>
            <p:nvPr/>
          </p:nvGrpSpPr>
          <p:grpSpPr>
            <a:xfrm>
              <a:off x="747733" y="3554063"/>
              <a:ext cx="1930961" cy="1671545"/>
              <a:chOff x="747733" y="3554063"/>
              <a:chExt cx="1930961" cy="1671545"/>
            </a:xfrm>
          </p:grpSpPr>
          <p:sp>
            <p:nvSpPr>
              <p:cNvPr id="113" name="Flèche : droite 112">
                <a:extLst>
                  <a:ext uri="{FF2B5EF4-FFF2-40B4-BE49-F238E27FC236}">
                    <a16:creationId xmlns:a16="http://schemas.microsoft.com/office/drawing/2014/main" id="{1777C929-1834-00B2-AC53-96C853C79A20}"/>
                  </a:ext>
                </a:extLst>
              </p:cNvPr>
              <p:cNvSpPr/>
              <p:nvPr/>
            </p:nvSpPr>
            <p:spPr>
              <a:xfrm rot="16200000">
                <a:off x="1157148" y="4669555"/>
                <a:ext cx="620552" cy="491554"/>
              </a:xfrm>
              <a:prstGeom prst="rightArrow">
                <a:avLst/>
              </a:prstGeom>
              <a:solidFill>
                <a:srgbClr val="ECECEC"/>
              </a:solidFill>
              <a:ln w="6350">
                <a:solidFill>
                  <a:srgbClr val="0077B6"/>
                </a:solidFill>
              </a:ln>
              <a:effectLst>
                <a:outerShdw blurRad="38100" dist="127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DCC5FA0D-ADC5-3025-8F04-D76139A201CE}"/>
                  </a:ext>
                </a:extLst>
              </p:cNvPr>
              <p:cNvGrpSpPr/>
              <p:nvPr/>
            </p:nvGrpSpPr>
            <p:grpSpPr>
              <a:xfrm>
                <a:off x="747733" y="3554063"/>
                <a:ext cx="1930961" cy="930596"/>
                <a:chOff x="747733" y="3554063"/>
                <a:chExt cx="1930961" cy="930596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75EB3C06-B593-9BC5-2EDE-FFABDB4848C8}"/>
                    </a:ext>
                  </a:extLst>
                </p:cNvPr>
                <p:cNvGrpSpPr/>
                <p:nvPr/>
              </p:nvGrpSpPr>
              <p:grpSpPr>
                <a:xfrm>
                  <a:off x="747733" y="3554063"/>
                  <a:ext cx="1408235" cy="930596"/>
                  <a:chOff x="4928924" y="1405963"/>
                  <a:chExt cx="2207741" cy="930596"/>
                </a:xfrm>
              </p:grpSpPr>
              <p:sp>
                <p:nvSpPr>
                  <p:cNvPr id="110" name="Rectangle : coins arrondis 109">
                    <a:extLst>
                      <a:ext uri="{FF2B5EF4-FFF2-40B4-BE49-F238E27FC236}">
                        <a16:creationId xmlns:a16="http://schemas.microsoft.com/office/drawing/2014/main" id="{99E39DF8-871D-6676-68DD-768C986719F8}"/>
                      </a:ext>
                    </a:extLst>
                  </p:cNvPr>
                  <p:cNvSpPr/>
                  <p:nvPr/>
                </p:nvSpPr>
                <p:spPr>
                  <a:xfrm>
                    <a:off x="4928924" y="1527851"/>
                    <a:ext cx="2207741" cy="808708"/>
                  </a:xfrm>
                  <a:prstGeom prst="roundRect">
                    <a:avLst/>
                  </a:prstGeom>
                  <a:solidFill>
                    <a:srgbClr val="ECECEC"/>
                  </a:solidFill>
                  <a:ln w="3175">
                    <a:solidFill>
                      <a:srgbClr val="0077B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fr-FR" sz="1200" dirty="0">
                        <a:solidFill>
                          <a:srgbClr val="0077B6"/>
                        </a:solidFill>
                        <a:latin typeface="DINEngschrift" pitchFamily="34" charset="0"/>
                      </a:rPr>
                      <a:t>df.to_csv()</a:t>
                    </a:r>
                  </a:p>
                </p:txBody>
              </p:sp>
              <p:sp>
                <p:nvSpPr>
                  <p:cNvPr id="111" name="Rectangle : coins arrondis 110">
                    <a:extLst>
                      <a:ext uri="{FF2B5EF4-FFF2-40B4-BE49-F238E27FC236}">
                        <a16:creationId xmlns:a16="http://schemas.microsoft.com/office/drawing/2014/main" id="{B9504AC8-67DA-BF2D-3EC9-E3B0FC9CE5AC}"/>
                      </a:ext>
                    </a:extLst>
                  </p:cNvPr>
                  <p:cNvSpPr/>
                  <p:nvPr/>
                </p:nvSpPr>
                <p:spPr>
                  <a:xfrm>
                    <a:off x="5197759" y="1405963"/>
                    <a:ext cx="1651472" cy="269176"/>
                  </a:xfrm>
                  <a:prstGeom prst="roundRect">
                    <a:avLst/>
                  </a:prstGeom>
                  <a:solidFill>
                    <a:srgbClr val="D5F2F7"/>
                  </a:solidFill>
                  <a:ln w="3175">
                    <a:solidFill>
                      <a:srgbClr val="0077B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b="1" dirty="0">
                        <a:solidFill>
                          <a:srgbClr val="0077B6"/>
                        </a:solidFill>
                        <a:latin typeface="DINEngschrift" pitchFamily="34" charset="0"/>
                      </a:rPr>
                      <a:t>Export</a:t>
                    </a:r>
                    <a:endParaRPr lang="fr-FR" sz="1400" b="1" dirty="0">
                      <a:solidFill>
                        <a:srgbClr val="0077B6"/>
                      </a:solidFill>
                      <a:latin typeface="DINEngschrift" pitchFamily="34" charset="0"/>
                    </a:endParaRPr>
                  </a:p>
                </p:txBody>
              </p:sp>
            </p:grpSp>
            <p:sp>
              <p:nvSpPr>
                <p:cNvPr id="114" name="Flèche : droite 113">
                  <a:extLst>
                    <a:ext uri="{FF2B5EF4-FFF2-40B4-BE49-F238E27FC236}">
                      <a16:creationId xmlns:a16="http://schemas.microsoft.com/office/drawing/2014/main" id="{40B27B88-3C72-FA2B-2DAF-9CAAC520DFA2}"/>
                    </a:ext>
                  </a:extLst>
                </p:cNvPr>
                <p:cNvSpPr/>
                <p:nvPr/>
              </p:nvSpPr>
              <p:spPr>
                <a:xfrm>
                  <a:off x="2046680" y="3832605"/>
                  <a:ext cx="632014" cy="491554"/>
                </a:xfrm>
                <a:prstGeom prst="rightArrow">
                  <a:avLst/>
                </a:prstGeom>
                <a:solidFill>
                  <a:srgbClr val="ECECEC"/>
                </a:solidFill>
                <a:ln w="3175">
                  <a:solidFill>
                    <a:srgbClr val="0077B6"/>
                  </a:solidFill>
                </a:ln>
                <a:effectLst>
                  <a:outerShdw blurRad="38100" dist="127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pic>
              <p:nvPicPr>
                <p:cNvPr id="2" name="Picture 8">
                  <a:extLst>
                    <a:ext uri="{FF2B5EF4-FFF2-40B4-BE49-F238E27FC236}">
                      <a16:creationId xmlns:a16="http://schemas.microsoft.com/office/drawing/2014/main" id="{16BD1D5E-8417-55EF-4D6D-518F223EC5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0049" y="3872215"/>
                  <a:ext cx="867836" cy="3508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AED13F7-94E9-A310-D11C-5F307CA4E586}"/>
              </a:ext>
            </a:extLst>
          </p:cNvPr>
          <p:cNvGrpSpPr/>
          <p:nvPr/>
        </p:nvGrpSpPr>
        <p:grpSpPr>
          <a:xfrm>
            <a:off x="774891" y="5362992"/>
            <a:ext cx="1903802" cy="939648"/>
            <a:chOff x="774891" y="5440260"/>
            <a:chExt cx="1903802" cy="939648"/>
          </a:xfrm>
        </p:grpSpPr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9415738A-1ACB-4039-89A1-686684C443DC}"/>
                </a:ext>
              </a:extLst>
            </p:cNvPr>
            <p:cNvGrpSpPr/>
            <p:nvPr/>
          </p:nvGrpSpPr>
          <p:grpSpPr>
            <a:xfrm>
              <a:off x="774891" y="5440260"/>
              <a:ext cx="1408235" cy="939648"/>
              <a:chOff x="4928924" y="1437713"/>
              <a:chExt cx="2207741" cy="939648"/>
            </a:xfrm>
          </p:grpSpPr>
          <p:sp>
            <p:nvSpPr>
              <p:cNvPr id="107" name="Rectangle : coins arrondis 106">
                <a:extLst>
                  <a:ext uri="{FF2B5EF4-FFF2-40B4-BE49-F238E27FC236}">
                    <a16:creationId xmlns:a16="http://schemas.microsoft.com/office/drawing/2014/main" id="{B649A9A5-2BC6-727C-D786-07E8316ED927}"/>
                  </a:ext>
                </a:extLst>
              </p:cNvPr>
              <p:cNvSpPr/>
              <p:nvPr/>
            </p:nvSpPr>
            <p:spPr>
              <a:xfrm>
                <a:off x="4928924" y="1559601"/>
                <a:ext cx="2207741" cy="817760"/>
              </a:xfrm>
              <a:prstGeom prst="round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fr-FR" sz="1200" dirty="0">
                    <a:solidFill>
                      <a:srgbClr val="0077B6"/>
                    </a:solidFill>
                    <a:latin typeface="DINEngschrift" pitchFamily="34" charset="0"/>
                  </a:rPr>
                  <a:t>pd.read_parquet()</a:t>
                </a:r>
              </a:p>
            </p:txBody>
          </p:sp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C89F0F7E-F8E2-1401-9B80-5DF60D702527}"/>
                  </a:ext>
                </a:extLst>
              </p:cNvPr>
              <p:cNvSpPr/>
              <p:nvPr/>
            </p:nvSpPr>
            <p:spPr>
              <a:xfrm>
                <a:off x="5197759" y="1437713"/>
                <a:ext cx="1651472" cy="2691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Lecture</a:t>
                </a:r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</p:grpSp>
        <p:sp>
          <p:nvSpPr>
            <p:cNvPr id="112" name="Flèche : droite 111">
              <a:extLst>
                <a:ext uri="{FF2B5EF4-FFF2-40B4-BE49-F238E27FC236}">
                  <a16:creationId xmlns:a16="http://schemas.microsoft.com/office/drawing/2014/main" id="{7D4CBF35-5774-2CC2-F936-5C6BFCE5BD1E}"/>
                </a:ext>
              </a:extLst>
            </p:cNvPr>
            <p:cNvSpPr/>
            <p:nvPr/>
          </p:nvSpPr>
          <p:spPr>
            <a:xfrm rot="10800000">
              <a:off x="2050362" y="5716810"/>
              <a:ext cx="628331" cy="491554"/>
            </a:xfrm>
            <a:prstGeom prst="rightArrow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7EF773A9-C253-EF54-91CA-1440B558C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499" y="5753243"/>
              <a:ext cx="867836" cy="350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37B388B2-2279-7E16-095C-FB7606A25F4A}"/>
              </a:ext>
            </a:extLst>
          </p:cNvPr>
          <p:cNvGrpSpPr/>
          <p:nvPr/>
        </p:nvGrpSpPr>
        <p:grpSpPr>
          <a:xfrm>
            <a:off x="5189561" y="3953440"/>
            <a:ext cx="1212267" cy="276999"/>
            <a:chOff x="5150057" y="4463039"/>
            <a:chExt cx="1212267" cy="276999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E7FC7E3-E535-52A3-AB6F-441A108686AE}"/>
                </a:ext>
              </a:extLst>
            </p:cNvPr>
            <p:cNvSpPr txBox="1"/>
            <p:nvPr/>
          </p:nvSpPr>
          <p:spPr>
            <a:xfrm>
              <a:off x="5150057" y="4463039"/>
              <a:ext cx="1212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>
                  <a:solidFill>
                    <a:srgbClr val="0077B6"/>
                  </a:solidFill>
                  <a:latin typeface="DINEngschrift" pitchFamily="34" charset="0"/>
                </a:rPr>
                <a:t>dernière couche</a:t>
              </a:r>
              <a:endParaRPr lang="fr-FR" sz="110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0DF2E35-6E41-DFDB-6076-D0495B6782BB}"/>
                </a:ext>
              </a:extLst>
            </p:cNvPr>
            <p:cNvCxnSpPr/>
            <p:nvPr/>
          </p:nvCxnSpPr>
          <p:spPr>
            <a:xfrm>
              <a:off x="5268352" y="4618324"/>
              <a:ext cx="980438" cy="0"/>
            </a:xfrm>
            <a:prstGeom prst="line">
              <a:avLst/>
            </a:prstGeom>
            <a:ln w="19050">
              <a:solidFill>
                <a:srgbClr val="FD7B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 : avec coins arrondis en diagonale 47">
            <a:extLst>
              <a:ext uri="{FF2B5EF4-FFF2-40B4-BE49-F238E27FC236}">
                <a16:creationId xmlns:a16="http://schemas.microsoft.com/office/drawing/2014/main" id="{9213B295-7EF7-6D9F-A3B5-E5912EDC206B}"/>
              </a:ext>
            </a:extLst>
          </p:cNvPr>
          <p:cNvSpPr/>
          <p:nvPr/>
        </p:nvSpPr>
        <p:spPr>
          <a:xfrm>
            <a:off x="11184053" y="4149274"/>
            <a:ext cx="829949" cy="258860"/>
          </a:xfrm>
          <a:prstGeom prst="round2DiagRect">
            <a:avLst/>
          </a:prstGeom>
          <a:solidFill>
            <a:srgbClr val="D5F2F7"/>
          </a:solidFill>
          <a:ln w="3175"/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7B6"/>
                </a:solidFill>
                <a:latin typeface="DINEngschrift" pitchFamily="34" charset="0"/>
              </a:rPr>
              <a:t>ACTION</a:t>
            </a:r>
            <a:endParaRPr lang="fr-FR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49" name="Rectangle : avec coins arrondis en diagonale 48">
            <a:extLst>
              <a:ext uri="{FF2B5EF4-FFF2-40B4-BE49-F238E27FC236}">
                <a16:creationId xmlns:a16="http://schemas.microsoft.com/office/drawing/2014/main" id="{DD7F3AD2-733C-B744-4F9E-056EE6CA6B7E}"/>
              </a:ext>
            </a:extLst>
          </p:cNvPr>
          <p:cNvSpPr/>
          <p:nvPr/>
        </p:nvSpPr>
        <p:spPr>
          <a:xfrm>
            <a:off x="4409108" y="4484281"/>
            <a:ext cx="829949" cy="258860"/>
          </a:xfrm>
          <a:prstGeom prst="round2DiagRect">
            <a:avLst/>
          </a:prstGeom>
          <a:solidFill>
            <a:srgbClr val="D5F2F7"/>
          </a:solidFill>
          <a:ln w="3175"/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7B6"/>
                </a:solidFill>
                <a:latin typeface="DINEngschrift" pitchFamily="34" charset="0"/>
              </a:rPr>
              <a:t>DRIVER</a:t>
            </a:r>
            <a:endParaRPr lang="fr-FR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53" name="Triangle isocèle 52">
            <a:extLst>
              <a:ext uri="{FF2B5EF4-FFF2-40B4-BE49-F238E27FC236}">
                <a16:creationId xmlns:a16="http://schemas.microsoft.com/office/drawing/2014/main" id="{387C9B3F-4F7B-488E-A56C-3E391EE23053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space réservé du numéro de diapositive 46">
            <a:extLst>
              <a:ext uri="{FF2B5EF4-FFF2-40B4-BE49-F238E27FC236}">
                <a16:creationId xmlns:a16="http://schemas.microsoft.com/office/drawing/2014/main" id="{B7DADC00-67DE-2AFB-A974-26424B13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3380" y="6490364"/>
            <a:ext cx="388620" cy="365125"/>
          </a:xfrm>
        </p:spPr>
        <p:txBody>
          <a:bodyPr/>
          <a:lstStyle/>
          <a:p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t>11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45" grpId="0" animBg="1"/>
      <p:bldP spid="58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83" grpId="0" animBg="1"/>
      <p:bldP spid="84" grpId="0" animBg="1"/>
      <p:bldP spid="125" grpId="0" animBg="1"/>
      <p:bldP spid="126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 48">
            <a:extLst>
              <a:ext uri="{FF2B5EF4-FFF2-40B4-BE49-F238E27FC236}">
                <a16:creationId xmlns:a16="http://schemas.microsoft.com/office/drawing/2014/main" id="{C4041DD1-DE76-D405-B22D-D484C316DA51}"/>
              </a:ext>
            </a:extLst>
          </p:cNvPr>
          <p:cNvGrpSpPr/>
          <p:nvPr/>
        </p:nvGrpSpPr>
        <p:grpSpPr>
          <a:xfrm>
            <a:off x="5185028" y="1421339"/>
            <a:ext cx="1752660" cy="541239"/>
            <a:chOff x="4932522" y="1273459"/>
            <a:chExt cx="1752660" cy="541239"/>
          </a:xfrm>
        </p:grpSpPr>
        <p:sp>
          <p:nvSpPr>
            <p:cNvPr id="37" name="Rectangle : avec coins rognés en diagonale 36">
              <a:extLst>
                <a:ext uri="{FF2B5EF4-FFF2-40B4-BE49-F238E27FC236}">
                  <a16:creationId xmlns:a16="http://schemas.microsoft.com/office/drawing/2014/main" id="{DCDA6FD1-8906-2693-8525-5B4ADA585AD5}"/>
                </a:ext>
              </a:extLst>
            </p:cNvPr>
            <p:cNvSpPr/>
            <p:nvPr/>
          </p:nvSpPr>
          <p:spPr>
            <a:xfrm>
              <a:off x="4932522" y="1273459"/>
              <a:ext cx="1752660" cy="541239"/>
            </a:xfrm>
            <a:prstGeom prst="snip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PERSISTANT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BB4B1885-6521-E366-B803-98EA2169639A}"/>
                </a:ext>
              </a:extLst>
            </p:cNvPr>
            <p:cNvGrpSpPr/>
            <p:nvPr/>
          </p:nvGrpSpPr>
          <p:grpSpPr>
            <a:xfrm>
              <a:off x="5033912" y="1329032"/>
              <a:ext cx="433387" cy="435317"/>
              <a:chOff x="5104155" y="1354092"/>
              <a:chExt cx="399040" cy="400817"/>
            </a:xfrm>
          </p:grpSpPr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B89EA703-4C23-0E44-A6FE-CD770E8F9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04155" y="1354092"/>
                <a:ext cx="398479" cy="399040"/>
              </a:xfrm>
              <a:prstGeom prst="rect">
                <a:avLst/>
              </a:prstGeom>
            </p:spPr>
          </p:pic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EEFC1154-1D49-7561-EF70-BBE137F1B14D}"/>
                  </a:ext>
                </a:extLst>
              </p:cNvPr>
              <p:cNvSpPr/>
              <p:nvPr/>
            </p:nvSpPr>
            <p:spPr>
              <a:xfrm>
                <a:off x="5104155" y="1355869"/>
                <a:ext cx="399040" cy="399040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F259BC-6959-5641-9855-1489A1D48C00}"/>
              </a:ext>
            </a:extLst>
          </p:cNvPr>
          <p:cNvGrpSpPr/>
          <p:nvPr/>
        </p:nvGrpSpPr>
        <p:grpSpPr>
          <a:xfrm>
            <a:off x="866878" y="2123822"/>
            <a:ext cx="8007524" cy="4268706"/>
            <a:chOff x="2881563" y="1823001"/>
            <a:chExt cx="8007524" cy="4268706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07064E7C-D565-CD30-32BD-B7AAE26964D3}"/>
                </a:ext>
              </a:extLst>
            </p:cNvPr>
            <p:cNvSpPr/>
            <p:nvPr/>
          </p:nvSpPr>
          <p:spPr>
            <a:xfrm>
              <a:off x="2881563" y="1957589"/>
              <a:ext cx="8007524" cy="4134118"/>
            </a:xfrm>
            <a:prstGeom prst="roundRect">
              <a:avLst>
                <a:gd name="adj" fmla="val 5452"/>
              </a:avLst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120" name="Image 5119">
              <a:extLst>
                <a:ext uri="{FF2B5EF4-FFF2-40B4-BE49-F238E27FC236}">
                  <a16:creationId xmlns:a16="http://schemas.microsoft.com/office/drawing/2014/main" id="{AE8B354D-65F9-E18F-1FBF-843C76545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8"/>
            <a:stretch/>
          </p:blipFill>
          <p:spPr>
            <a:xfrm>
              <a:off x="3130037" y="2226765"/>
              <a:ext cx="7510576" cy="3718197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B5697D78-5F42-540B-B661-80228902B504}"/>
                </a:ext>
              </a:extLst>
            </p:cNvPr>
            <p:cNvSpPr/>
            <p:nvPr/>
          </p:nvSpPr>
          <p:spPr>
            <a:xfrm>
              <a:off x="5625850" y="1823001"/>
              <a:ext cx="2518950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Serveur d'historique Spark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84C040CD-A06D-FA81-5796-8047B43899F7}"/>
              </a:ext>
            </a:extLst>
          </p:cNvPr>
          <p:cNvSpPr/>
          <p:nvPr/>
        </p:nvSpPr>
        <p:spPr>
          <a:xfrm>
            <a:off x="2692456" y="1142201"/>
            <a:ext cx="8922100" cy="5411571"/>
          </a:xfrm>
          <a:custGeom>
            <a:avLst/>
            <a:gdLst>
              <a:gd name="connsiteX0" fmla="*/ 6497764 w 9012613"/>
              <a:gd name="connsiteY0" fmla="*/ 0 h 5546282"/>
              <a:gd name="connsiteX1" fmla="*/ 6497764 w 9012613"/>
              <a:gd name="connsiteY1" fmla="*/ 0 h 5546282"/>
              <a:gd name="connsiteX2" fmla="*/ 9012613 w 9012613"/>
              <a:gd name="connsiteY2" fmla="*/ 0 h 5546282"/>
              <a:gd name="connsiteX3" fmla="*/ 9012613 w 9012613"/>
              <a:gd name="connsiteY3" fmla="*/ 5546282 h 5546282"/>
              <a:gd name="connsiteX4" fmla="*/ 6493663 w 9012613"/>
              <a:gd name="connsiteY4" fmla="*/ 5546282 h 5546282"/>
              <a:gd name="connsiteX5" fmla="*/ 6493663 w 9012613"/>
              <a:gd name="connsiteY5" fmla="*/ 5545399 h 5546282"/>
              <a:gd name="connsiteX6" fmla="*/ 0 w 9012613"/>
              <a:gd name="connsiteY6" fmla="*/ 4392441 h 5546282"/>
              <a:gd name="connsiteX7" fmla="*/ 6493663 w 9012613"/>
              <a:gd name="connsiteY7" fmla="*/ 2772 h 5546282"/>
              <a:gd name="connsiteX8" fmla="*/ 6493663 w 9012613"/>
              <a:gd name="connsiteY8" fmla="*/ 0 h 5546282"/>
              <a:gd name="connsiteX9" fmla="*/ 6497764 w 9012613"/>
              <a:gd name="connsiteY9" fmla="*/ 0 h 55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12613" h="5546282">
                <a:moveTo>
                  <a:pt x="6497764" y="0"/>
                </a:moveTo>
                <a:lnTo>
                  <a:pt x="6497764" y="0"/>
                </a:lnTo>
                <a:lnTo>
                  <a:pt x="9012613" y="0"/>
                </a:lnTo>
                <a:lnTo>
                  <a:pt x="9012613" y="5546282"/>
                </a:lnTo>
                <a:lnTo>
                  <a:pt x="6493663" y="5546282"/>
                </a:lnTo>
                <a:lnTo>
                  <a:pt x="6493663" y="5545399"/>
                </a:lnTo>
                <a:lnTo>
                  <a:pt x="0" y="4392441"/>
                </a:lnTo>
                <a:lnTo>
                  <a:pt x="6493663" y="2772"/>
                </a:lnTo>
                <a:lnTo>
                  <a:pt x="6493663" y="0"/>
                </a:lnTo>
                <a:lnTo>
                  <a:pt x="6497764" y="0"/>
                </a:lnTo>
                <a:close/>
              </a:path>
            </a:pathLst>
          </a:custGeom>
          <a:gradFill flip="none" rotWithShape="1">
            <a:gsLst>
              <a:gs pos="0">
                <a:srgbClr val="ECECEC">
                  <a:alpha val="42000"/>
                </a:srgbClr>
              </a:gs>
              <a:gs pos="100000">
                <a:srgbClr val="0077B6">
                  <a:alpha val="25000"/>
                </a:srgbClr>
              </a:gs>
            </a:gsLst>
            <a:lin ang="0" scaled="1"/>
            <a:tileRect/>
          </a:gra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27114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5F34C60-9C71-B7B9-7655-60AB518FD0B8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0469205-D5C5-9849-E825-93472767417D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EXÉCUTION DU SCRIPT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E8C7A8C-CDF2-A6E7-489E-04AC7A53B14C}"/>
              </a:ext>
            </a:extLst>
          </p:cNvPr>
          <p:cNvGrpSpPr/>
          <p:nvPr/>
        </p:nvGrpSpPr>
        <p:grpSpPr>
          <a:xfrm>
            <a:off x="710250" y="1102579"/>
            <a:ext cx="2138834" cy="1330923"/>
            <a:chOff x="3810382" y="1924603"/>
            <a:chExt cx="4754111" cy="2958320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6FC28F3-8768-BD67-9ABF-3CEEED22AAB9}"/>
                </a:ext>
              </a:extLst>
            </p:cNvPr>
            <p:cNvGrpSpPr/>
            <p:nvPr/>
          </p:nvGrpSpPr>
          <p:grpSpPr>
            <a:xfrm>
              <a:off x="3810382" y="1924603"/>
              <a:ext cx="4754111" cy="2958320"/>
              <a:chOff x="5130101" y="1573834"/>
              <a:chExt cx="4754111" cy="2958320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589D92C4-96F8-CDC8-FF0E-CA2369DC4852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7EEBB53D-C18D-825F-8D18-335B137D6F3F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765774A-498F-65B6-99CF-5A10CC705A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004" y="2979579"/>
              <a:ext cx="2534867" cy="1517968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7646158-F377-1584-E3FA-3321FBBE18E4}"/>
              </a:ext>
            </a:extLst>
          </p:cNvPr>
          <p:cNvGrpSpPr/>
          <p:nvPr/>
        </p:nvGrpSpPr>
        <p:grpSpPr>
          <a:xfrm>
            <a:off x="9139493" y="1220624"/>
            <a:ext cx="2374452" cy="5250589"/>
            <a:chOff x="9459533" y="1204812"/>
            <a:chExt cx="2374452" cy="5250589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C217B4C2-7544-044F-7AB7-9C9E8B56F3B0}"/>
                </a:ext>
              </a:extLst>
            </p:cNvPr>
            <p:cNvSpPr/>
            <p:nvPr/>
          </p:nvSpPr>
          <p:spPr>
            <a:xfrm>
              <a:off x="9459533" y="1332962"/>
              <a:ext cx="2374452" cy="5122439"/>
            </a:xfrm>
            <a:prstGeom prst="roundRect">
              <a:avLst>
                <a:gd name="adj" fmla="val 5452"/>
              </a:avLst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8E2C42FF-3870-7C71-AAD1-1BCC08B22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3582" y="1625537"/>
              <a:ext cx="1945052" cy="4667227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00A3B916-D96C-50F8-9587-2B6CAAED1162}"/>
                </a:ext>
              </a:extLst>
            </p:cNvPr>
            <p:cNvSpPr/>
            <p:nvPr/>
          </p:nvSpPr>
          <p:spPr>
            <a:xfrm>
              <a:off x="9795877" y="1204812"/>
              <a:ext cx="1733339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DAG Visualization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EF99AC72-09C9-81AC-2C5E-EC69D0307A2E}"/>
              </a:ext>
            </a:extLst>
          </p:cNvPr>
          <p:cNvSpPr/>
          <p:nvPr/>
        </p:nvSpPr>
        <p:spPr>
          <a:xfrm rot="16200000">
            <a:off x="6230011" y="1834976"/>
            <a:ext cx="532108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AFFF4E1-4CA7-DE5D-1751-99F93907B387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space réservé du numéro de diapositive 46">
            <a:extLst>
              <a:ext uri="{FF2B5EF4-FFF2-40B4-BE49-F238E27FC236}">
                <a16:creationId xmlns:a16="http://schemas.microsoft.com/office/drawing/2014/main" id="{A26C8A22-372A-13D7-654B-57EC6770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3380" y="6490364"/>
            <a:ext cx="388620" cy="365125"/>
          </a:xfrm>
        </p:spPr>
        <p:txBody>
          <a:bodyPr/>
          <a:lstStyle/>
          <a:p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t>12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4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3E66C-6516-946C-D477-78DA7A471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B52C71-BDAF-E7AD-0319-BA5B02FF1B7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81C28-C462-A2A4-65D9-215BE401A32A}"/>
              </a:ext>
            </a:extLst>
          </p:cNvPr>
          <p:cNvSpPr/>
          <p:nvPr/>
        </p:nvSpPr>
        <p:spPr>
          <a:xfrm>
            <a:off x="1202" y="27114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A9BFAE-974B-2147-086C-AC1CEE6354BF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472621-EBE3-C524-8AED-44522817289E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2CD78F-794F-7B06-B093-69749DDE1630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E12FC2-EF2B-5958-EB88-00EB52C0F7F3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575B00-6499-3DD0-3CA8-DDC54F1703C6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9B48BCD-1E27-5039-0CD5-3CF07FE062F9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54FD9E-94FE-9204-BDB7-18E1AF7E61BA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AXES D’AMÉLIORATION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73B24B0-9011-1652-2EC7-A7BCC4B1EE31}"/>
              </a:ext>
            </a:extLst>
          </p:cNvPr>
          <p:cNvGrpSpPr/>
          <p:nvPr/>
        </p:nvGrpSpPr>
        <p:grpSpPr>
          <a:xfrm>
            <a:off x="1505576" y="1326436"/>
            <a:ext cx="3934495" cy="5128967"/>
            <a:chOff x="4887378" y="1450868"/>
            <a:chExt cx="3934495" cy="5232837"/>
          </a:xfrm>
        </p:grpSpPr>
        <p:sp>
          <p:nvSpPr>
            <p:cNvPr id="3" name="Rectangle : avec coins arrondis en diagonale 2">
              <a:extLst>
                <a:ext uri="{FF2B5EF4-FFF2-40B4-BE49-F238E27FC236}">
                  <a16:creationId xmlns:a16="http://schemas.microsoft.com/office/drawing/2014/main" id="{7AA0C764-9558-097E-B6CE-A62DA5202A36}"/>
                </a:ext>
              </a:extLst>
            </p:cNvPr>
            <p:cNvSpPr/>
            <p:nvPr/>
          </p:nvSpPr>
          <p:spPr>
            <a:xfrm>
              <a:off x="4887378" y="1654492"/>
              <a:ext cx="3934495" cy="5029213"/>
            </a:xfrm>
            <a:prstGeom prst="round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F8F49F6-BEBA-3897-36A2-C5E2DF40D6CD}"/>
                </a:ext>
              </a:extLst>
            </p:cNvPr>
            <p:cNvSpPr/>
            <p:nvPr/>
          </p:nvSpPr>
          <p:spPr>
            <a:xfrm>
              <a:off x="5999330" y="1450868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PCA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D26CAE4-382D-8E8F-11B9-25587B4D487B}"/>
              </a:ext>
            </a:extLst>
          </p:cNvPr>
          <p:cNvSpPr/>
          <p:nvPr/>
        </p:nvSpPr>
        <p:spPr>
          <a:xfrm>
            <a:off x="1780911" y="1971561"/>
            <a:ext cx="3395144" cy="781749"/>
          </a:xfrm>
          <a:prstGeom prst="rect">
            <a:avLst/>
          </a:prstGeom>
          <a:solidFill>
            <a:srgbClr val="FEDADA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Toutes les variables ont-elles un impact similaire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D1116C-D41E-D720-436D-BC52C5CFD671}"/>
              </a:ext>
            </a:extLst>
          </p:cNvPr>
          <p:cNvSpPr/>
          <p:nvPr/>
        </p:nvSpPr>
        <p:spPr>
          <a:xfrm>
            <a:off x="1780911" y="3119063"/>
            <a:ext cx="3395144" cy="781749"/>
          </a:xfrm>
          <a:prstGeom prst="rect">
            <a:avLst/>
          </a:prstGeom>
          <a:solidFill>
            <a:srgbClr val="E7F5D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Scaling des données avant de réaliser la PCA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CF7120-0AD4-E885-329D-9D06EF0FC292}"/>
              </a:ext>
            </a:extLst>
          </p:cNvPr>
          <p:cNvSpPr/>
          <p:nvPr/>
        </p:nvSpPr>
        <p:spPr>
          <a:xfrm>
            <a:off x="1780911" y="4266552"/>
            <a:ext cx="3395144" cy="781747"/>
          </a:xfrm>
          <a:prstGeom prst="rect">
            <a:avLst/>
          </a:prstGeom>
          <a:solidFill>
            <a:srgbClr val="FEDADA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Le coût de la PCA augmente rapidement avec la quantité de données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7EE18E-AD24-49AF-6489-BDF955B7B76E}"/>
              </a:ext>
            </a:extLst>
          </p:cNvPr>
          <p:cNvSpPr/>
          <p:nvPr/>
        </p:nvSpPr>
        <p:spPr>
          <a:xfrm>
            <a:off x="1780911" y="5414039"/>
            <a:ext cx="3395144" cy="781747"/>
          </a:xfrm>
          <a:prstGeom prst="rect">
            <a:avLst/>
          </a:prstGeom>
          <a:solidFill>
            <a:srgbClr val="E7F5D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PCA par lot ou autre méthode de réduction de dimension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65A2E06A-8B24-893C-D110-8BADE3075386}"/>
              </a:ext>
            </a:extLst>
          </p:cNvPr>
          <p:cNvSpPr/>
          <p:nvPr/>
        </p:nvSpPr>
        <p:spPr>
          <a:xfrm rot="5400000">
            <a:off x="3384685" y="2564978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Flèche : chevron 21">
            <a:extLst>
              <a:ext uri="{FF2B5EF4-FFF2-40B4-BE49-F238E27FC236}">
                <a16:creationId xmlns:a16="http://schemas.microsoft.com/office/drawing/2014/main" id="{94D903ED-087C-4947-31F8-8CCEAC8B92AF}"/>
              </a:ext>
            </a:extLst>
          </p:cNvPr>
          <p:cNvSpPr/>
          <p:nvPr/>
        </p:nvSpPr>
        <p:spPr>
          <a:xfrm rot="5400000">
            <a:off x="3384684" y="4873506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2563586-249B-6156-9FEE-06F3EC87E71C}"/>
              </a:ext>
            </a:extLst>
          </p:cNvPr>
          <p:cNvCxnSpPr>
            <a:cxnSpLocks/>
          </p:cNvCxnSpPr>
          <p:nvPr/>
        </p:nvCxnSpPr>
        <p:spPr>
          <a:xfrm>
            <a:off x="1505576" y="4076606"/>
            <a:ext cx="3934495" cy="0"/>
          </a:xfrm>
          <a:prstGeom prst="line">
            <a:avLst/>
          </a:prstGeom>
          <a:ln w="3175">
            <a:solidFill>
              <a:srgbClr val="00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33A29193-347B-028E-3498-3ECFB9210D3B}"/>
              </a:ext>
            </a:extLst>
          </p:cNvPr>
          <p:cNvGrpSpPr/>
          <p:nvPr/>
        </p:nvGrpSpPr>
        <p:grpSpPr>
          <a:xfrm>
            <a:off x="6708641" y="1326434"/>
            <a:ext cx="3934495" cy="5128967"/>
            <a:chOff x="4887378" y="1450868"/>
            <a:chExt cx="3934495" cy="5232837"/>
          </a:xfrm>
        </p:grpSpPr>
        <p:sp>
          <p:nvSpPr>
            <p:cNvPr id="38" name="Rectangle : avec coins arrondis en diagonale 37">
              <a:extLst>
                <a:ext uri="{FF2B5EF4-FFF2-40B4-BE49-F238E27FC236}">
                  <a16:creationId xmlns:a16="http://schemas.microsoft.com/office/drawing/2014/main" id="{7B7F5A47-173B-42E3-A7D9-25CCF6B051CB}"/>
                </a:ext>
              </a:extLst>
            </p:cNvPr>
            <p:cNvSpPr/>
            <p:nvPr/>
          </p:nvSpPr>
          <p:spPr>
            <a:xfrm>
              <a:off x="4887378" y="1654492"/>
              <a:ext cx="3934495" cy="5029213"/>
            </a:xfrm>
            <a:prstGeom prst="round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237B5838-A08E-A62C-7A90-E10C5E4E68C0}"/>
                </a:ext>
              </a:extLst>
            </p:cNvPr>
            <p:cNvSpPr/>
            <p:nvPr/>
          </p:nvSpPr>
          <p:spPr>
            <a:xfrm>
              <a:off x="5999330" y="1450868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DATASET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2316404-611B-F470-A620-CF6BF0029E9B}"/>
              </a:ext>
            </a:extLst>
          </p:cNvPr>
          <p:cNvSpPr/>
          <p:nvPr/>
        </p:nvSpPr>
        <p:spPr>
          <a:xfrm>
            <a:off x="6983976" y="1971559"/>
            <a:ext cx="3395144" cy="781749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L’idée est de créer une application mobile reconnaissant les fruits et légumes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693398-5164-F607-3236-2D978C98A56D}"/>
              </a:ext>
            </a:extLst>
          </p:cNvPr>
          <p:cNvSpPr/>
          <p:nvPr/>
        </p:nvSpPr>
        <p:spPr>
          <a:xfrm>
            <a:off x="6978315" y="3151260"/>
            <a:ext cx="3395144" cy="781747"/>
          </a:xfrm>
          <a:prstGeom prst="rect">
            <a:avLst/>
          </a:prstGeom>
          <a:solidFill>
            <a:srgbClr val="FEDADA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Le nombre de classes de notre dataset est-il suffisant 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71A19B-88F5-7412-0AD0-F2178D687CBE}"/>
              </a:ext>
            </a:extLst>
          </p:cNvPr>
          <p:cNvSpPr/>
          <p:nvPr/>
        </p:nvSpPr>
        <p:spPr>
          <a:xfrm>
            <a:off x="6983976" y="5414037"/>
            <a:ext cx="3395144" cy="781747"/>
          </a:xfrm>
          <a:prstGeom prst="rect">
            <a:avLst/>
          </a:prstGeom>
          <a:solidFill>
            <a:srgbClr val="E7F5D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Chercher ou créer un dataset plus pertinent, basé par exemple sur ImageNet</a:t>
            </a:r>
          </a:p>
        </p:txBody>
      </p:sp>
      <p:sp>
        <p:nvSpPr>
          <p:cNvPr id="45" name="Flèche : chevron 44">
            <a:extLst>
              <a:ext uri="{FF2B5EF4-FFF2-40B4-BE49-F238E27FC236}">
                <a16:creationId xmlns:a16="http://schemas.microsoft.com/office/drawing/2014/main" id="{9342CF10-B056-6DAE-8ECA-5D41E3DEFC94}"/>
              </a:ext>
            </a:extLst>
          </p:cNvPr>
          <p:cNvSpPr/>
          <p:nvPr/>
        </p:nvSpPr>
        <p:spPr>
          <a:xfrm rot="5400000">
            <a:off x="8582324" y="4841311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37A4AC-06DF-32F7-BA71-5D464DEA01D7}"/>
              </a:ext>
            </a:extLst>
          </p:cNvPr>
          <p:cNvSpPr/>
          <p:nvPr/>
        </p:nvSpPr>
        <p:spPr>
          <a:xfrm>
            <a:off x="6983976" y="4215546"/>
            <a:ext cx="3395144" cy="781747"/>
          </a:xfrm>
          <a:prstGeom prst="rect">
            <a:avLst/>
          </a:prstGeom>
          <a:solidFill>
            <a:srgbClr val="FEDADA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Les images sont détourées : donc pas représentatives de photos prises avec un smartphone</a:t>
            </a:r>
          </a:p>
        </p:txBody>
      </p:sp>
      <p:sp>
        <p:nvSpPr>
          <p:cNvPr id="48" name="Flèche : chevron 47">
            <a:extLst>
              <a:ext uri="{FF2B5EF4-FFF2-40B4-BE49-F238E27FC236}">
                <a16:creationId xmlns:a16="http://schemas.microsoft.com/office/drawing/2014/main" id="{57342F5D-032A-E957-D8EE-4B084AB10858}"/>
              </a:ext>
            </a:extLst>
          </p:cNvPr>
          <p:cNvSpPr/>
          <p:nvPr/>
        </p:nvSpPr>
        <p:spPr>
          <a:xfrm rot="5400000">
            <a:off x="8574706" y="2590224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Triangle isocèle 49">
            <a:extLst>
              <a:ext uri="{FF2B5EF4-FFF2-40B4-BE49-F238E27FC236}">
                <a16:creationId xmlns:a16="http://schemas.microsoft.com/office/drawing/2014/main" id="{A7F9854F-3FD5-3100-BDEA-04005984DA18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space réservé du numéro de diapositive 46">
            <a:extLst>
              <a:ext uri="{FF2B5EF4-FFF2-40B4-BE49-F238E27FC236}">
                <a16:creationId xmlns:a16="http://schemas.microsoft.com/office/drawing/2014/main" id="{A1396A7D-76C7-93CB-F934-2E9A499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3380" y="6490364"/>
            <a:ext cx="388620" cy="365125"/>
          </a:xfrm>
        </p:spPr>
        <p:txBody>
          <a:bodyPr/>
          <a:lstStyle/>
          <a:p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t>13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0" grpId="0" animBg="1"/>
      <p:bldP spid="42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23">
            <a:extLst>
              <a:ext uri="{FF2B5EF4-FFF2-40B4-BE49-F238E27FC236}">
                <a16:creationId xmlns:a16="http://schemas.microsoft.com/office/drawing/2014/main" id="{94B166BB-5990-9FC2-5FEB-8BE020525A9D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EXÉCUTION DU SCRIPT PYSPARK SUR LE CLOUD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01183D"/>
                </a:solidFill>
                <a:latin typeface="DIN Black" pitchFamily="50" charset="0"/>
                <a:ea typeface="Roboto" pitchFamily="2" charset="0"/>
              </a:rPr>
              <a:t>4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4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riangle isocèle 49">
            <a:extLst>
              <a:ext uri="{FF2B5EF4-FFF2-40B4-BE49-F238E27FC236}">
                <a16:creationId xmlns:a16="http://schemas.microsoft.com/office/drawing/2014/main" id="{9B491E18-D360-0FE3-3270-7D1CD9BD7300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406400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83E973-ECE3-24A5-F469-4C41493F8B8C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E1F6619-6CD0-F7A8-5AF8-A7D30D68BF9B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EXÉCUTION DU SCRIPT SUR LE CLOUD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4336946-8DCF-6A94-CA61-F573009CA1D1}"/>
              </a:ext>
            </a:extLst>
          </p:cNvPr>
          <p:cNvGrpSpPr/>
          <p:nvPr/>
        </p:nvGrpSpPr>
        <p:grpSpPr>
          <a:xfrm>
            <a:off x="3522527" y="1247775"/>
            <a:ext cx="4936462" cy="3071792"/>
            <a:chOff x="3810382" y="1924603"/>
            <a:chExt cx="4754111" cy="2958320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5A5A681-8C76-638D-4317-5E3AE3387116}"/>
                </a:ext>
              </a:extLst>
            </p:cNvPr>
            <p:cNvGrpSpPr/>
            <p:nvPr/>
          </p:nvGrpSpPr>
          <p:grpSpPr>
            <a:xfrm>
              <a:off x="3810382" y="1924603"/>
              <a:ext cx="4754111" cy="2958320"/>
              <a:chOff x="5130101" y="1573834"/>
              <a:chExt cx="4754111" cy="2958320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B90361DE-E65E-2423-0CE5-9F243619DA80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36A14E7D-3BAE-97FD-5FB3-741B7FB22664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13B0478-0B52-0779-EABA-CD7293CC7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004" y="2979579"/>
              <a:ext cx="2534867" cy="1517968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C7D9ACA-D385-F6FC-DE1A-25933C1D683F}"/>
              </a:ext>
            </a:extLst>
          </p:cNvPr>
          <p:cNvGrpSpPr/>
          <p:nvPr/>
        </p:nvGrpSpPr>
        <p:grpSpPr>
          <a:xfrm>
            <a:off x="5635575" y="3837598"/>
            <a:ext cx="3627866" cy="2257497"/>
            <a:chOff x="7792938" y="4214573"/>
            <a:chExt cx="3627866" cy="2257497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7C5EC93D-618D-9670-500B-52E880AD5863}"/>
                </a:ext>
              </a:extLst>
            </p:cNvPr>
            <p:cNvGrpSpPr/>
            <p:nvPr/>
          </p:nvGrpSpPr>
          <p:grpSpPr>
            <a:xfrm>
              <a:off x="7792938" y="4214573"/>
              <a:ext cx="3627866" cy="2257497"/>
              <a:chOff x="5130101" y="1573834"/>
              <a:chExt cx="4754111" cy="2958320"/>
            </a:xfrm>
          </p:grpSpPr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D9D6FA77-C234-3EF5-7D29-0A6A26D68C93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E90F7255-7A74-50F1-F185-E02AAA1C2C26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D96DCA54-B836-E1B9-A366-E0526A92A1AF}"/>
                </a:ext>
              </a:extLst>
            </p:cNvPr>
            <p:cNvGrpSpPr/>
            <p:nvPr/>
          </p:nvGrpSpPr>
          <p:grpSpPr>
            <a:xfrm>
              <a:off x="8789362" y="4839327"/>
              <a:ext cx="1530350" cy="1536700"/>
              <a:chOff x="5168475" y="4119468"/>
              <a:chExt cx="1530350" cy="1536700"/>
            </a:xfrm>
          </p:grpSpPr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D16939F5-2873-E044-D682-82D7D01C4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7398" y="4180424"/>
                <a:ext cx="1429862" cy="1431876"/>
              </a:xfrm>
              <a:prstGeom prst="rect">
                <a:avLst/>
              </a:prstGeom>
              <a:ln>
                <a:solidFill>
                  <a:srgbClr val="DDFBFF"/>
                </a:solidFill>
              </a:ln>
            </p:spPr>
          </p:pic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71119AF2-F603-7A27-DACB-AEA5674C2A87}"/>
                  </a:ext>
                </a:extLst>
              </p:cNvPr>
              <p:cNvSpPr/>
              <p:nvPr/>
            </p:nvSpPr>
            <p:spPr>
              <a:xfrm>
                <a:off x="5217712" y="4180424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DDFB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101859EA-87F3-735E-BDB6-2CCE79D4EDE1}"/>
                  </a:ext>
                </a:extLst>
              </p:cNvPr>
              <p:cNvSpPr/>
              <p:nvPr/>
            </p:nvSpPr>
            <p:spPr>
              <a:xfrm>
                <a:off x="5168475" y="4119468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DDFB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0FE8015-A34D-A3CC-3699-E1003FECB62A}"/>
              </a:ext>
            </a:extLst>
          </p:cNvPr>
          <p:cNvGrpSpPr/>
          <p:nvPr/>
        </p:nvGrpSpPr>
        <p:grpSpPr>
          <a:xfrm>
            <a:off x="2648630" y="3837598"/>
            <a:ext cx="3627866" cy="2257497"/>
            <a:chOff x="7688271" y="1762052"/>
            <a:chExt cx="3627866" cy="2257497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22A32919-014A-2892-E9DE-D4C114C75C99}"/>
                </a:ext>
              </a:extLst>
            </p:cNvPr>
            <p:cNvGrpSpPr/>
            <p:nvPr/>
          </p:nvGrpSpPr>
          <p:grpSpPr>
            <a:xfrm>
              <a:off x="7688271" y="1762052"/>
              <a:ext cx="3627866" cy="2257497"/>
              <a:chOff x="5130101" y="1573834"/>
              <a:chExt cx="4754111" cy="2958320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F4B9BE5B-B52E-6346-9D77-024FA7D28467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8274EAE4-B003-77C5-964C-E9C1B90BCECD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9C68337-EA5F-4004-3B36-FFD91D1B88AA}"/>
                </a:ext>
              </a:extLst>
            </p:cNvPr>
            <p:cNvGrpSpPr/>
            <p:nvPr/>
          </p:nvGrpSpPr>
          <p:grpSpPr>
            <a:xfrm>
              <a:off x="8684695" y="2371407"/>
              <a:ext cx="1530350" cy="1536700"/>
              <a:chOff x="5168475" y="2012210"/>
              <a:chExt cx="1530350" cy="1536700"/>
            </a:xfrm>
          </p:grpSpPr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E7AD94FC-DACE-D797-E184-9F87D1BEF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6" r="1200" b="2466"/>
              <a:stretch/>
            </p:blipFill>
            <p:spPr bwMode="auto">
              <a:xfrm>
                <a:off x="5221733" y="2065697"/>
                <a:ext cx="1431877" cy="1431876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9C390B77-A226-015C-FE7E-CF51F73C337D}"/>
                  </a:ext>
                </a:extLst>
              </p:cNvPr>
              <p:cNvSpPr/>
              <p:nvPr/>
            </p:nvSpPr>
            <p:spPr>
              <a:xfrm>
                <a:off x="5217398" y="2059347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DDFB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2256D331-B4BE-E0E1-4598-57DF6C765C44}"/>
                  </a:ext>
                </a:extLst>
              </p:cNvPr>
              <p:cNvSpPr/>
              <p:nvPr/>
            </p:nvSpPr>
            <p:spPr>
              <a:xfrm>
                <a:off x="5168475" y="2012210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DDFB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47" name="Espace réservé du numéro de diapositive 46">
            <a:extLst>
              <a:ext uri="{FF2B5EF4-FFF2-40B4-BE49-F238E27FC236}">
                <a16:creationId xmlns:a16="http://schemas.microsoft.com/office/drawing/2014/main" id="{6C9E1455-AA36-8C59-2566-84B7ACF1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3380" y="6490364"/>
            <a:ext cx="388620" cy="365125"/>
          </a:xfrm>
        </p:spPr>
        <p:txBody>
          <a:bodyPr/>
          <a:lstStyle/>
          <a:p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t>15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8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23">
            <a:extLst>
              <a:ext uri="{FF2B5EF4-FFF2-40B4-BE49-F238E27FC236}">
                <a16:creationId xmlns:a16="http://schemas.microsoft.com/office/drawing/2014/main" id="{969E7F6A-D3DD-716C-206D-2CA4E708C273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CONCLUSION ET PERSPECTIVES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01183D"/>
                </a:solidFill>
                <a:latin typeface="DIN Black" pitchFamily="50" charset="0"/>
                <a:ea typeface="Roboto" pitchFamily="2" charset="0"/>
              </a:rPr>
              <a:t>5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3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431;p70">
            <a:extLst>
              <a:ext uri="{FF2B5EF4-FFF2-40B4-BE49-F238E27FC236}">
                <a16:creationId xmlns:a16="http://schemas.microsoft.com/office/drawing/2014/main" id="{346E9045-C2F3-307E-4C55-274001754F51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AD21EB0-EBE3-1EC0-32DF-D1318D8E537C}"/>
              </a:ext>
            </a:extLst>
          </p:cNvPr>
          <p:cNvGrpSpPr/>
          <p:nvPr/>
        </p:nvGrpSpPr>
        <p:grpSpPr>
          <a:xfrm>
            <a:off x="949590" y="2319532"/>
            <a:ext cx="1939666" cy="2052649"/>
            <a:chOff x="949590" y="2319532"/>
            <a:chExt cx="1939666" cy="2052649"/>
          </a:xfrm>
        </p:grpSpPr>
        <p:sp>
          <p:nvSpPr>
            <p:cNvPr id="36" name="Google Shape;881;p31">
              <a:extLst>
                <a:ext uri="{FF2B5EF4-FFF2-40B4-BE49-F238E27FC236}">
                  <a16:creationId xmlns:a16="http://schemas.microsoft.com/office/drawing/2014/main" id="{95AF484C-E6C4-BB79-EF5E-3257D9E08371}"/>
                </a:ext>
              </a:extLst>
            </p:cNvPr>
            <p:cNvSpPr/>
            <p:nvPr/>
          </p:nvSpPr>
          <p:spPr>
            <a:xfrm>
              <a:off x="949590" y="2319532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6DD1E5"/>
            </a:solidFill>
            <a:ln w="3175">
              <a:solidFill>
                <a:srgbClr val="0077B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Extraction de features avec MobileNetV2</a:t>
              </a:r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D4643325-9AC5-1193-7935-482786B5DE29}"/>
                </a:ext>
              </a:extLst>
            </p:cNvPr>
            <p:cNvSpPr/>
            <p:nvPr/>
          </p:nvSpPr>
          <p:spPr>
            <a:xfrm>
              <a:off x="2456576" y="2624411"/>
              <a:ext cx="432680" cy="432680"/>
            </a:xfrm>
            <a:prstGeom prst="ellipse">
              <a:avLst/>
            </a:prstGeom>
            <a:solidFill>
              <a:srgbClr val="BCE292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549910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3D24A48-71B8-E499-065D-2A4C7BF99F76}"/>
              </a:ext>
            </a:extLst>
          </p:cNvPr>
          <p:cNvSpPr/>
          <p:nvPr/>
        </p:nvSpPr>
        <p:spPr>
          <a:xfrm>
            <a:off x="666750" y="412704"/>
            <a:ext cx="11144250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101467-F2B4-A518-BBB7-39FF68722721}"/>
              </a:ext>
            </a:extLst>
          </p:cNvPr>
          <p:cNvSpPr txBox="1"/>
          <p:nvPr/>
        </p:nvSpPr>
        <p:spPr>
          <a:xfrm>
            <a:off x="1059180" y="402599"/>
            <a:ext cx="1026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CONCLUSION ET PERSPECTIVES</a:t>
            </a:r>
          </a:p>
        </p:txBody>
      </p:sp>
      <p:sp>
        <p:nvSpPr>
          <p:cNvPr id="31" name="Google Shape;2431;p70">
            <a:extLst>
              <a:ext uri="{FF2B5EF4-FFF2-40B4-BE49-F238E27FC236}">
                <a16:creationId xmlns:a16="http://schemas.microsoft.com/office/drawing/2014/main" id="{7BE75F1B-EEBA-5C17-7AC3-92351CA0E621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431;p70">
            <a:extLst>
              <a:ext uri="{FF2B5EF4-FFF2-40B4-BE49-F238E27FC236}">
                <a16:creationId xmlns:a16="http://schemas.microsoft.com/office/drawing/2014/main" id="{A5B88A24-65C0-A483-055B-38435C0BAD73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D5F2F7"/>
          </a:solidFill>
          <a:ln w="3175" cap="flat" cmpd="sng">
            <a:solidFill>
              <a:srgbClr val="1C38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0E5B217-4794-7B57-D494-B54197D19C68}"/>
              </a:ext>
            </a:extLst>
          </p:cNvPr>
          <p:cNvSpPr txBox="1"/>
          <p:nvPr/>
        </p:nvSpPr>
        <p:spPr>
          <a:xfrm>
            <a:off x="1375764" y="1350114"/>
            <a:ext cx="3962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  <a:t>CONCLUSION</a:t>
            </a:r>
            <a:endParaRPr lang="fr-FR" sz="2000" b="1" i="0" dirty="0">
              <a:solidFill>
                <a:srgbClr val="0077B6"/>
              </a:solidFill>
              <a:effectLst/>
              <a:latin typeface="DIN Black" pitchFamily="50" charset="0"/>
            </a:endParaRPr>
          </a:p>
        </p:txBody>
      </p:sp>
      <p:sp>
        <p:nvSpPr>
          <p:cNvPr id="34" name="Google Shape;2431;p70">
            <a:extLst>
              <a:ext uri="{FF2B5EF4-FFF2-40B4-BE49-F238E27FC236}">
                <a16:creationId xmlns:a16="http://schemas.microsoft.com/office/drawing/2014/main" id="{77A9161B-AF8E-92BA-4E03-92DBE99CFE93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D5F2F7"/>
          </a:solidFill>
          <a:ln w="3175" cap="flat" cmpd="sng">
            <a:solidFill>
              <a:srgbClr val="1C38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E84057-BECB-81CE-6C71-B503103094AC}"/>
              </a:ext>
            </a:extLst>
          </p:cNvPr>
          <p:cNvSpPr txBox="1"/>
          <p:nvPr/>
        </p:nvSpPr>
        <p:spPr>
          <a:xfrm>
            <a:off x="7116854" y="1340588"/>
            <a:ext cx="396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  <a:t>PERSPECTIVES</a:t>
            </a:r>
            <a:endParaRPr lang="fr-FR" sz="2000" b="1" i="0" dirty="0">
              <a:solidFill>
                <a:srgbClr val="0077B6"/>
              </a:solidFill>
              <a:effectLst/>
              <a:latin typeface="DIN Black" pitchFamily="50" charset="0"/>
            </a:endParaRPr>
          </a:p>
        </p:txBody>
      </p:sp>
      <p:sp>
        <p:nvSpPr>
          <p:cNvPr id="42" name="Losange 41">
            <a:extLst>
              <a:ext uri="{FF2B5EF4-FFF2-40B4-BE49-F238E27FC236}">
                <a16:creationId xmlns:a16="http://schemas.microsoft.com/office/drawing/2014/main" id="{F31F4B2B-4178-2202-6B7C-A501ADE38670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6DD1E5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9D76691-9531-BC6E-80DD-3FC5B1267AB3}"/>
              </a:ext>
            </a:extLst>
          </p:cNvPr>
          <p:cNvSpPr txBox="1"/>
          <p:nvPr/>
        </p:nvSpPr>
        <p:spPr>
          <a:xfrm>
            <a:off x="8356532" y="2601365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Entraîner et évaluer le modèle</a:t>
            </a:r>
          </a:p>
        </p:txBody>
      </p:sp>
      <p:sp>
        <p:nvSpPr>
          <p:cNvPr id="44" name="Losange 43">
            <a:extLst>
              <a:ext uri="{FF2B5EF4-FFF2-40B4-BE49-F238E27FC236}">
                <a16:creationId xmlns:a16="http://schemas.microsoft.com/office/drawing/2014/main" id="{149C50D6-51AD-CBBC-0D5A-6C171894B495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AAE4F0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63B554F-146A-F3BC-762B-3067910155B4}"/>
              </a:ext>
            </a:extLst>
          </p:cNvPr>
          <p:cNvSpPr txBox="1"/>
          <p:nvPr/>
        </p:nvSpPr>
        <p:spPr>
          <a:xfrm>
            <a:off x="7156811" y="3794585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Si besoin changer de dataset</a:t>
            </a:r>
          </a:p>
        </p:txBody>
      </p:sp>
      <p:sp>
        <p:nvSpPr>
          <p:cNvPr id="46" name="Losange 45">
            <a:extLst>
              <a:ext uri="{FF2B5EF4-FFF2-40B4-BE49-F238E27FC236}">
                <a16:creationId xmlns:a16="http://schemas.microsoft.com/office/drawing/2014/main" id="{A1A89643-29EE-09B0-2750-93A768FB6E5F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2B69768-BFF2-EA03-471E-D65BF0D7C832}"/>
              </a:ext>
            </a:extLst>
          </p:cNvPr>
          <p:cNvSpPr txBox="1"/>
          <p:nvPr/>
        </p:nvSpPr>
        <p:spPr>
          <a:xfrm>
            <a:off x="8305677" y="4905873"/>
            <a:ext cx="169485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Autre réduction de dimension</a:t>
            </a:r>
          </a:p>
        </p:txBody>
      </p:sp>
      <p:sp>
        <p:nvSpPr>
          <p:cNvPr id="48" name="Losange 47">
            <a:extLst>
              <a:ext uri="{FF2B5EF4-FFF2-40B4-BE49-F238E27FC236}">
                <a16:creationId xmlns:a16="http://schemas.microsoft.com/office/drawing/2014/main" id="{E0E6578E-CE06-852C-C8DA-F6D439ACEDB2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ECECEC"/>
          </a:solidFill>
          <a:ln w="3175">
            <a:solidFill>
              <a:srgbClr val="1C38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FE025D-5476-F5A1-12DC-11531429CAB9}"/>
              </a:ext>
            </a:extLst>
          </p:cNvPr>
          <p:cNvSpPr txBox="1"/>
          <p:nvPr/>
        </p:nvSpPr>
        <p:spPr>
          <a:xfrm>
            <a:off x="9427211" y="3843827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Tester un autre modèle</a:t>
            </a:r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81D59175-3087-B681-AE65-1F330CC14782}"/>
              </a:ext>
            </a:extLst>
          </p:cNvPr>
          <p:cNvSpPr/>
          <p:nvPr/>
        </p:nvSpPr>
        <p:spPr>
          <a:xfrm rot="8114486">
            <a:off x="8159222" y="3470232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F85725C6-659F-A899-2F3F-A7ED6EDD372A}"/>
              </a:ext>
            </a:extLst>
          </p:cNvPr>
          <p:cNvSpPr/>
          <p:nvPr/>
        </p:nvSpPr>
        <p:spPr>
          <a:xfrm rot="2702413">
            <a:off x="8319589" y="4626573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4FB4F210-C8D5-BA41-D682-5022FE0C3DEB}"/>
              </a:ext>
            </a:extLst>
          </p:cNvPr>
          <p:cNvSpPr/>
          <p:nvPr/>
        </p:nvSpPr>
        <p:spPr>
          <a:xfrm rot="18836296">
            <a:off x="9433131" y="4493495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5D883AE-B644-0FB2-5068-64130ACF4EE9}"/>
              </a:ext>
            </a:extLst>
          </p:cNvPr>
          <p:cNvGrpSpPr/>
          <p:nvPr/>
        </p:nvGrpSpPr>
        <p:grpSpPr>
          <a:xfrm>
            <a:off x="2600883" y="2333267"/>
            <a:ext cx="2308209" cy="2052649"/>
            <a:chOff x="2600883" y="2333267"/>
            <a:chExt cx="2308209" cy="2052649"/>
          </a:xfrm>
        </p:grpSpPr>
        <p:sp>
          <p:nvSpPr>
            <p:cNvPr id="38" name="Google Shape;881;p31">
              <a:extLst>
                <a:ext uri="{FF2B5EF4-FFF2-40B4-BE49-F238E27FC236}">
                  <a16:creationId xmlns:a16="http://schemas.microsoft.com/office/drawing/2014/main" id="{63415522-D60B-8AC5-66CE-C685A4F03B02}"/>
                </a:ext>
              </a:extLst>
            </p:cNvPr>
            <p:cNvSpPr/>
            <p:nvPr/>
          </p:nvSpPr>
          <p:spPr>
            <a:xfrm>
              <a:off x="2944351" y="2333267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AAE4F0"/>
            </a:solidFill>
            <a:ln w="3175">
              <a:solidFill>
                <a:srgbClr val="0077B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Réduction de</a:t>
              </a:r>
            </a:p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dimension</a:t>
              </a:r>
            </a:p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par PCA</a:t>
              </a:r>
            </a:p>
          </p:txBody>
        </p:sp>
        <p:sp>
          <p:nvSpPr>
            <p:cNvPr id="40" name="Flèche : droite 39">
              <a:extLst>
                <a:ext uri="{FF2B5EF4-FFF2-40B4-BE49-F238E27FC236}">
                  <a16:creationId xmlns:a16="http://schemas.microsoft.com/office/drawing/2014/main" id="{F25DA3C3-7AD6-BDD5-D3CF-BA02A3C01FFD}"/>
                </a:ext>
              </a:extLst>
            </p:cNvPr>
            <p:cNvSpPr/>
            <p:nvPr/>
          </p:nvSpPr>
          <p:spPr>
            <a:xfrm>
              <a:off x="2600883" y="3068388"/>
              <a:ext cx="634070" cy="491554"/>
            </a:xfrm>
            <a:prstGeom prst="rightArrow">
              <a:avLst/>
            </a:prstGeom>
            <a:solidFill>
              <a:srgbClr val="ECECEC"/>
            </a:solidFill>
            <a:ln w="6350">
              <a:solidFill>
                <a:srgbClr val="0077B6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5DD0FCA-0990-7B2E-506D-CC717C06728C}"/>
                </a:ext>
              </a:extLst>
            </p:cNvPr>
            <p:cNvSpPr/>
            <p:nvPr/>
          </p:nvSpPr>
          <p:spPr>
            <a:xfrm>
              <a:off x="4476412" y="2626272"/>
              <a:ext cx="432680" cy="432680"/>
            </a:xfrm>
            <a:prstGeom prst="ellipse">
              <a:avLst/>
            </a:prstGeom>
            <a:solidFill>
              <a:srgbClr val="BCE292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0AE6FF2-D000-CA6D-5B14-985E149479C8}"/>
              </a:ext>
            </a:extLst>
          </p:cNvPr>
          <p:cNvGrpSpPr/>
          <p:nvPr/>
        </p:nvGrpSpPr>
        <p:grpSpPr>
          <a:xfrm>
            <a:off x="1934641" y="3947341"/>
            <a:ext cx="1930663" cy="2158830"/>
            <a:chOff x="1934641" y="3947341"/>
            <a:chExt cx="1930663" cy="2158830"/>
          </a:xfrm>
        </p:grpSpPr>
        <p:sp>
          <p:nvSpPr>
            <p:cNvPr id="37" name="Google Shape;881;p31">
              <a:extLst>
                <a:ext uri="{FF2B5EF4-FFF2-40B4-BE49-F238E27FC236}">
                  <a16:creationId xmlns:a16="http://schemas.microsoft.com/office/drawing/2014/main" id="{2DE96947-02C4-A7D2-A599-9ED0F0F54CF1}"/>
                </a:ext>
              </a:extLst>
            </p:cNvPr>
            <p:cNvSpPr/>
            <p:nvPr/>
          </p:nvSpPr>
          <p:spPr>
            <a:xfrm>
              <a:off x="1934641" y="4053522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Scalabilité avec Spark</a:t>
              </a:r>
            </a:p>
          </p:txBody>
        </p:sp>
        <p:sp>
          <p:nvSpPr>
            <p:cNvPr id="41" name="Flèche : droite 40">
              <a:extLst>
                <a:ext uri="{FF2B5EF4-FFF2-40B4-BE49-F238E27FC236}">
                  <a16:creationId xmlns:a16="http://schemas.microsoft.com/office/drawing/2014/main" id="{781D9A56-2554-F8CF-65FC-819239B51561}"/>
                </a:ext>
              </a:extLst>
            </p:cNvPr>
            <p:cNvSpPr/>
            <p:nvPr/>
          </p:nvSpPr>
          <p:spPr>
            <a:xfrm rot="7177708">
              <a:off x="2931505" y="4018599"/>
              <a:ext cx="634070" cy="491554"/>
            </a:xfrm>
            <a:prstGeom prst="rightArrow">
              <a:avLst/>
            </a:prstGeom>
            <a:solidFill>
              <a:srgbClr val="ECECEC"/>
            </a:solidFill>
            <a:ln w="6350">
              <a:solidFill>
                <a:srgbClr val="0077B6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45E3401-9B6F-F6B7-4101-BD8D4C386464}"/>
                </a:ext>
              </a:extLst>
            </p:cNvPr>
            <p:cNvSpPr/>
            <p:nvPr/>
          </p:nvSpPr>
          <p:spPr>
            <a:xfrm>
              <a:off x="3432624" y="4385916"/>
              <a:ext cx="432680" cy="432680"/>
            </a:xfrm>
            <a:prstGeom prst="ellipse">
              <a:avLst/>
            </a:prstGeom>
            <a:solidFill>
              <a:srgbClr val="BCE292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4F09091-9963-24CB-CFE0-A935F7C40427}"/>
              </a:ext>
            </a:extLst>
          </p:cNvPr>
          <p:cNvGrpSpPr/>
          <p:nvPr/>
        </p:nvGrpSpPr>
        <p:grpSpPr>
          <a:xfrm>
            <a:off x="3583764" y="4084499"/>
            <a:ext cx="2264693" cy="2052649"/>
            <a:chOff x="3583764" y="4084499"/>
            <a:chExt cx="2264693" cy="2052649"/>
          </a:xfrm>
        </p:grpSpPr>
        <p:sp>
          <p:nvSpPr>
            <p:cNvPr id="39" name="Google Shape;881;p31">
              <a:extLst>
                <a:ext uri="{FF2B5EF4-FFF2-40B4-BE49-F238E27FC236}">
                  <a16:creationId xmlns:a16="http://schemas.microsoft.com/office/drawing/2014/main" id="{1EE32C4A-3F88-F8D9-AF64-D5D042DBE329}"/>
                </a:ext>
              </a:extLst>
            </p:cNvPr>
            <p:cNvSpPr/>
            <p:nvPr/>
          </p:nvSpPr>
          <p:spPr>
            <a:xfrm>
              <a:off x="3929402" y="4084499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Déployer</a:t>
              </a:r>
            </a:p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sur le cloud avec AWS</a:t>
              </a:r>
            </a:p>
          </p:txBody>
        </p:sp>
        <p:sp>
          <p:nvSpPr>
            <p:cNvPr id="50" name="Flèche : droite 49">
              <a:extLst>
                <a:ext uri="{FF2B5EF4-FFF2-40B4-BE49-F238E27FC236}">
                  <a16:creationId xmlns:a16="http://schemas.microsoft.com/office/drawing/2014/main" id="{87D4B7D3-B460-E1A9-C6A3-385AC68EA8F3}"/>
                </a:ext>
              </a:extLst>
            </p:cNvPr>
            <p:cNvSpPr/>
            <p:nvPr/>
          </p:nvSpPr>
          <p:spPr>
            <a:xfrm>
              <a:off x="3583764" y="4833824"/>
              <a:ext cx="634070" cy="491554"/>
            </a:xfrm>
            <a:prstGeom prst="rightArrow">
              <a:avLst/>
            </a:prstGeom>
            <a:solidFill>
              <a:srgbClr val="ECECEC"/>
            </a:solidFill>
            <a:ln w="6350">
              <a:solidFill>
                <a:srgbClr val="0077B6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9040F6A-8AE9-4AB3-C316-21819461E836}"/>
                </a:ext>
              </a:extLst>
            </p:cNvPr>
            <p:cNvSpPr/>
            <p:nvPr/>
          </p:nvSpPr>
          <p:spPr>
            <a:xfrm>
              <a:off x="5415777" y="4385916"/>
              <a:ext cx="432680" cy="432680"/>
            </a:xfrm>
            <a:prstGeom prst="ellipse">
              <a:avLst/>
            </a:prstGeom>
            <a:solidFill>
              <a:srgbClr val="BCE292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295BA386-3728-3AAC-62F6-72184860C503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46">
            <a:extLst>
              <a:ext uri="{FF2B5EF4-FFF2-40B4-BE49-F238E27FC236}">
                <a16:creationId xmlns:a16="http://schemas.microsoft.com/office/drawing/2014/main" id="{2AC7292A-5173-BBDD-A502-B61BCB73FB2B}"/>
              </a:ext>
            </a:extLst>
          </p:cNvPr>
          <p:cNvSpPr txBox="1">
            <a:spLocks/>
          </p:cNvSpPr>
          <p:nvPr/>
        </p:nvSpPr>
        <p:spPr>
          <a:xfrm>
            <a:off x="11803380" y="6490364"/>
            <a:ext cx="388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/>
              <a:t>17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  <p:bldP spid="34" grpId="0" animBg="1"/>
      <p:bldP spid="35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1" grpId="0" animBg="1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23">
            <a:extLst>
              <a:ext uri="{FF2B5EF4-FFF2-40B4-BE49-F238E27FC236}">
                <a16:creationId xmlns:a16="http://schemas.microsoft.com/office/drawing/2014/main" id="{969E7F6A-D3DD-716C-206D-2CA4E708C273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71" y="1141638"/>
            <a:ext cx="4870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MERCI !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1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2431;p70">
            <a:extLst>
              <a:ext uri="{FF2B5EF4-FFF2-40B4-BE49-F238E27FC236}">
                <a16:creationId xmlns:a16="http://schemas.microsoft.com/office/drawing/2014/main" id="{E7B45829-A8A2-4EEB-F2A5-79577D6A347B}"/>
              </a:ext>
            </a:extLst>
          </p:cNvPr>
          <p:cNvSpPr/>
          <p:nvPr/>
        </p:nvSpPr>
        <p:spPr>
          <a:xfrm>
            <a:off x="666750" y="1388747"/>
            <a:ext cx="11144250" cy="4953000"/>
          </a:xfrm>
          <a:prstGeom prst="roundRect">
            <a:avLst>
              <a:gd name="adj" fmla="val 1750"/>
            </a:avLst>
          </a:prstGeom>
          <a:solidFill>
            <a:srgbClr val="ECECEC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49A829B-E95E-4BA6-F8F7-5C739B12EC92}"/>
              </a:ext>
            </a:extLst>
          </p:cNvPr>
          <p:cNvSpPr/>
          <p:nvPr/>
        </p:nvSpPr>
        <p:spPr>
          <a:xfrm>
            <a:off x="666750" y="412704"/>
            <a:ext cx="11144250" cy="523220"/>
          </a:xfrm>
          <a:prstGeom prst="round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A624DA-CF8F-A33C-8C11-3A99EA0DB5AB}"/>
              </a:ext>
            </a:extLst>
          </p:cNvPr>
          <p:cNvSpPr txBox="1"/>
          <p:nvPr/>
        </p:nvSpPr>
        <p:spPr>
          <a:xfrm>
            <a:off x="3752214" y="402599"/>
            <a:ext cx="487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</a:rPr>
              <a:t>SOMMAIRE</a:t>
            </a:r>
            <a:endParaRPr lang="fr-FR" sz="2800" b="1" i="0" dirty="0">
              <a:solidFill>
                <a:srgbClr val="0077B6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B400285-3431-D84B-FE23-1DFD187ACAC6}"/>
              </a:ext>
            </a:extLst>
          </p:cNvPr>
          <p:cNvGrpSpPr/>
          <p:nvPr/>
        </p:nvGrpSpPr>
        <p:grpSpPr>
          <a:xfrm>
            <a:off x="2723514" y="1531177"/>
            <a:ext cx="7045325" cy="846237"/>
            <a:chOff x="2723514" y="1531177"/>
            <a:chExt cx="7045325" cy="846237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B74B413A-B102-ED5D-4683-CEFD1E825421}"/>
                </a:ext>
              </a:extLst>
            </p:cNvPr>
            <p:cNvSpPr/>
            <p:nvPr/>
          </p:nvSpPr>
          <p:spPr>
            <a:xfrm>
              <a:off x="3091814" y="1695434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JEU DE DONNÉES </a:t>
              </a:r>
              <a:r>
                <a:rPr lang="fr-FR" b="1" dirty="0">
                  <a:solidFill>
                    <a:srgbClr val="0077B6"/>
                  </a:solidFill>
                  <a:latin typeface="DIN Black" pitchFamily="50" charset="0"/>
                  <a:ea typeface="Roboto" pitchFamily="2" charset="0"/>
                </a:rPr>
                <a:t>ET </a:t>
              </a:r>
              <a:r>
                <a:rPr lang="fr-FR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PROBLÉMATIQUES</a:t>
              </a:r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677A5867-7A8B-FEF7-CEEE-5B6B7415629C}"/>
                </a:ext>
              </a:extLst>
            </p:cNvPr>
            <p:cNvGrpSpPr/>
            <p:nvPr/>
          </p:nvGrpSpPr>
          <p:grpSpPr>
            <a:xfrm>
              <a:off x="2723514" y="1531177"/>
              <a:ext cx="830580" cy="846237"/>
              <a:chOff x="2921634" y="1538797"/>
              <a:chExt cx="830580" cy="846237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BEB01B80-5BBA-7C5E-E849-6BAA78CEB80C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F7B402A-A0E7-F50C-C9CA-A2AE590662C5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1</a:t>
                </a:r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DC7ADD8A-B92E-B711-2691-D4B5E7DE1F5C}"/>
              </a:ext>
            </a:extLst>
          </p:cNvPr>
          <p:cNvGrpSpPr/>
          <p:nvPr/>
        </p:nvGrpSpPr>
        <p:grpSpPr>
          <a:xfrm>
            <a:off x="2723514" y="2487083"/>
            <a:ext cx="7045325" cy="846237"/>
            <a:chOff x="2723514" y="2487083"/>
            <a:chExt cx="7045325" cy="846237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F93554D-ACB3-7D9C-8FCD-512E17C1EF28}"/>
                </a:ext>
              </a:extLst>
            </p:cNvPr>
            <p:cNvSpPr/>
            <p:nvPr/>
          </p:nvSpPr>
          <p:spPr>
            <a:xfrm>
              <a:off x="3091814" y="2649862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CRÉATION DE L’ENVIRONNEMENT BIG DATA</a:t>
              </a: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5759C4E-A7C0-03A0-83A5-0C7738D42C62}"/>
                </a:ext>
              </a:extLst>
            </p:cNvPr>
            <p:cNvGrpSpPr/>
            <p:nvPr/>
          </p:nvGrpSpPr>
          <p:grpSpPr>
            <a:xfrm>
              <a:off x="2723514" y="2487083"/>
              <a:ext cx="830580" cy="846237"/>
              <a:chOff x="2921634" y="1538797"/>
              <a:chExt cx="830580" cy="84623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DA942510-942B-D118-39AE-FDC508C6DBB6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0218D7-AB2D-90E1-0B4B-72E7E34D21D9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2</a:t>
                </a:r>
              </a:p>
            </p:txBody>
          </p: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7495AE85-4A77-74DE-44DB-559758F7658F}"/>
              </a:ext>
            </a:extLst>
          </p:cNvPr>
          <p:cNvGrpSpPr/>
          <p:nvPr/>
        </p:nvGrpSpPr>
        <p:grpSpPr>
          <a:xfrm>
            <a:off x="2723514" y="3442989"/>
            <a:ext cx="7045325" cy="846237"/>
            <a:chOff x="2723514" y="3442989"/>
            <a:chExt cx="7045325" cy="846237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6CF760D-42BF-C6BB-B0B8-CC2112926D73}"/>
                </a:ext>
              </a:extLst>
            </p:cNvPr>
            <p:cNvSpPr/>
            <p:nvPr/>
          </p:nvSpPr>
          <p:spPr>
            <a:xfrm>
              <a:off x="3091814" y="3603637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CHAINE DE TRAITEMENT DES IMAGES</a:t>
              </a: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8D0CCCD-51B0-93BE-9DF5-5453E12B926D}"/>
                </a:ext>
              </a:extLst>
            </p:cNvPr>
            <p:cNvGrpSpPr/>
            <p:nvPr/>
          </p:nvGrpSpPr>
          <p:grpSpPr>
            <a:xfrm>
              <a:off x="2723514" y="3442989"/>
              <a:ext cx="830580" cy="846237"/>
              <a:chOff x="2921634" y="1538797"/>
              <a:chExt cx="830580" cy="846237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01A5ED03-5BA9-AC7F-9199-C7E47143CFCA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96684DE-9C3D-235C-F654-675BAC18F1EC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3</a:t>
                </a:r>
              </a:p>
            </p:txBody>
          </p:sp>
        </p:grp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DA2278A-9C98-627D-9156-388302F70612}"/>
              </a:ext>
            </a:extLst>
          </p:cNvPr>
          <p:cNvGrpSpPr/>
          <p:nvPr/>
        </p:nvGrpSpPr>
        <p:grpSpPr>
          <a:xfrm>
            <a:off x="2723514" y="4398895"/>
            <a:ext cx="7045325" cy="846237"/>
            <a:chOff x="2723514" y="4398895"/>
            <a:chExt cx="7045325" cy="846237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ABF49BAE-975C-EEE6-7067-9DF9CD53998B}"/>
                </a:ext>
              </a:extLst>
            </p:cNvPr>
            <p:cNvSpPr/>
            <p:nvPr/>
          </p:nvSpPr>
          <p:spPr>
            <a:xfrm>
              <a:off x="3091814" y="4563762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EXÉCUTION DU SCRIPT SUR LE CLOUD</a:t>
              </a:r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A0B45F1-FA25-A408-AC14-5C857FF04DC0}"/>
                </a:ext>
              </a:extLst>
            </p:cNvPr>
            <p:cNvGrpSpPr/>
            <p:nvPr/>
          </p:nvGrpSpPr>
          <p:grpSpPr>
            <a:xfrm>
              <a:off x="2723514" y="4398895"/>
              <a:ext cx="830580" cy="846237"/>
              <a:chOff x="2921634" y="1538797"/>
              <a:chExt cx="830580" cy="846237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B07C3006-8877-A240-2DF7-369FBAF0C22D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9F806391-C4C8-B5F3-342D-F40193BA9E7F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4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CA9325A-A68B-E7EC-B3D6-FC58F6BF41BA}"/>
              </a:ext>
            </a:extLst>
          </p:cNvPr>
          <p:cNvGrpSpPr/>
          <p:nvPr/>
        </p:nvGrpSpPr>
        <p:grpSpPr>
          <a:xfrm>
            <a:off x="2723514" y="5354801"/>
            <a:ext cx="7045325" cy="846237"/>
            <a:chOff x="2723514" y="5354801"/>
            <a:chExt cx="7045325" cy="846237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7A68512-A084-2336-E2B1-D8B928A19B9C}"/>
                </a:ext>
              </a:extLst>
            </p:cNvPr>
            <p:cNvSpPr/>
            <p:nvPr/>
          </p:nvSpPr>
          <p:spPr>
            <a:xfrm>
              <a:off x="3091814" y="5515007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CONCLUSION ET PERSPECTIVES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587F43E-FEE7-86ED-C18C-4E9AA3ED9226}"/>
                </a:ext>
              </a:extLst>
            </p:cNvPr>
            <p:cNvGrpSpPr/>
            <p:nvPr/>
          </p:nvGrpSpPr>
          <p:grpSpPr>
            <a:xfrm>
              <a:off x="2723514" y="5354801"/>
              <a:ext cx="830580" cy="846237"/>
              <a:chOff x="2921634" y="1538797"/>
              <a:chExt cx="830580" cy="846237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2EBBF790-B60D-E228-4C8C-6C0F726A6DAF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DFC61A6-393F-D193-D1D2-EBE41967FAC0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5</a:t>
                </a:r>
              </a:p>
            </p:txBody>
          </p:sp>
        </p:grpSp>
      </p:grp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068F9FFD-97EB-FD8D-F1DB-BA936D6560D9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46">
            <a:extLst>
              <a:ext uri="{FF2B5EF4-FFF2-40B4-BE49-F238E27FC236}">
                <a16:creationId xmlns:a16="http://schemas.microsoft.com/office/drawing/2014/main" id="{AFF30782-1267-02B1-1FE4-A205FECD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1474" y="6490364"/>
            <a:ext cx="390525" cy="365125"/>
          </a:xfrm>
        </p:spPr>
        <p:txBody>
          <a:bodyPr/>
          <a:lstStyle/>
          <a:p>
            <a:pPr algn="ctr"/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 algn="ctr"/>
              <a:t>2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1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95;p23">
            <a:extLst>
              <a:ext uri="{FF2B5EF4-FFF2-40B4-BE49-F238E27FC236}">
                <a16:creationId xmlns:a16="http://schemas.microsoft.com/office/drawing/2014/main" id="{A96C0613-6EE5-6A46-480D-10A7E72D9EA2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JEU DE DONNÉES</a:t>
            </a:r>
          </a:p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ET PROBLÉMATIQUES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01183D"/>
                </a:solidFill>
                <a:effectLst/>
                <a:latin typeface="DIN Black" pitchFamily="50" charset="0"/>
                <a:ea typeface="Roboto" pitchFamily="2" charset="0"/>
              </a:rPr>
              <a:t>1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9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DE4984A-250C-B797-9770-BF30BA7F3B86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9F6CE1-0AC5-824A-CAC5-1AEB7E9FBAD4}"/>
              </a:ext>
            </a:extLst>
          </p:cNvPr>
          <p:cNvSpPr txBox="1"/>
          <p:nvPr/>
        </p:nvSpPr>
        <p:spPr>
          <a:xfrm>
            <a:off x="3752214" y="402599"/>
            <a:ext cx="487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JEU DE DONNÉES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8F7C2E5-C12A-7C49-1246-934F72F523D5}"/>
              </a:ext>
            </a:extLst>
          </p:cNvPr>
          <p:cNvGrpSpPr/>
          <p:nvPr/>
        </p:nvGrpSpPr>
        <p:grpSpPr>
          <a:xfrm>
            <a:off x="1600981" y="3207009"/>
            <a:ext cx="1546283" cy="1128940"/>
            <a:chOff x="1607847" y="5330180"/>
            <a:chExt cx="1546283" cy="112894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39A5DA64-6210-2835-543A-389B7AF95CD8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E7A8372A-0A35-CD1B-AE63-090A42D453F4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C153381-2F82-CFD8-5080-CC27DC40D6F7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D5F2F7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CE6A3E0-1C37-C90C-3515-264B98DDB080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05125B0C-17FB-811D-7EC3-9D91BB61FB47}"/>
                  </a:ext>
                </a:extLst>
              </p:cNvPr>
              <p:cNvCxnSpPr>
                <a:cxnSpLocks/>
                <a:stCxn id="34" idx="2"/>
                <a:endCxn id="32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3175">
                <a:solidFill>
                  <a:srgbClr val="0077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FA1FB1B0-D14C-F6DE-5283-6F1C70B0F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3175">
                <a:solidFill>
                  <a:srgbClr val="0077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49F891C-3C62-546B-764D-8BFAFCEC5A54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DB2632-D9B0-C357-596E-BDF94F6CC4CE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D5F2F7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339DFCF-94AA-1CFD-DE95-2A865244CB4F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D61541B-C0CC-6E75-F404-55FEDE2A2D5D}"/>
                </a:ext>
              </a:extLst>
            </p:cNvPr>
            <p:cNvCxnSpPr>
              <a:cxnSpLocks/>
              <a:stCxn id="15" idx="2"/>
              <a:endCxn id="13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3175">
              <a:solidFill>
                <a:srgbClr val="007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7F73F8B-F039-DD30-8B29-25A90C4A5747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3175">
              <a:solidFill>
                <a:srgbClr val="007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1F8B115A-5371-8900-54F1-F33ABD0EC156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97CF2629-C4C8-3B53-0EC3-AC9B8926107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835D90-E07A-85CA-296E-0002F0813C89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D5F2F7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75A499E5-918B-85E8-88FE-EAE9748C9160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EAF7FD91-11D9-B5D9-998A-B3C89C24382A}"/>
                  </a:ext>
                </a:extLst>
              </p:cNvPr>
              <p:cNvCxnSpPr>
                <a:cxnSpLocks/>
                <a:stCxn id="22" idx="2"/>
                <a:endCxn id="20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3175">
                <a:solidFill>
                  <a:srgbClr val="0077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9C5BAFAD-F85C-089D-0FF6-9ADBF9674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3175">
                <a:solidFill>
                  <a:srgbClr val="0077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82305BC-273F-2B0E-571A-2225E95A4E12}"/>
                </a:ext>
              </a:extLst>
            </p:cNvPr>
            <p:cNvSpPr txBox="1"/>
            <p:nvPr/>
          </p:nvSpPr>
          <p:spPr>
            <a:xfrm>
              <a:off x="1607847" y="5777837"/>
              <a:ext cx="153692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0077B6"/>
                  </a:solidFill>
                  <a:latin typeface="DINEngschrift" pitchFamily="34" charset="0"/>
                </a:rPr>
                <a:t>Fruits-360</a:t>
              </a:r>
            </a:p>
          </p:txBody>
        </p:sp>
      </p:grpSp>
      <p:sp>
        <p:nvSpPr>
          <p:cNvPr id="37" name="Accolade ouvrante 36">
            <a:extLst>
              <a:ext uri="{FF2B5EF4-FFF2-40B4-BE49-F238E27FC236}">
                <a16:creationId xmlns:a16="http://schemas.microsoft.com/office/drawing/2014/main" id="{4C16FCFF-839F-D840-C91E-4EC9CC34B269}"/>
              </a:ext>
            </a:extLst>
          </p:cNvPr>
          <p:cNvSpPr/>
          <p:nvPr/>
        </p:nvSpPr>
        <p:spPr>
          <a:xfrm>
            <a:off x="3277685" y="1940067"/>
            <a:ext cx="537416" cy="3662824"/>
          </a:xfrm>
          <a:prstGeom prst="leftBrace">
            <a:avLst/>
          </a:prstGeom>
          <a:ln w="28575">
            <a:solidFill>
              <a:srgbClr val="00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rgbClr val="0077B6"/>
                </a:solidFill>
              </a:ln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53501E-56AF-6A21-FB03-4C3B6E41936F}"/>
              </a:ext>
            </a:extLst>
          </p:cNvPr>
          <p:cNvSpPr/>
          <p:nvPr/>
        </p:nvSpPr>
        <p:spPr>
          <a:xfrm>
            <a:off x="3702050" y="2659077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90k images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65CE69-2643-986E-F2FF-F1075F7F7B03}"/>
              </a:ext>
            </a:extLst>
          </p:cNvPr>
          <p:cNvSpPr/>
          <p:nvPr/>
        </p:nvSpPr>
        <p:spPr>
          <a:xfrm>
            <a:off x="3702050" y="3243974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Fruits et légumes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CDEEB-B4BB-703A-11F4-B3FDB284A1AF}"/>
              </a:ext>
            </a:extLst>
          </p:cNvPr>
          <p:cNvSpPr/>
          <p:nvPr/>
        </p:nvSpPr>
        <p:spPr>
          <a:xfrm>
            <a:off x="3702050" y="3828871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Capturées en 2017-2019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100514-498B-CF0F-C184-DBACD0D1758E}"/>
              </a:ext>
            </a:extLst>
          </p:cNvPr>
          <p:cNvSpPr/>
          <p:nvPr/>
        </p:nvSpPr>
        <p:spPr>
          <a:xfrm>
            <a:off x="3702050" y="4413768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131 classes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4BEF1A-E2E5-D44F-CB0E-1224ACFD8877}"/>
              </a:ext>
            </a:extLst>
          </p:cNvPr>
          <p:cNvSpPr/>
          <p:nvPr/>
        </p:nvSpPr>
        <p:spPr>
          <a:xfrm>
            <a:off x="3702050" y="4995419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Images détourées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AF9672-A172-B22C-CE7E-34D6A5E10DE3}"/>
              </a:ext>
            </a:extLst>
          </p:cNvPr>
          <p:cNvSpPr/>
          <p:nvPr/>
        </p:nvSpPr>
        <p:spPr>
          <a:xfrm>
            <a:off x="3702050" y="2070692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Licence MIT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205D7979-851E-487A-9FDF-6286204AF1DF}"/>
              </a:ext>
            </a:extLst>
          </p:cNvPr>
          <p:cNvGrpSpPr/>
          <p:nvPr/>
        </p:nvGrpSpPr>
        <p:grpSpPr>
          <a:xfrm>
            <a:off x="7169150" y="2083446"/>
            <a:ext cx="3467100" cy="3362586"/>
            <a:chOff x="7124700" y="1919932"/>
            <a:chExt cx="3467100" cy="3362586"/>
          </a:xfrm>
        </p:grpSpPr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A396DD85-31AD-5CC7-E0CD-FA2825BBB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00" y="1919932"/>
              <a:ext cx="952500" cy="952500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D57B6125-E72D-5388-5174-58A34A955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300" y="4330018"/>
              <a:ext cx="952500" cy="952500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11CB571E-011E-87DE-63BE-2D94A677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1932144"/>
              <a:ext cx="952500" cy="952500"/>
            </a:xfrm>
            <a:prstGeom prst="rect">
              <a:avLst/>
            </a:prstGeom>
          </p:spPr>
        </p:pic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D45A3279-D601-97BD-50C5-6D25C50CA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00" y="3116400"/>
              <a:ext cx="952500" cy="952500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363AC6CE-4FA2-EB3C-5657-6105FB21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4321260"/>
              <a:ext cx="952500" cy="952500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07F50615-B30E-0E86-D67C-B20DA5176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300" y="3113412"/>
              <a:ext cx="952500" cy="952500"/>
            </a:xfrm>
            <a:prstGeom prst="rect">
              <a:avLst/>
            </a:prstGeom>
          </p:spPr>
        </p:pic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BD61361-2D7A-48C8-8B17-82B4CC545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00" y="4321260"/>
              <a:ext cx="952500" cy="952500"/>
            </a:xfrm>
            <a:prstGeom prst="rect">
              <a:avLst/>
            </a:prstGeom>
          </p:spPr>
        </p:pic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10151D9D-3248-DAF1-0840-368813379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3119660"/>
              <a:ext cx="952500" cy="952500"/>
            </a:xfrm>
            <a:prstGeom prst="rect">
              <a:avLst/>
            </a:prstGeom>
          </p:spPr>
        </p:pic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0A258B00-E1C7-DB2A-0FCC-DFA77D9A3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300" y="1925902"/>
              <a:ext cx="952500" cy="9525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A5D907-A6B9-55AF-F3F3-EA4CCA18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44" y="1767596"/>
            <a:ext cx="1390650" cy="5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Flèche : droite 1023">
            <a:extLst>
              <a:ext uri="{FF2B5EF4-FFF2-40B4-BE49-F238E27FC236}">
                <a16:creationId xmlns:a16="http://schemas.microsoft.com/office/drawing/2014/main" id="{8A3D7EAC-CE58-F80B-0D45-259EB3DF254D}"/>
              </a:ext>
            </a:extLst>
          </p:cNvPr>
          <p:cNvSpPr/>
          <p:nvPr/>
        </p:nvSpPr>
        <p:spPr>
          <a:xfrm rot="5400000">
            <a:off x="2052407" y="2510079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2C438E67-2548-DD82-8D96-61C8C3F36FE6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numéro de diapositive 46">
            <a:extLst>
              <a:ext uri="{FF2B5EF4-FFF2-40B4-BE49-F238E27FC236}">
                <a16:creationId xmlns:a16="http://schemas.microsoft.com/office/drawing/2014/main" id="{6DD866D5-76F0-CC7C-94AD-C2832677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1474" y="6490364"/>
            <a:ext cx="390525" cy="365125"/>
          </a:xfrm>
        </p:spPr>
        <p:txBody>
          <a:bodyPr/>
          <a:lstStyle/>
          <a:p>
            <a:pPr algn="ctr"/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 algn="ctr"/>
              <a:t>4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0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A07F7A8-E335-9B62-4C55-99107FC90BD1}"/>
              </a:ext>
            </a:extLst>
          </p:cNvPr>
          <p:cNvSpPr/>
          <p:nvPr/>
        </p:nvSpPr>
        <p:spPr>
          <a:xfrm>
            <a:off x="666750" y="412704"/>
            <a:ext cx="11144250" cy="523220"/>
          </a:xfrm>
          <a:prstGeom prst="round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D4958C-89FC-3892-E33E-6E3BE3025778}"/>
              </a:ext>
            </a:extLst>
          </p:cNvPr>
          <p:cNvSpPr txBox="1"/>
          <p:nvPr/>
        </p:nvSpPr>
        <p:spPr>
          <a:xfrm>
            <a:off x="3752214" y="402599"/>
            <a:ext cx="487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PROBLÉMATIQUES</a:t>
            </a:r>
          </a:p>
        </p:txBody>
      </p:sp>
      <p:sp>
        <p:nvSpPr>
          <p:cNvPr id="21" name="Google Shape;2431;p70">
            <a:extLst>
              <a:ext uri="{FF2B5EF4-FFF2-40B4-BE49-F238E27FC236}">
                <a16:creationId xmlns:a16="http://schemas.microsoft.com/office/drawing/2014/main" id="{A1F71D36-9F2D-F7B8-1BC2-A0B73300E921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31;p70">
            <a:extLst>
              <a:ext uri="{FF2B5EF4-FFF2-40B4-BE49-F238E27FC236}">
                <a16:creationId xmlns:a16="http://schemas.microsoft.com/office/drawing/2014/main" id="{7B93F233-D35E-C7B7-C6D0-E99D83B7CB27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431;p70">
            <a:extLst>
              <a:ext uri="{FF2B5EF4-FFF2-40B4-BE49-F238E27FC236}">
                <a16:creationId xmlns:a16="http://schemas.microsoft.com/office/drawing/2014/main" id="{FDDCE8FD-4AB1-0F32-7BAD-904A1D7452EB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D5F2F7"/>
          </a:solidFill>
          <a:ln w="3175" cap="flat" cmpd="sng">
            <a:solidFill>
              <a:srgbClr val="1C38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1D5C80A-DEB6-FFF3-C00A-AB530B6CDBC2}"/>
              </a:ext>
            </a:extLst>
          </p:cNvPr>
          <p:cNvSpPr txBox="1"/>
          <p:nvPr/>
        </p:nvSpPr>
        <p:spPr>
          <a:xfrm>
            <a:off x="1375764" y="1350114"/>
            <a:ext cx="3962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  <a:t>PROBLÉMATIQUES</a:t>
            </a:r>
            <a:endParaRPr lang="fr-FR" sz="2000" b="1" i="0" dirty="0">
              <a:solidFill>
                <a:srgbClr val="0077B6"/>
              </a:solidFill>
              <a:effectLst/>
              <a:latin typeface="DIN Black" pitchFamily="50" charset="0"/>
            </a:endParaRPr>
          </a:p>
        </p:txBody>
      </p:sp>
      <p:sp>
        <p:nvSpPr>
          <p:cNvPr id="25" name="Google Shape;2431;p70">
            <a:extLst>
              <a:ext uri="{FF2B5EF4-FFF2-40B4-BE49-F238E27FC236}">
                <a16:creationId xmlns:a16="http://schemas.microsoft.com/office/drawing/2014/main" id="{4C52FD16-0452-565C-6555-6DDBAED69FC5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D5F2F7"/>
          </a:solidFill>
          <a:ln w="3175" cap="flat" cmpd="sng">
            <a:solidFill>
              <a:srgbClr val="1C38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4FBC5B-4375-D214-BABB-4A5E0B067049}"/>
              </a:ext>
            </a:extLst>
          </p:cNvPr>
          <p:cNvSpPr txBox="1"/>
          <p:nvPr/>
        </p:nvSpPr>
        <p:spPr>
          <a:xfrm>
            <a:off x="7116854" y="1340588"/>
            <a:ext cx="396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</a:rPr>
              <a:t>MOYENS</a:t>
            </a:r>
            <a:endParaRPr lang="fr-FR" sz="2000" b="1" i="0" dirty="0">
              <a:solidFill>
                <a:srgbClr val="0077B6"/>
              </a:solidFill>
              <a:effectLst/>
              <a:latin typeface="DIN Black" pitchFamily="50" charset="0"/>
            </a:endParaRPr>
          </a:p>
        </p:txBody>
      </p:sp>
      <p:sp>
        <p:nvSpPr>
          <p:cNvPr id="27" name="Google Shape;881;p31">
            <a:extLst>
              <a:ext uri="{FF2B5EF4-FFF2-40B4-BE49-F238E27FC236}">
                <a16:creationId xmlns:a16="http://schemas.microsoft.com/office/drawing/2014/main" id="{2FC91564-B4DE-C606-A461-7E063B9916BA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6DD1E5"/>
          </a:solidFill>
          <a:ln w="3175">
            <a:solidFill>
              <a:srgbClr val="0077B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Extraction de features des images</a:t>
            </a:r>
          </a:p>
        </p:txBody>
      </p:sp>
      <p:sp>
        <p:nvSpPr>
          <p:cNvPr id="28" name="Google Shape;881;p31">
            <a:extLst>
              <a:ext uri="{FF2B5EF4-FFF2-40B4-BE49-F238E27FC236}">
                <a16:creationId xmlns:a16="http://schemas.microsoft.com/office/drawing/2014/main" id="{4C79D512-4059-5621-0D45-CAF4C1246BE8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D5F2F7"/>
          </a:solidFill>
          <a:ln w="3175">
            <a:solidFill>
              <a:srgbClr val="0077B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Scalabilité</a:t>
            </a:r>
          </a:p>
        </p:txBody>
      </p:sp>
      <p:sp>
        <p:nvSpPr>
          <p:cNvPr id="29" name="Google Shape;881;p31">
            <a:extLst>
              <a:ext uri="{FF2B5EF4-FFF2-40B4-BE49-F238E27FC236}">
                <a16:creationId xmlns:a16="http://schemas.microsoft.com/office/drawing/2014/main" id="{F0CCCB26-3787-F1F7-1572-6593A69A35EF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AAE4F0"/>
          </a:solidFill>
          <a:ln w="3175">
            <a:solidFill>
              <a:srgbClr val="0077B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Réduction</a:t>
            </a:r>
          </a:p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de dimension</a:t>
            </a:r>
          </a:p>
        </p:txBody>
      </p:sp>
      <p:sp>
        <p:nvSpPr>
          <p:cNvPr id="30" name="Google Shape;881;p31">
            <a:extLst>
              <a:ext uri="{FF2B5EF4-FFF2-40B4-BE49-F238E27FC236}">
                <a16:creationId xmlns:a16="http://schemas.microsoft.com/office/drawing/2014/main" id="{5EC2B0D7-D827-A0EC-D635-56295C895CAF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ECEC"/>
          </a:solidFill>
          <a:ln w="3175">
            <a:solidFill>
              <a:srgbClr val="0077B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Déployer</a:t>
            </a:r>
          </a:p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sur le cloud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7035F32-044C-DFD0-1F90-6695763E2453}"/>
              </a:ext>
            </a:extLst>
          </p:cNvPr>
          <p:cNvSpPr/>
          <p:nvPr/>
        </p:nvSpPr>
        <p:spPr>
          <a:xfrm>
            <a:off x="2600883" y="3081266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81547416-0A4C-C22C-DF46-3A6B71116D11}"/>
              </a:ext>
            </a:extLst>
          </p:cNvPr>
          <p:cNvSpPr/>
          <p:nvPr/>
        </p:nvSpPr>
        <p:spPr>
          <a:xfrm rot="7177708">
            <a:off x="2931505" y="4018599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Losange 32">
            <a:extLst>
              <a:ext uri="{FF2B5EF4-FFF2-40B4-BE49-F238E27FC236}">
                <a16:creationId xmlns:a16="http://schemas.microsoft.com/office/drawing/2014/main" id="{C5A15C87-C0E3-EFA6-4505-0CE74C1C6E63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6DD1E5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FC08303-4DE2-C7EB-CF1E-AA12222BBD91}"/>
              </a:ext>
            </a:extLst>
          </p:cNvPr>
          <p:cNvSpPr txBox="1"/>
          <p:nvPr/>
        </p:nvSpPr>
        <p:spPr>
          <a:xfrm>
            <a:off x="8356532" y="2700425"/>
            <a:ext cx="15318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Transfer learning</a:t>
            </a:r>
          </a:p>
        </p:txBody>
      </p:sp>
      <p:sp>
        <p:nvSpPr>
          <p:cNvPr id="35" name="Losange 34">
            <a:extLst>
              <a:ext uri="{FF2B5EF4-FFF2-40B4-BE49-F238E27FC236}">
                <a16:creationId xmlns:a16="http://schemas.microsoft.com/office/drawing/2014/main" id="{8A1BF28E-67AA-5898-83F5-EBF7B3E222B8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AAE4F0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0DE09B3-CA5D-C315-867A-22ED70A287BF}"/>
              </a:ext>
            </a:extLst>
          </p:cNvPr>
          <p:cNvSpPr txBox="1"/>
          <p:nvPr/>
        </p:nvSpPr>
        <p:spPr>
          <a:xfrm>
            <a:off x="7165612" y="4028443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PCA</a:t>
            </a:r>
          </a:p>
        </p:txBody>
      </p:sp>
      <p:sp>
        <p:nvSpPr>
          <p:cNvPr id="37" name="Losange 36">
            <a:extLst>
              <a:ext uri="{FF2B5EF4-FFF2-40B4-BE49-F238E27FC236}">
                <a16:creationId xmlns:a16="http://schemas.microsoft.com/office/drawing/2014/main" id="{02D84498-02A7-C0D8-4F3C-9408045F3988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190603A-B8DB-63C1-48C0-36ACB4CE59EF}"/>
              </a:ext>
            </a:extLst>
          </p:cNvPr>
          <p:cNvSpPr txBox="1"/>
          <p:nvPr/>
        </p:nvSpPr>
        <p:spPr>
          <a:xfrm>
            <a:off x="8305677" y="5035413"/>
            <a:ext cx="169485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Script</a:t>
            </a:r>
          </a:p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Spark</a:t>
            </a:r>
          </a:p>
        </p:txBody>
      </p:sp>
      <p:sp>
        <p:nvSpPr>
          <p:cNvPr id="39" name="Losange 38">
            <a:extLst>
              <a:ext uri="{FF2B5EF4-FFF2-40B4-BE49-F238E27FC236}">
                <a16:creationId xmlns:a16="http://schemas.microsoft.com/office/drawing/2014/main" id="{DAFD389C-2238-7F44-87AD-7E27D5291F1B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ECECEC"/>
          </a:solidFill>
          <a:ln w="3175">
            <a:solidFill>
              <a:srgbClr val="1C38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BB49B28-71BA-47C6-0D58-4624C628CD4D}"/>
              </a:ext>
            </a:extLst>
          </p:cNvPr>
          <p:cNvSpPr txBox="1"/>
          <p:nvPr/>
        </p:nvSpPr>
        <p:spPr>
          <a:xfrm>
            <a:off x="9425418" y="3892635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EMR/S3 sur</a:t>
            </a:r>
          </a:p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AWS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380027FD-A96B-D6CB-4DA8-F2F3D89E174E}"/>
              </a:ext>
            </a:extLst>
          </p:cNvPr>
          <p:cNvSpPr/>
          <p:nvPr/>
        </p:nvSpPr>
        <p:spPr>
          <a:xfrm>
            <a:off x="3583764" y="4833824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3853424-C4A2-68F4-282A-56D3D5B1B7D9}"/>
              </a:ext>
            </a:extLst>
          </p:cNvPr>
          <p:cNvSpPr/>
          <p:nvPr/>
        </p:nvSpPr>
        <p:spPr>
          <a:xfrm rot="8114486">
            <a:off x="8159222" y="3470232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684656F5-EA89-DA4B-392D-4BA60F9C6EB3}"/>
              </a:ext>
            </a:extLst>
          </p:cNvPr>
          <p:cNvSpPr/>
          <p:nvPr/>
        </p:nvSpPr>
        <p:spPr>
          <a:xfrm rot="2702413">
            <a:off x="8319589" y="4626573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E527CED0-4F48-D97D-00D6-DFD981FE45E0}"/>
              </a:ext>
            </a:extLst>
          </p:cNvPr>
          <p:cNvSpPr/>
          <p:nvPr/>
        </p:nvSpPr>
        <p:spPr>
          <a:xfrm rot="18836296">
            <a:off x="9433131" y="4493495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30651880-A776-49E5-0FED-08ABF2A81B17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46">
            <a:extLst>
              <a:ext uri="{FF2B5EF4-FFF2-40B4-BE49-F238E27FC236}">
                <a16:creationId xmlns:a16="http://schemas.microsoft.com/office/drawing/2014/main" id="{14F0878A-F86C-DB60-2CF4-E367EA3A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1474" y="6490364"/>
            <a:ext cx="390525" cy="365125"/>
          </a:xfrm>
        </p:spPr>
        <p:txBody>
          <a:bodyPr/>
          <a:lstStyle/>
          <a:p>
            <a:pPr algn="ctr"/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 algn="ctr"/>
              <a:t>5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5;p23">
            <a:extLst>
              <a:ext uri="{FF2B5EF4-FFF2-40B4-BE49-F238E27FC236}">
                <a16:creationId xmlns:a16="http://schemas.microsoft.com/office/drawing/2014/main" id="{F6B3C705-4AD8-1707-8A42-CAD83102A51C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01183D"/>
                </a:solidFill>
                <a:effectLst/>
                <a:latin typeface="DIN Black" pitchFamily="50" charset="0"/>
                <a:ea typeface="Roboto" pitchFamily="2" charset="0"/>
              </a:rPr>
              <a:t>2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3213F-66C6-FAF4-0F27-0E7623587989}"/>
              </a:ext>
            </a:extLst>
          </p:cNvPr>
          <p:cNvSpPr/>
          <p:nvPr/>
        </p:nvSpPr>
        <p:spPr>
          <a:xfrm>
            <a:off x="6420118" y="2301485"/>
            <a:ext cx="457200" cy="508457"/>
          </a:xfrm>
          <a:prstGeom prst="rect">
            <a:avLst/>
          </a:prstGeom>
          <a:solidFill>
            <a:srgbClr val="AAE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CRÉATION DE L’ENVIRONNEMENT</a:t>
            </a:r>
          </a:p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67301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13525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A12C951-FF67-CBDE-2779-CDA7DC2BB8AE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E79CD5E-547C-B2E9-D1C4-C08D138C1767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CRÉATION DE L’ENVIRONNEMENT BIG DATA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09E8C3B-40A4-2B2F-6945-5E1E36C52247}"/>
              </a:ext>
            </a:extLst>
          </p:cNvPr>
          <p:cNvGrpSpPr/>
          <p:nvPr/>
        </p:nvGrpSpPr>
        <p:grpSpPr>
          <a:xfrm>
            <a:off x="1033471" y="2559123"/>
            <a:ext cx="3256589" cy="2026464"/>
            <a:chOff x="3810382" y="1924603"/>
            <a:chExt cx="4754111" cy="295832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5336D70-583A-093B-C120-BBA015E4AF67}"/>
                </a:ext>
              </a:extLst>
            </p:cNvPr>
            <p:cNvGrpSpPr/>
            <p:nvPr/>
          </p:nvGrpSpPr>
          <p:grpSpPr>
            <a:xfrm>
              <a:off x="3810382" y="1924603"/>
              <a:ext cx="4754111" cy="2958320"/>
              <a:chOff x="5130101" y="1573834"/>
              <a:chExt cx="4754111" cy="2958320"/>
            </a:xfrm>
          </p:grpSpPr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728A9A-A198-F13F-0583-1600CCF91363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881F310-1248-2D0E-AD6D-7FF239B2C2B8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776831E-0BD5-D586-7623-2AE0491E2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004" y="2979579"/>
              <a:ext cx="2534867" cy="1517968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Accolade ouvrante 33">
            <a:extLst>
              <a:ext uri="{FF2B5EF4-FFF2-40B4-BE49-F238E27FC236}">
                <a16:creationId xmlns:a16="http://schemas.microsoft.com/office/drawing/2014/main" id="{28E02F85-E24A-2AA0-F15D-5F9F82E363DE}"/>
              </a:ext>
            </a:extLst>
          </p:cNvPr>
          <p:cNvSpPr/>
          <p:nvPr/>
        </p:nvSpPr>
        <p:spPr>
          <a:xfrm>
            <a:off x="4486834" y="1759976"/>
            <a:ext cx="537416" cy="4132489"/>
          </a:xfrm>
          <a:prstGeom prst="leftBrace">
            <a:avLst/>
          </a:prstGeom>
          <a:ln w="28575">
            <a:solidFill>
              <a:srgbClr val="00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rgbClr val="0077B6"/>
                </a:solidFill>
              </a:ln>
            </a:endParaRP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4000768A-6133-6182-17F8-A6DA3A9E7712}"/>
              </a:ext>
            </a:extLst>
          </p:cNvPr>
          <p:cNvGrpSpPr/>
          <p:nvPr/>
        </p:nvGrpSpPr>
        <p:grpSpPr>
          <a:xfrm>
            <a:off x="5050210" y="1933604"/>
            <a:ext cx="4471770" cy="1704151"/>
            <a:chOff x="5606470" y="1941224"/>
            <a:chExt cx="4471770" cy="170415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5DFC48-9F81-174E-474F-0FAF504A5D48}"/>
                </a:ext>
              </a:extLst>
            </p:cNvPr>
            <p:cNvSpPr/>
            <p:nvPr/>
          </p:nvSpPr>
          <p:spPr>
            <a:xfrm>
              <a:off x="5606470" y="1941224"/>
              <a:ext cx="4471770" cy="1704151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dirty="0">
                  <a:solidFill>
                    <a:srgbClr val="0077B6"/>
                  </a:solidFill>
                  <a:latin typeface="DINEngschrift" pitchFamily="34" charset="0"/>
                </a:rPr>
                <a:t>	               EMR </a:t>
              </a:r>
              <a:r>
                <a:rPr lang="fr-FR" b="1" i="1" dirty="0">
                  <a:solidFill>
                    <a:srgbClr val="0077B6"/>
                  </a:solidFill>
                  <a:latin typeface="DINEngschrift" pitchFamily="34" charset="0"/>
                </a:rPr>
                <a:t>(Elastic MapReduce)</a:t>
              </a: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784521-239A-6C27-908F-76390E5B5560}"/>
                </a:ext>
              </a:extLst>
            </p:cNvPr>
            <p:cNvGrpSpPr/>
            <p:nvPr/>
          </p:nvGrpSpPr>
          <p:grpSpPr>
            <a:xfrm>
              <a:off x="5724735" y="2019830"/>
              <a:ext cx="1530350" cy="1536700"/>
              <a:chOff x="5190544" y="1845498"/>
              <a:chExt cx="1530350" cy="1536700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EE0364EA-10A2-5560-FD83-57F9D403C3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6" r="1200" b="2466"/>
              <a:stretch/>
            </p:blipFill>
            <p:spPr bwMode="auto">
              <a:xfrm>
                <a:off x="5239467" y="1892635"/>
                <a:ext cx="1431877" cy="1431876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A4D123CE-FC85-390E-B58D-088B97A7B2BA}"/>
                  </a:ext>
                </a:extLst>
              </p:cNvPr>
              <p:cNvSpPr/>
              <p:nvPr/>
            </p:nvSpPr>
            <p:spPr>
              <a:xfrm>
                <a:off x="5239467" y="1892635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F277B4D1-2D93-6B94-4C31-E13961A6C4DA}"/>
                  </a:ext>
                </a:extLst>
              </p:cNvPr>
              <p:cNvSpPr/>
              <p:nvPr/>
            </p:nvSpPr>
            <p:spPr>
              <a:xfrm>
                <a:off x="5190544" y="1845498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460E4BD-EEA5-71CD-DEE1-A924DED80D64}"/>
              </a:ext>
            </a:extLst>
          </p:cNvPr>
          <p:cNvGrpSpPr/>
          <p:nvPr/>
        </p:nvGrpSpPr>
        <p:grpSpPr>
          <a:xfrm>
            <a:off x="5050209" y="4035742"/>
            <a:ext cx="4471771" cy="1704152"/>
            <a:chOff x="5606469" y="4043362"/>
            <a:chExt cx="4471771" cy="170415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C8593C-730D-B965-63B2-3F8649B3EA55}"/>
                </a:ext>
              </a:extLst>
            </p:cNvPr>
            <p:cNvSpPr/>
            <p:nvPr/>
          </p:nvSpPr>
          <p:spPr>
            <a:xfrm>
              <a:off x="5606469" y="4043362"/>
              <a:ext cx="4471771" cy="1704152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dirty="0">
                  <a:solidFill>
                    <a:srgbClr val="0077B6"/>
                  </a:solidFill>
                  <a:latin typeface="DINEngschrift" pitchFamily="34" charset="0"/>
                </a:rPr>
                <a:t>	              S3 </a:t>
              </a:r>
              <a:r>
                <a:rPr lang="fr-FR" b="1" i="1" dirty="0">
                  <a:solidFill>
                    <a:srgbClr val="0077B6"/>
                  </a:solidFill>
                  <a:latin typeface="DINEngschrift" pitchFamily="34" charset="0"/>
                </a:rPr>
                <a:t>(Simple Storage Service)</a:t>
              </a: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23490369-56D7-529E-F797-720FE1366205}"/>
                </a:ext>
              </a:extLst>
            </p:cNvPr>
            <p:cNvGrpSpPr/>
            <p:nvPr/>
          </p:nvGrpSpPr>
          <p:grpSpPr>
            <a:xfrm>
              <a:off x="5724735" y="4127088"/>
              <a:ext cx="1530350" cy="1536700"/>
              <a:chOff x="5325746" y="4456897"/>
              <a:chExt cx="1530350" cy="1536700"/>
            </a:xfrm>
          </p:grpSpPr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8BDBD1A9-F2A5-C9DD-A163-B8C983AD7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4983" y="4511475"/>
                <a:ext cx="1429862" cy="1431876"/>
              </a:xfrm>
              <a:prstGeom prst="rect">
                <a:avLst/>
              </a:prstGeom>
            </p:spPr>
          </p:pic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29304E3A-9388-1168-8614-C49D50DB47C1}"/>
                  </a:ext>
                </a:extLst>
              </p:cNvPr>
              <p:cNvSpPr/>
              <p:nvPr/>
            </p:nvSpPr>
            <p:spPr>
              <a:xfrm>
                <a:off x="5374983" y="4517853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988CC49D-CD69-8D9E-61E5-BF766F70E698}"/>
                  </a:ext>
                </a:extLst>
              </p:cNvPr>
              <p:cNvSpPr/>
              <p:nvPr/>
            </p:nvSpPr>
            <p:spPr>
              <a:xfrm>
                <a:off x="5325746" y="4456897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085" name="Groupe 3084">
            <a:extLst>
              <a:ext uri="{FF2B5EF4-FFF2-40B4-BE49-F238E27FC236}">
                <a16:creationId xmlns:a16="http://schemas.microsoft.com/office/drawing/2014/main" id="{71BCC068-530F-AFA2-E51D-CB63FAE39E99}"/>
              </a:ext>
            </a:extLst>
          </p:cNvPr>
          <p:cNvGrpSpPr/>
          <p:nvPr/>
        </p:nvGrpSpPr>
        <p:grpSpPr>
          <a:xfrm>
            <a:off x="9838448" y="2848076"/>
            <a:ext cx="1910568" cy="1910568"/>
            <a:chOff x="5776398" y="4944801"/>
            <a:chExt cx="1910568" cy="1910568"/>
          </a:xfrm>
        </p:grpSpPr>
        <p:pic>
          <p:nvPicPr>
            <p:cNvPr id="3079" name="Picture 6">
              <a:extLst>
                <a:ext uri="{FF2B5EF4-FFF2-40B4-BE49-F238E27FC236}">
                  <a16:creationId xmlns:a16="http://schemas.microsoft.com/office/drawing/2014/main" id="{F23EC79A-8422-C5FB-1702-0DA816CA6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6398" y="4944801"/>
              <a:ext cx="1910568" cy="1910568"/>
            </a:xfrm>
            <a:prstGeom prst="rect">
              <a:avLst/>
            </a:prstGeom>
            <a:noFill/>
          </p:spPr>
        </p:pic>
        <p:sp>
          <p:nvSpPr>
            <p:cNvPr id="3083" name="ZoneTexte 3082">
              <a:extLst>
                <a:ext uri="{FF2B5EF4-FFF2-40B4-BE49-F238E27FC236}">
                  <a16:creationId xmlns:a16="http://schemas.microsoft.com/office/drawing/2014/main" id="{C30D7A2E-8EBA-2D53-8A0F-33F64F3874DC}"/>
                </a:ext>
              </a:extLst>
            </p:cNvPr>
            <p:cNvSpPr txBox="1"/>
            <p:nvPr/>
          </p:nvSpPr>
          <p:spPr>
            <a:xfrm>
              <a:off x="6200627" y="5558900"/>
              <a:ext cx="1233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77B6"/>
                  </a:solidFill>
                  <a:latin typeface="DIN Black" pitchFamily="50" charset="0"/>
                </a:rPr>
                <a:t>eu-west-3</a:t>
              </a:r>
              <a:endParaRPr lang="fr-FR" sz="70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sp>
          <p:nvSpPr>
            <p:cNvPr id="3084" name="ZoneTexte 3083">
              <a:extLst>
                <a:ext uri="{FF2B5EF4-FFF2-40B4-BE49-F238E27FC236}">
                  <a16:creationId xmlns:a16="http://schemas.microsoft.com/office/drawing/2014/main" id="{5CC3604A-B3CD-BAE9-5803-8437553F504E}"/>
                </a:ext>
              </a:extLst>
            </p:cNvPr>
            <p:cNvSpPr txBox="1"/>
            <p:nvPr/>
          </p:nvSpPr>
          <p:spPr>
            <a:xfrm>
              <a:off x="6306134" y="5805126"/>
              <a:ext cx="1038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 Black" pitchFamily="50" charset="0"/>
                </a:rPr>
                <a:t>RGPD </a:t>
              </a:r>
              <a:r>
                <a:rPr lang="fr-FR" sz="1600" b="1" dirty="0">
                  <a:solidFill>
                    <a:srgbClr val="92D050"/>
                  </a:solidFill>
                  <a:latin typeface="DIN Black" pitchFamily="50" charset="0"/>
                </a:rPr>
                <a:t>✓</a:t>
              </a:r>
              <a:endParaRPr lang="fr-FR" sz="700" i="1" dirty="0">
                <a:solidFill>
                  <a:srgbClr val="92D050"/>
                </a:solidFill>
                <a:latin typeface="DINEngschrift" pitchFamily="34" charset="0"/>
              </a:endParaRPr>
            </a:p>
          </p:txBody>
        </p:sp>
      </p:grp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54D3A09E-82AC-98B8-1C3F-34A27D8B54B3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46">
            <a:extLst>
              <a:ext uri="{FF2B5EF4-FFF2-40B4-BE49-F238E27FC236}">
                <a16:creationId xmlns:a16="http://schemas.microsoft.com/office/drawing/2014/main" id="{FBA024A1-B12B-E889-CA5F-DEF4D91E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1474" y="6490364"/>
            <a:ext cx="390525" cy="365125"/>
          </a:xfrm>
        </p:spPr>
        <p:txBody>
          <a:bodyPr/>
          <a:lstStyle/>
          <a:p>
            <a:pPr algn="ctr"/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 algn="ctr"/>
              <a:t>7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Groupe 3076">
            <a:extLst>
              <a:ext uri="{FF2B5EF4-FFF2-40B4-BE49-F238E27FC236}">
                <a16:creationId xmlns:a16="http://schemas.microsoft.com/office/drawing/2014/main" id="{FEA9AB6A-DCE0-49B4-90AD-81D4A6D268AB}"/>
              </a:ext>
            </a:extLst>
          </p:cNvPr>
          <p:cNvGrpSpPr/>
          <p:nvPr/>
        </p:nvGrpSpPr>
        <p:grpSpPr>
          <a:xfrm>
            <a:off x="5162713" y="1342086"/>
            <a:ext cx="3303236" cy="3425580"/>
            <a:chOff x="5162713" y="1464006"/>
            <a:chExt cx="3303236" cy="3425580"/>
          </a:xfrm>
        </p:grpSpPr>
        <p:sp>
          <p:nvSpPr>
            <p:cNvPr id="40" name="Rectangle : avec coins arrondis en diagonale 39">
              <a:extLst>
                <a:ext uri="{FF2B5EF4-FFF2-40B4-BE49-F238E27FC236}">
                  <a16:creationId xmlns:a16="http://schemas.microsoft.com/office/drawing/2014/main" id="{3FCB5EC0-5C17-08A6-DF6C-067DBEB5719B}"/>
                </a:ext>
              </a:extLst>
            </p:cNvPr>
            <p:cNvSpPr/>
            <p:nvPr/>
          </p:nvSpPr>
          <p:spPr>
            <a:xfrm>
              <a:off x="5162713" y="1654493"/>
              <a:ext cx="3303236" cy="3235093"/>
            </a:xfrm>
            <a:prstGeom prst="round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06F7D570-D98D-F677-D84A-61DEEA7DBEEF}"/>
                </a:ext>
              </a:extLst>
            </p:cNvPr>
            <p:cNvSpPr/>
            <p:nvPr/>
          </p:nvSpPr>
          <p:spPr>
            <a:xfrm>
              <a:off x="5967135" y="1464006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Applications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CFF3058-D2E6-508A-AB43-F793FA8840A3}"/>
              </a:ext>
            </a:extLst>
          </p:cNvPr>
          <p:cNvSpPr/>
          <p:nvPr/>
        </p:nvSpPr>
        <p:spPr>
          <a:xfrm rot="5400000">
            <a:off x="2603040" y="3053723"/>
            <a:ext cx="2431814" cy="192795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681C81-678D-841A-89FC-FA6F332FDFC9}"/>
              </a:ext>
            </a:extLst>
          </p:cNvPr>
          <p:cNvSpPr/>
          <p:nvPr/>
        </p:nvSpPr>
        <p:spPr>
          <a:xfrm rot="20143807">
            <a:off x="1548695" y="2428997"/>
            <a:ext cx="2431814" cy="192795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DFEB2-0359-1976-3BBF-40891761F68A}"/>
              </a:ext>
            </a:extLst>
          </p:cNvPr>
          <p:cNvSpPr/>
          <p:nvPr/>
        </p:nvSpPr>
        <p:spPr>
          <a:xfrm rot="1477751">
            <a:off x="1546088" y="3634018"/>
            <a:ext cx="2431814" cy="192795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13525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A12C951-FF67-CBDE-2779-CDA7DC2BB8AE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E79CD5E-547C-B2E9-D1C4-C08D138C1767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       EMR (Elastic MapReduce)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CAD16-1957-84EC-89B4-67D55FDD6D03}"/>
              </a:ext>
            </a:extLst>
          </p:cNvPr>
          <p:cNvSpPr/>
          <p:nvPr/>
        </p:nvSpPr>
        <p:spPr>
          <a:xfrm>
            <a:off x="802966" y="2251597"/>
            <a:ext cx="1695450" cy="1705555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  <a:t>MASTER</a:t>
            </a:r>
            <a:b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</a:br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m5a.xlarge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4 vCore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16GiB RAM</a:t>
            </a:r>
            <a:endParaRPr lang="fr-FR" sz="1050" i="1" dirty="0">
              <a:solidFill>
                <a:srgbClr val="0077B6"/>
              </a:solidFill>
              <a:latin typeface="DINEngschrift" pitchFamily="34" charset="0"/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6349D61-B28D-43A6-2795-041BABDB45FF}"/>
              </a:ext>
            </a:extLst>
          </p:cNvPr>
          <p:cNvGrpSpPr/>
          <p:nvPr/>
        </p:nvGrpSpPr>
        <p:grpSpPr>
          <a:xfrm>
            <a:off x="3934104" y="456365"/>
            <a:ext cx="431470" cy="431470"/>
            <a:chOff x="3441531" y="1356235"/>
            <a:chExt cx="374977" cy="374977"/>
          </a:xfrm>
        </p:grpSpPr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199C01F-AE1C-B338-F5FD-563BD09C89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6" r="1200" b="2466"/>
            <a:stretch/>
          </p:blipFill>
          <p:spPr bwMode="auto">
            <a:xfrm>
              <a:off x="3441531" y="1356235"/>
              <a:ext cx="374977" cy="374977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0DCB11F-20FB-9317-4875-9D93A4B34555}"/>
                </a:ext>
              </a:extLst>
            </p:cNvPr>
            <p:cNvSpPr/>
            <p:nvPr/>
          </p:nvSpPr>
          <p:spPr>
            <a:xfrm>
              <a:off x="3441531" y="1356235"/>
              <a:ext cx="374977" cy="374977"/>
            </a:xfrm>
            <a:prstGeom prst="roundRect">
              <a:avLst/>
            </a:prstGeom>
            <a:noFill/>
            <a:ln w="76200">
              <a:solidFill>
                <a:srgbClr val="D5F2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B30BAD-EA9D-F050-4341-6E8F1462EED2}"/>
              </a:ext>
            </a:extLst>
          </p:cNvPr>
          <p:cNvSpPr/>
          <p:nvPr/>
        </p:nvSpPr>
        <p:spPr>
          <a:xfrm>
            <a:off x="2971223" y="1279155"/>
            <a:ext cx="1695450" cy="1695450"/>
          </a:xfrm>
          <a:prstGeom prst="round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0077B6"/>
                </a:solidFill>
                <a:latin typeface="DIN Black" pitchFamily="50" charset="0"/>
              </a:rPr>
              <a:t>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m5a.xlarge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4 vCore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16GiB RAM</a:t>
            </a:r>
            <a:endParaRPr lang="fr-FR" sz="1200" i="1" dirty="0">
              <a:solidFill>
                <a:srgbClr val="0077B6"/>
              </a:solidFill>
              <a:latin typeface="DIN Black" pitchFamily="50" charset="0"/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24FC08A-6DC3-6CF5-0C59-05DCD66E706F}"/>
              </a:ext>
            </a:extLst>
          </p:cNvPr>
          <p:cNvSpPr/>
          <p:nvPr/>
        </p:nvSpPr>
        <p:spPr>
          <a:xfrm>
            <a:off x="2971223" y="3291381"/>
            <a:ext cx="1695450" cy="1695450"/>
          </a:xfrm>
          <a:prstGeom prst="round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0077B6"/>
                </a:solidFill>
                <a:latin typeface="DIN Black" pitchFamily="50" charset="0"/>
              </a:rPr>
              <a:t>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m5a.xlarge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4 vCore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16GiB RAM</a:t>
            </a:r>
            <a:endParaRPr lang="fr-FR" sz="1050" i="1" dirty="0">
              <a:solidFill>
                <a:srgbClr val="0077B6"/>
              </a:solidFill>
              <a:latin typeface="DIN Black" pitchFamily="50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CBA6AE-9C29-279D-FC06-EADB6FD63234}"/>
              </a:ext>
            </a:extLst>
          </p:cNvPr>
          <p:cNvSpPr/>
          <p:nvPr/>
        </p:nvSpPr>
        <p:spPr>
          <a:xfrm>
            <a:off x="5428441" y="1941449"/>
            <a:ext cx="2819400" cy="464820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Spark 3.5.0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DCA152-C96B-04FA-EABE-DEBD266C7D51}"/>
              </a:ext>
            </a:extLst>
          </p:cNvPr>
          <p:cNvSpPr/>
          <p:nvPr/>
        </p:nvSpPr>
        <p:spPr>
          <a:xfrm>
            <a:off x="5428441" y="2612372"/>
            <a:ext cx="2819400" cy="464820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Hadoop 3.3.6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F17101-E475-1CBB-D4AD-F8C70547C0B3}"/>
              </a:ext>
            </a:extLst>
          </p:cNvPr>
          <p:cNvSpPr/>
          <p:nvPr/>
        </p:nvSpPr>
        <p:spPr>
          <a:xfrm>
            <a:off x="5428441" y="3288441"/>
            <a:ext cx="2819400" cy="464820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JupyterHub 1.5.0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BB8F92-3C82-914F-8EF7-4B56D63E6B8A}"/>
              </a:ext>
            </a:extLst>
          </p:cNvPr>
          <p:cNvSpPr/>
          <p:nvPr/>
        </p:nvSpPr>
        <p:spPr>
          <a:xfrm>
            <a:off x="5428441" y="3965428"/>
            <a:ext cx="2819400" cy="464820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TensorFlow 2.11.0</a:t>
            </a:r>
          </a:p>
        </p:txBody>
      </p:sp>
      <p:grpSp>
        <p:nvGrpSpPr>
          <p:cNvPr id="3078" name="Groupe 3077">
            <a:extLst>
              <a:ext uri="{FF2B5EF4-FFF2-40B4-BE49-F238E27FC236}">
                <a16:creationId xmlns:a16="http://schemas.microsoft.com/office/drawing/2014/main" id="{69689108-B09D-6426-9BB7-185531F33FA4}"/>
              </a:ext>
            </a:extLst>
          </p:cNvPr>
          <p:cNvGrpSpPr/>
          <p:nvPr/>
        </p:nvGrpSpPr>
        <p:grpSpPr>
          <a:xfrm>
            <a:off x="8712538" y="1328135"/>
            <a:ext cx="2998553" cy="3439531"/>
            <a:chOff x="8712538" y="1450055"/>
            <a:chExt cx="2998553" cy="3439531"/>
          </a:xfrm>
        </p:grpSpPr>
        <p:sp>
          <p:nvSpPr>
            <p:cNvPr id="45" name="Rectangle : avec coins arrondis en diagonale 44">
              <a:extLst>
                <a:ext uri="{FF2B5EF4-FFF2-40B4-BE49-F238E27FC236}">
                  <a16:creationId xmlns:a16="http://schemas.microsoft.com/office/drawing/2014/main" id="{3832C4EE-CFA8-109B-922C-19327EED52C2}"/>
                </a:ext>
              </a:extLst>
            </p:cNvPr>
            <p:cNvSpPr/>
            <p:nvPr/>
          </p:nvSpPr>
          <p:spPr>
            <a:xfrm>
              <a:off x="8712538" y="1654493"/>
              <a:ext cx="2846087" cy="3235093"/>
            </a:xfrm>
            <a:prstGeom prst="round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FADB2927-7722-1419-DE6E-96DDCC97CF1C}"/>
                </a:ext>
              </a:extLst>
            </p:cNvPr>
            <p:cNvSpPr/>
            <p:nvPr/>
          </p:nvSpPr>
          <p:spPr>
            <a:xfrm>
              <a:off x="9277269" y="1450055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Bootstrap.sh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7EB382B-28CF-A752-E636-65282E0DC6CD}"/>
                </a:ext>
              </a:extLst>
            </p:cNvPr>
            <p:cNvSpPr txBox="1"/>
            <p:nvPr/>
          </p:nvSpPr>
          <p:spPr>
            <a:xfrm>
              <a:off x="8932959" y="1955675"/>
              <a:ext cx="277813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-U setuptools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-U pip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wheel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pillow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</a:t>
              </a:r>
              <a:r>
                <a:rPr lang="fr-FR" dirty="0">
                  <a:solidFill>
                    <a:srgbClr val="00B4D8"/>
                  </a:solidFill>
                  <a:latin typeface="DINEngschrift" pitchFamily="34" charset="0"/>
                </a:rPr>
                <a:t>pandas==1.2.5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pyarrow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boto3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s3fs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fsspec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</a:t>
              </a:r>
              <a:r>
                <a:rPr lang="fr-FR" dirty="0">
                  <a:solidFill>
                    <a:srgbClr val="00B4D8"/>
                  </a:solidFill>
                  <a:latin typeface="DINEngschrift" pitchFamily="34" charset="0"/>
                </a:rPr>
                <a:t>keras</a:t>
              </a:r>
            </a:p>
          </p:txBody>
        </p:sp>
      </p:grpSp>
      <p:sp>
        <p:nvSpPr>
          <p:cNvPr id="49" name="Accolade ouvrante 48">
            <a:extLst>
              <a:ext uri="{FF2B5EF4-FFF2-40B4-BE49-F238E27FC236}">
                <a16:creationId xmlns:a16="http://schemas.microsoft.com/office/drawing/2014/main" id="{204381AC-FDF7-2C17-BF18-019A763E5BAC}"/>
              </a:ext>
            </a:extLst>
          </p:cNvPr>
          <p:cNvSpPr/>
          <p:nvPr/>
        </p:nvSpPr>
        <p:spPr>
          <a:xfrm>
            <a:off x="4631742" y="1279154"/>
            <a:ext cx="537416" cy="3654853"/>
          </a:xfrm>
          <a:prstGeom prst="leftBrace">
            <a:avLst/>
          </a:prstGeom>
          <a:ln w="28575">
            <a:solidFill>
              <a:srgbClr val="00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rgbClr val="0077B6"/>
                </a:solidFill>
              </a:ln>
            </a:endParaRPr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928DE84A-08C2-EC47-959C-D2FB96186F20}"/>
              </a:ext>
            </a:extLst>
          </p:cNvPr>
          <p:cNvSpPr/>
          <p:nvPr/>
        </p:nvSpPr>
        <p:spPr>
          <a:xfrm rot="5400000">
            <a:off x="1127279" y="4362276"/>
            <a:ext cx="976884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950DC2E8-96AF-1897-BF51-360C505C7483}"/>
              </a:ext>
            </a:extLst>
          </p:cNvPr>
          <p:cNvGrpSpPr/>
          <p:nvPr/>
        </p:nvGrpSpPr>
        <p:grpSpPr>
          <a:xfrm>
            <a:off x="1005966" y="5263961"/>
            <a:ext cx="1219510" cy="1182248"/>
            <a:chOff x="1002991" y="5210280"/>
            <a:chExt cx="1219510" cy="1182248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9C69E26F-4BDF-862C-5C48-5CBF8BC13542}"/>
                </a:ext>
              </a:extLst>
            </p:cNvPr>
            <p:cNvSpPr/>
            <p:nvPr/>
          </p:nvSpPr>
          <p:spPr>
            <a:xfrm>
              <a:off x="1002991" y="5210280"/>
              <a:ext cx="1219510" cy="1182248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pic>
          <p:nvPicPr>
            <p:cNvPr id="3076" name="Picture 4" descr="Log file - Free interface icons">
              <a:extLst>
                <a:ext uri="{FF2B5EF4-FFF2-40B4-BE49-F238E27FC236}">
                  <a16:creationId xmlns:a16="http://schemas.microsoft.com/office/drawing/2014/main" id="{CEA7008E-7737-58BE-8E35-E7489A95F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355" y="5291624"/>
              <a:ext cx="1014356" cy="1014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4B17BECA-FFED-8755-8B60-E763D058653F}"/>
              </a:ext>
            </a:extLst>
          </p:cNvPr>
          <p:cNvSpPr/>
          <p:nvPr/>
        </p:nvSpPr>
        <p:spPr>
          <a:xfrm>
            <a:off x="2437362" y="5599573"/>
            <a:ext cx="634070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075" name="Groupe 3074">
            <a:extLst>
              <a:ext uri="{FF2B5EF4-FFF2-40B4-BE49-F238E27FC236}">
                <a16:creationId xmlns:a16="http://schemas.microsoft.com/office/drawing/2014/main" id="{05B73869-A6C8-6EE8-8241-665B642A13AE}"/>
              </a:ext>
            </a:extLst>
          </p:cNvPr>
          <p:cNvGrpSpPr/>
          <p:nvPr/>
        </p:nvGrpSpPr>
        <p:grpSpPr>
          <a:xfrm>
            <a:off x="3283318" y="5284540"/>
            <a:ext cx="1219510" cy="1182248"/>
            <a:chOff x="5828991" y="5492373"/>
            <a:chExt cx="1219510" cy="1182248"/>
          </a:xfrm>
        </p:grpSpPr>
        <p:sp>
          <p:nvSpPr>
            <p:cNvPr id="3072" name="Rectangle : coins arrondis 3071">
              <a:extLst>
                <a:ext uri="{FF2B5EF4-FFF2-40B4-BE49-F238E27FC236}">
                  <a16:creationId xmlns:a16="http://schemas.microsoft.com/office/drawing/2014/main" id="{58421674-8666-1A17-EF75-7F291A04A661}"/>
                </a:ext>
              </a:extLst>
            </p:cNvPr>
            <p:cNvSpPr/>
            <p:nvPr/>
          </p:nvSpPr>
          <p:spPr>
            <a:xfrm>
              <a:off x="5828991" y="5492373"/>
              <a:ext cx="1219510" cy="1182248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F6F8D2E-2408-9ABB-0E05-7113A8AA5633}"/>
                </a:ext>
              </a:extLst>
            </p:cNvPr>
            <p:cNvGrpSpPr/>
            <p:nvPr/>
          </p:nvGrpSpPr>
          <p:grpSpPr>
            <a:xfrm>
              <a:off x="5932489" y="5571964"/>
              <a:ext cx="1029275" cy="1033546"/>
              <a:chOff x="5325746" y="4456897"/>
              <a:chExt cx="1530350" cy="1536700"/>
            </a:xfrm>
          </p:grpSpPr>
          <p:pic>
            <p:nvPicPr>
              <p:cNvPr id="60" name="Image 59">
                <a:extLst>
                  <a:ext uri="{FF2B5EF4-FFF2-40B4-BE49-F238E27FC236}">
                    <a16:creationId xmlns:a16="http://schemas.microsoft.com/office/drawing/2014/main" id="{0D345AEB-4E8C-F3E9-6014-8A8EE2CEF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4983" y="4511475"/>
                <a:ext cx="1429862" cy="1431876"/>
              </a:xfrm>
              <a:prstGeom prst="rect">
                <a:avLst/>
              </a:prstGeom>
            </p:spPr>
          </p:pic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35035161-5B54-B693-8CD7-0028D1FFE9C1}"/>
                  </a:ext>
                </a:extLst>
              </p:cNvPr>
              <p:cNvSpPr/>
              <p:nvPr/>
            </p:nvSpPr>
            <p:spPr>
              <a:xfrm>
                <a:off x="5374983" y="4517853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83358863-0D04-12DB-52A7-D1F3EC0A9645}"/>
                  </a:ext>
                </a:extLst>
              </p:cNvPr>
              <p:cNvSpPr/>
              <p:nvPr/>
            </p:nvSpPr>
            <p:spPr>
              <a:xfrm>
                <a:off x="5325746" y="4456897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090" name="Groupe 3089">
            <a:extLst>
              <a:ext uri="{FF2B5EF4-FFF2-40B4-BE49-F238E27FC236}">
                <a16:creationId xmlns:a16="http://schemas.microsoft.com/office/drawing/2014/main" id="{6DDC62C7-C459-E8A2-792A-ED8A92024395}"/>
              </a:ext>
            </a:extLst>
          </p:cNvPr>
          <p:cNvGrpSpPr/>
          <p:nvPr/>
        </p:nvGrpSpPr>
        <p:grpSpPr>
          <a:xfrm>
            <a:off x="5560670" y="4934008"/>
            <a:ext cx="2552701" cy="1694108"/>
            <a:chOff x="5560670" y="5055928"/>
            <a:chExt cx="2552701" cy="1694108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27E840D8-E5CA-CB78-0252-71CEF4A3701D}"/>
                </a:ext>
              </a:extLst>
            </p:cNvPr>
            <p:cNvSpPr/>
            <p:nvPr/>
          </p:nvSpPr>
          <p:spPr>
            <a:xfrm>
              <a:off x="5560670" y="5270471"/>
              <a:ext cx="2552701" cy="1479565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pic>
          <p:nvPicPr>
            <p:cNvPr id="3088" name="Image 3087">
              <a:extLst>
                <a:ext uri="{FF2B5EF4-FFF2-40B4-BE49-F238E27FC236}">
                  <a16:creationId xmlns:a16="http://schemas.microsoft.com/office/drawing/2014/main" id="{A8590DE1-28B1-1CF6-AC1E-30DBD137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74844" y="5560329"/>
              <a:ext cx="2325134" cy="1104286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89" name="Rectangle : coins arrondis 3088">
              <a:extLst>
                <a:ext uri="{FF2B5EF4-FFF2-40B4-BE49-F238E27FC236}">
                  <a16:creationId xmlns:a16="http://schemas.microsoft.com/office/drawing/2014/main" id="{EB13B60F-E138-4667-88DF-3D7195D838FE}"/>
                </a:ext>
              </a:extLst>
            </p:cNvPr>
            <p:cNvSpPr/>
            <p:nvPr/>
          </p:nvSpPr>
          <p:spPr>
            <a:xfrm>
              <a:off x="5978708" y="5055928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JupyterHub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3091" name="Flèche : droite 3090">
            <a:extLst>
              <a:ext uri="{FF2B5EF4-FFF2-40B4-BE49-F238E27FC236}">
                <a16:creationId xmlns:a16="http://schemas.microsoft.com/office/drawing/2014/main" id="{83B05D43-D98C-15FD-0F0A-32DDB66E27F7}"/>
              </a:ext>
            </a:extLst>
          </p:cNvPr>
          <p:cNvSpPr/>
          <p:nvPr/>
        </p:nvSpPr>
        <p:spPr>
          <a:xfrm rot="10800000">
            <a:off x="4714714" y="5606706"/>
            <a:ext cx="634070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8D49901C-4793-406D-CD22-618EE9F5FCD0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46">
            <a:extLst>
              <a:ext uri="{FF2B5EF4-FFF2-40B4-BE49-F238E27FC236}">
                <a16:creationId xmlns:a16="http://schemas.microsoft.com/office/drawing/2014/main" id="{16406486-B9A6-55A8-7449-6AA92CB4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1474" y="6490364"/>
            <a:ext cx="390525" cy="365125"/>
          </a:xfrm>
        </p:spPr>
        <p:txBody>
          <a:bodyPr/>
          <a:lstStyle/>
          <a:p>
            <a:pPr algn="ctr"/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 algn="ctr"/>
              <a:t>8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8" grpId="0" animBg="1"/>
      <p:bldP spid="3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9" grpId="0" animBg="1"/>
      <p:bldP spid="50" grpId="0" animBg="1"/>
      <p:bldP spid="55" grpId="0" animBg="1"/>
      <p:bldP spid="30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8" name="Groupe 4117">
            <a:extLst>
              <a:ext uri="{FF2B5EF4-FFF2-40B4-BE49-F238E27FC236}">
                <a16:creationId xmlns:a16="http://schemas.microsoft.com/office/drawing/2014/main" id="{EC638E52-7479-B7BC-8DC2-189C62C84326}"/>
              </a:ext>
            </a:extLst>
          </p:cNvPr>
          <p:cNvGrpSpPr/>
          <p:nvPr/>
        </p:nvGrpSpPr>
        <p:grpSpPr>
          <a:xfrm>
            <a:off x="2890604" y="2103437"/>
            <a:ext cx="6410791" cy="2072640"/>
            <a:chOff x="2890604" y="2103437"/>
            <a:chExt cx="6410791" cy="207264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D49F23-5261-88D7-5085-23EF7298AB47}"/>
                </a:ext>
              </a:extLst>
            </p:cNvPr>
            <p:cNvSpPr/>
            <p:nvPr/>
          </p:nvSpPr>
          <p:spPr>
            <a:xfrm>
              <a:off x="2890604" y="2103437"/>
              <a:ext cx="6410791" cy="2072640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B15F11-444D-F245-46B9-603A0A00899B}"/>
                </a:ext>
              </a:extLst>
            </p:cNvPr>
            <p:cNvSpPr/>
            <p:nvPr/>
          </p:nvSpPr>
          <p:spPr>
            <a:xfrm>
              <a:off x="2920427" y="2352607"/>
              <a:ext cx="1695450" cy="1705555"/>
            </a:xfrm>
            <a:prstGeom prst="rect">
              <a:avLst/>
            </a:prstGeom>
            <a:solidFill>
              <a:srgbClr val="ECECE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rgbClr val="0077B6"/>
                  </a:solidFill>
                  <a:latin typeface="DIN Black" pitchFamily="50" charset="0"/>
                </a:rPr>
                <a:t>MASTER</a:t>
              </a:r>
              <a:br>
                <a:rPr lang="fr-FR" sz="2800" b="1" dirty="0">
                  <a:solidFill>
                    <a:srgbClr val="0077B6"/>
                  </a:solidFill>
                  <a:latin typeface="DIN Black" pitchFamily="50" charset="0"/>
                </a:rPr>
              </a:br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m5a.xlarge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4 vCore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16GiB RAM</a:t>
              </a:r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pic>
        <p:nvPicPr>
          <p:cNvPr id="4099" name="Graphique 4098" descr="Ordinateur portable avec un remplissage uni">
            <a:extLst>
              <a:ext uri="{FF2B5EF4-FFF2-40B4-BE49-F238E27FC236}">
                <a16:creationId xmlns:a16="http://schemas.microsoft.com/office/drawing/2014/main" id="{0AB70ABC-1077-ABAC-9F90-AA927A39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123" y="4332269"/>
            <a:ext cx="2084685" cy="20846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13525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A12C951-FF67-CBDE-2779-CDA7DC2BB8AE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12F5D1E-B27C-5504-B06C-EDA3E26A8CA1}"/>
              </a:ext>
            </a:extLst>
          </p:cNvPr>
          <p:cNvGrpSpPr/>
          <p:nvPr/>
        </p:nvGrpSpPr>
        <p:grpSpPr>
          <a:xfrm>
            <a:off x="4628427" y="2323574"/>
            <a:ext cx="2011683" cy="1673648"/>
            <a:chOff x="6187437" y="3622253"/>
            <a:chExt cx="2011683" cy="167364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9568B0EE-40BA-F316-C14C-98693976D3B4}"/>
                </a:ext>
              </a:extLst>
            </p:cNvPr>
            <p:cNvGrpSpPr/>
            <p:nvPr/>
          </p:nvGrpSpPr>
          <p:grpSpPr>
            <a:xfrm>
              <a:off x="6187437" y="3622253"/>
              <a:ext cx="2011683" cy="1673648"/>
              <a:chOff x="5829297" y="5055928"/>
              <a:chExt cx="2011683" cy="167364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F98421-C9CD-3C18-8053-37A1E0C4571D}"/>
                  </a:ext>
                </a:extLst>
              </p:cNvPr>
              <p:cNvSpPr/>
              <p:nvPr/>
            </p:nvSpPr>
            <p:spPr>
              <a:xfrm>
                <a:off x="5829297" y="5270472"/>
                <a:ext cx="2011683" cy="1459104"/>
              </a:xfrm>
              <a:prstGeom prst="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86A6CC29-976B-9511-CCF4-75C6C722401F}"/>
                  </a:ext>
                </a:extLst>
              </p:cNvPr>
              <p:cNvSpPr/>
              <p:nvPr/>
            </p:nvSpPr>
            <p:spPr>
              <a:xfrm>
                <a:off x="5978708" y="5055928"/>
                <a:ext cx="1716623" cy="4088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rgbClr val="0077B6"/>
                    </a:solidFill>
                    <a:latin typeface="DINEngschrift" pitchFamily="34" charset="0"/>
                  </a:rPr>
                  <a:t>JupyterHub</a:t>
                </a:r>
                <a:endParaRPr lang="fr-FR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</p:grp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432D002C-23C2-E5B7-9F63-D93D2FF86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2440" y="4142631"/>
              <a:ext cx="1721031" cy="1062228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BDFDB80-5DA9-3C95-5DD1-5E83713FBE93}"/>
              </a:ext>
            </a:extLst>
          </p:cNvPr>
          <p:cNvGrpSpPr/>
          <p:nvPr/>
        </p:nvGrpSpPr>
        <p:grpSpPr>
          <a:xfrm>
            <a:off x="5259015" y="2946994"/>
            <a:ext cx="796261" cy="796261"/>
            <a:chOff x="1181100" y="1699260"/>
            <a:chExt cx="1005838" cy="1005838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DDDBC8B-D7BD-946D-B15D-D01E2196CBBA}"/>
                </a:ext>
              </a:extLst>
            </p:cNvPr>
            <p:cNvSpPr/>
            <p:nvPr/>
          </p:nvSpPr>
          <p:spPr>
            <a:xfrm>
              <a:off x="1181100" y="1699260"/>
              <a:ext cx="1005838" cy="1005838"/>
            </a:xfrm>
            <a:prstGeom prst="ellipse">
              <a:avLst/>
            </a:prstGeom>
            <a:solidFill>
              <a:srgbClr val="AAE4F0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2AE9448E-8006-5418-50CE-A412D6242424}"/>
                </a:ext>
              </a:extLst>
            </p:cNvPr>
            <p:cNvSpPr/>
            <p:nvPr/>
          </p:nvSpPr>
          <p:spPr>
            <a:xfrm rot="5400000">
              <a:off x="1452254" y="1945990"/>
              <a:ext cx="594360" cy="512379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rgbClr val="0077B6"/>
              </a:solidFill>
            </a:ln>
            <a:effectLst>
              <a:innerShdw blurRad="50800" dist="127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4" name="Flèche : chevron 53">
            <a:extLst>
              <a:ext uri="{FF2B5EF4-FFF2-40B4-BE49-F238E27FC236}">
                <a16:creationId xmlns:a16="http://schemas.microsoft.com/office/drawing/2014/main" id="{457A2076-B591-4768-20E3-F51922848763}"/>
              </a:ext>
            </a:extLst>
          </p:cNvPr>
          <p:cNvSpPr/>
          <p:nvPr/>
        </p:nvSpPr>
        <p:spPr>
          <a:xfrm>
            <a:off x="6751326" y="2877830"/>
            <a:ext cx="187126" cy="730559"/>
          </a:xfrm>
          <a:prstGeom prst="chevron">
            <a:avLst/>
          </a:prstGeom>
          <a:solidFill>
            <a:srgbClr val="AAE4F0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Organigramme : Procédé 61">
            <a:extLst>
              <a:ext uri="{FF2B5EF4-FFF2-40B4-BE49-F238E27FC236}">
                <a16:creationId xmlns:a16="http://schemas.microsoft.com/office/drawing/2014/main" id="{09E5C573-992D-5EED-BA66-F5B5137C9A8E}"/>
              </a:ext>
            </a:extLst>
          </p:cNvPr>
          <p:cNvSpPr/>
          <p:nvPr/>
        </p:nvSpPr>
        <p:spPr>
          <a:xfrm>
            <a:off x="2980694" y="2196199"/>
            <a:ext cx="695389" cy="278079"/>
          </a:xfrm>
          <a:prstGeom prst="flowChartProcess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7B6"/>
                </a:solidFill>
                <a:latin typeface="DINEngschrift" pitchFamily="34" charset="0"/>
              </a:rPr>
              <a:t>22</a:t>
            </a:r>
            <a:r>
              <a:rPr lang="fr-FR" dirty="0">
                <a:latin typeface="DINEngschrift" pitchFamily="34" charset="0"/>
              </a:rPr>
              <a:t> </a:t>
            </a:r>
            <a:r>
              <a:rPr lang="fr-FR" sz="1800" b="1" dirty="0">
                <a:solidFill>
                  <a:srgbClr val="92D050"/>
                </a:solidFill>
                <a:latin typeface="DIN Black" pitchFamily="50" charset="0"/>
              </a:rPr>
              <a:t>✓</a:t>
            </a:r>
            <a:r>
              <a:rPr lang="fr-FR" dirty="0"/>
              <a:t> </a:t>
            </a:r>
          </a:p>
        </p:txBody>
      </p:sp>
      <p:grpSp>
        <p:nvGrpSpPr>
          <p:cNvPr id="4116" name="Groupe 4115">
            <a:extLst>
              <a:ext uri="{FF2B5EF4-FFF2-40B4-BE49-F238E27FC236}">
                <a16:creationId xmlns:a16="http://schemas.microsoft.com/office/drawing/2014/main" id="{6F3220F9-7E36-C9EA-2C67-CADFCF78D342}"/>
              </a:ext>
            </a:extLst>
          </p:cNvPr>
          <p:cNvGrpSpPr/>
          <p:nvPr/>
        </p:nvGrpSpPr>
        <p:grpSpPr>
          <a:xfrm>
            <a:off x="1262715" y="2719389"/>
            <a:ext cx="1480946" cy="1864849"/>
            <a:chOff x="1262715" y="2719389"/>
            <a:chExt cx="1480946" cy="1864849"/>
          </a:xfrm>
        </p:grpSpPr>
        <p:sp>
          <p:nvSpPr>
            <p:cNvPr id="4107" name="Forme libre : forme 4106">
              <a:extLst>
                <a:ext uri="{FF2B5EF4-FFF2-40B4-BE49-F238E27FC236}">
                  <a16:creationId xmlns:a16="http://schemas.microsoft.com/office/drawing/2014/main" id="{96CFF5D7-8312-C5AA-C3A4-B878792EDDFD}"/>
                </a:ext>
              </a:extLst>
            </p:cNvPr>
            <p:cNvSpPr/>
            <p:nvPr/>
          </p:nvSpPr>
          <p:spPr>
            <a:xfrm rot="5400000">
              <a:off x="1087172" y="2927749"/>
              <a:ext cx="1832032" cy="1480946"/>
            </a:xfrm>
            <a:custGeom>
              <a:avLst/>
              <a:gdLst>
                <a:gd name="connsiteX0" fmla="*/ 0 w 1832032"/>
                <a:gd name="connsiteY0" fmla="*/ 1393741 h 1480946"/>
                <a:gd name="connsiteX1" fmla="*/ 0 w 1832032"/>
                <a:gd name="connsiteY1" fmla="*/ 587783 h 1480946"/>
                <a:gd name="connsiteX2" fmla="*/ 87205 w 1832032"/>
                <a:gd name="connsiteY2" fmla="*/ 500578 h 1480946"/>
                <a:gd name="connsiteX3" fmla="*/ 138245 w 1832032"/>
                <a:gd name="connsiteY3" fmla="*/ 500578 h 1480946"/>
                <a:gd name="connsiteX4" fmla="*/ 138245 w 1832032"/>
                <a:gd name="connsiteY4" fmla="*/ 245777 h 1480946"/>
                <a:gd name="connsiteX5" fmla="*/ 15356 w 1832032"/>
                <a:gd name="connsiteY5" fmla="*/ 245777 h 1480946"/>
                <a:gd name="connsiteX6" fmla="*/ 261133 w 1832032"/>
                <a:gd name="connsiteY6" fmla="*/ 0 h 1480946"/>
                <a:gd name="connsiteX7" fmla="*/ 506910 w 1832032"/>
                <a:gd name="connsiteY7" fmla="*/ 245777 h 1480946"/>
                <a:gd name="connsiteX8" fmla="*/ 384022 w 1832032"/>
                <a:gd name="connsiteY8" fmla="*/ 245777 h 1480946"/>
                <a:gd name="connsiteX9" fmla="*/ 384022 w 1832032"/>
                <a:gd name="connsiteY9" fmla="*/ 500578 h 1480946"/>
                <a:gd name="connsiteX10" fmla="*/ 436015 w 1832032"/>
                <a:gd name="connsiteY10" fmla="*/ 500578 h 1480946"/>
                <a:gd name="connsiteX11" fmla="*/ 523220 w 1832032"/>
                <a:gd name="connsiteY11" fmla="*/ 587783 h 1480946"/>
                <a:gd name="connsiteX12" fmla="*/ 523220 w 1832032"/>
                <a:gd name="connsiteY12" fmla="*/ 861884 h 1480946"/>
                <a:gd name="connsiteX13" fmla="*/ 1586255 w 1832032"/>
                <a:gd name="connsiteY13" fmla="*/ 861884 h 1480946"/>
                <a:gd name="connsiteX14" fmla="*/ 1586255 w 1832032"/>
                <a:gd name="connsiteY14" fmla="*/ 738995 h 1480946"/>
                <a:gd name="connsiteX15" fmla="*/ 1832032 w 1832032"/>
                <a:gd name="connsiteY15" fmla="*/ 984772 h 1480946"/>
                <a:gd name="connsiteX16" fmla="*/ 1586255 w 1832032"/>
                <a:gd name="connsiteY16" fmla="*/ 1230549 h 1480946"/>
                <a:gd name="connsiteX17" fmla="*/ 1586255 w 1832032"/>
                <a:gd name="connsiteY17" fmla="*/ 1107661 h 1480946"/>
                <a:gd name="connsiteX18" fmla="*/ 523220 w 1832032"/>
                <a:gd name="connsiteY18" fmla="*/ 1107661 h 1480946"/>
                <a:gd name="connsiteX19" fmla="*/ 523220 w 1832032"/>
                <a:gd name="connsiteY19" fmla="*/ 1393741 h 1480946"/>
                <a:gd name="connsiteX20" fmla="*/ 436015 w 1832032"/>
                <a:gd name="connsiteY20" fmla="*/ 1480946 h 1480946"/>
                <a:gd name="connsiteX21" fmla="*/ 87205 w 1832032"/>
                <a:gd name="connsiteY21" fmla="*/ 1480946 h 1480946"/>
                <a:gd name="connsiteX22" fmla="*/ 0 w 1832032"/>
                <a:gd name="connsiteY22" fmla="*/ 1393741 h 14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32032" h="1480946">
                  <a:moveTo>
                    <a:pt x="0" y="1393741"/>
                  </a:moveTo>
                  <a:lnTo>
                    <a:pt x="0" y="587783"/>
                  </a:lnTo>
                  <a:cubicBezTo>
                    <a:pt x="0" y="539621"/>
                    <a:pt x="39043" y="500578"/>
                    <a:pt x="87205" y="500578"/>
                  </a:cubicBezTo>
                  <a:lnTo>
                    <a:pt x="138245" y="500578"/>
                  </a:lnTo>
                  <a:lnTo>
                    <a:pt x="138245" y="245777"/>
                  </a:lnTo>
                  <a:lnTo>
                    <a:pt x="15356" y="245777"/>
                  </a:lnTo>
                  <a:lnTo>
                    <a:pt x="261133" y="0"/>
                  </a:lnTo>
                  <a:lnTo>
                    <a:pt x="506910" y="245777"/>
                  </a:lnTo>
                  <a:lnTo>
                    <a:pt x="384022" y="245777"/>
                  </a:lnTo>
                  <a:lnTo>
                    <a:pt x="384022" y="500578"/>
                  </a:lnTo>
                  <a:lnTo>
                    <a:pt x="436015" y="500578"/>
                  </a:lnTo>
                  <a:cubicBezTo>
                    <a:pt x="484177" y="500578"/>
                    <a:pt x="523220" y="539621"/>
                    <a:pt x="523220" y="587783"/>
                  </a:cubicBezTo>
                  <a:lnTo>
                    <a:pt x="523220" y="861884"/>
                  </a:lnTo>
                  <a:lnTo>
                    <a:pt x="1586255" y="861884"/>
                  </a:lnTo>
                  <a:lnTo>
                    <a:pt x="1586255" y="738995"/>
                  </a:lnTo>
                  <a:lnTo>
                    <a:pt x="1832032" y="984772"/>
                  </a:lnTo>
                  <a:lnTo>
                    <a:pt x="1586255" y="1230549"/>
                  </a:lnTo>
                  <a:lnTo>
                    <a:pt x="1586255" y="1107661"/>
                  </a:lnTo>
                  <a:lnTo>
                    <a:pt x="523220" y="1107661"/>
                  </a:lnTo>
                  <a:lnTo>
                    <a:pt x="523220" y="1393741"/>
                  </a:lnTo>
                  <a:cubicBezTo>
                    <a:pt x="523220" y="1441903"/>
                    <a:pt x="484177" y="1480946"/>
                    <a:pt x="436015" y="1480946"/>
                  </a:cubicBezTo>
                  <a:lnTo>
                    <a:pt x="87205" y="1480946"/>
                  </a:lnTo>
                  <a:cubicBezTo>
                    <a:pt x="39043" y="1480946"/>
                    <a:pt x="0" y="1441903"/>
                    <a:pt x="0" y="1393741"/>
                  </a:cubicBezTo>
                  <a:close/>
                </a:path>
              </a:pathLst>
            </a:cu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4108" name="ZoneTexte 4107">
              <a:extLst>
                <a:ext uri="{FF2B5EF4-FFF2-40B4-BE49-F238E27FC236}">
                  <a16:creationId xmlns:a16="http://schemas.microsoft.com/office/drawing/2014/main" id="{27C84056-BA36-6699-BB20-9FE39A587D03}"/>
                </a:ext>
              </a:extLst>
            </p:cNvPr>
            <p:cNvSpPr txBox="1"/>
            <p:nvPr/>
          </p:nvSpPr>
          <p:spPr>
            <a:xfrm>
              <a:off x="1361134" y="2719389"/>
              <a:ext cx="841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Tunnel</a:t>
              </a:r>
            </a:p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SSH</a:t>
              </a:r>
            </a:p>
          </p:txBody>
        </p:sp>
      </p:grpSp>
      <p:grpSp>
        <p:nvGrpSpPr>
          <p:cNvPr id="4119" name="Groupe 4118">
            <a:extLst>
              <a:ext uri="{FF2B5EF4-FFF2-40B4-BE49-F238E27FC236}">
                <a16:creationId xmlns:a16="http://schemas.microsoft.com/office/drawing/2014/main" id="{7BDCD43E-1833-9B75-B203-8C3CEB057419}"/>
              </a:ext>
            </a:extLst>
          </p:cNvPr>
          <p:cNvGrpSpPr/>
          <p:nvPr/>
        </p:nvGrpSpPr>
        <p:grpSpPr>
          <a:xfrm>
            <a:off x="5259015" y="4769319"/>
            <a:ext cx="3218235" cy="1504481"/>
            <a:chOff x="5259015" y="4769319"/>
            <a:chExt cx="3218235" cy="1504481"/>
          </a:xfrm>
        </p:grpSpPr>
        <p:sp>
          <p:nvSpPr>
            <p:cNvPr id="4109" name="Rectangle 4108">
              <a:extLst>
                <a:ext uri="{FF2B5EF4-FFF2-40B4-BE49-F238E27FC236}">
                  <a16:creationId xmlns:a16="http://schemas.microsoft.com/office/drawing/2014/main" id="{F8CC3F73-441B-F8FC-BDE9-0EA6A66F71C6}"/>
                </a:ext>
              </a:extLst>
            </p:cNvPr>
            <p:cNvSpPr/>
            <p:nvPr/>
          </p:nvSpPr>
          <p:spPr>
            <a:xfrm>
              <a:off x="5259015" y="4769319"/>
              <a:ext cx="3218235" cy="1504481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292D6C0-1E53-A9BF-6F6B-B36684AB2C67}"/>
                </a:ext>
              </a:extLst>
            </p:cNvPr>
            <p:cNvGrpSpPr/>
            <p:nvPr/>
          </p:nvGrpSpPr>
          <p:grpSpPr>
            <a:xfrm>
              <a:off x="6242203" y="5057049"/>
              <a:ext cx="1219510" cy="1182248"/>
              <a:chOff x="5828991" y="5492373"/>
              <a:chExt cx="1219510" cy="1182248"/>
            </a:xfrm>
          </p:grpSpPr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C79F2C41-6C4F-6060-E046-2C925D16D5DD}"/>
                  </a:ext>
                </a:extLst>
              </p:cNvPr>
              <p:cNvSpPr/>
              <p:nvPr/>
            </p:nvSpPr>
            <p:spPr>
              <a:xfrm>
                <a:off x="5828991" y="5492373"/>
                <a:ext cx="1219510" cy="1182248"/>
              </a:xfrm>
              <a:prstGeom prst="roundRect">
                <a:avLst/>
              </a:prstGeom>
              <a:solidFill>
                <a:srgbClr val="ECECEC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86B2C95D-C634-CC77-4A09-1C7419971C26}"/>
                  </a:ext>
                </a:extLst>
              </p:cNvPr>
              <p:cNvGrpSpPr/>
              <p:nvPr/>
            </p:nvGrpSpPr>
            <p:grpSpPr>
              <a:xfrm>
                <a:off x="5932489" y="5571964"/>
                <a:ext cx="1029275" cy="1033546"/>
                <a:chOff x="5325746" y="4456897"/>
                <a:chExt cx="1530350" cy="1536700"/>
              </a:xfrm>
            </p:grpSpPr>
            <p:pic>
              <p:nvPicPr>
                <p:cNvPr id="58" name="Image 57">
                  <a:extLst>
                    <a:ext uri="{FF2B5EF4-FFF2-40B4-BE49-F238E27FC236}">
                      <a16:creationId xmlns:a16="http://schemas.microsoft.com/office/drawing/2014/main" id="{C07B4DAC-D70A-1DFA-FAC1-C3A58AC1BB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74983" y="4511475"/>
                  <a:ext cx="1429862" cy="1431876"/>
                </a:xfrm>
                <a:prstGeom prst="rect">
                  <a:avLst/>
                </a:prstGeom>
              </p:spPr>
            </p:pic>
            <p:sp>
              <p:nvSpPr>
                <p:cNvPr id="59" name="Rectangle : coins arrondis 58">
                  <a:extLst>
                    <a:ext uri="{FF2B5EF4-FFF2-40B4-BE49-F238E27FC236}">
                      <a16:creationId xmlns:a16="http://schemas.microsoft.com/office/drawing/2014/main" id="{CA29FD6A-4026-A581-EB67-5BE70449D160}"/>
                    </a:ext>
                  </a:extLst>
                </p:cNvPr>
                <p:cNvSpPr/>
                <p:nvPr/>
              </p:nvSpPr>
              <p:spPr>
                <a:xfrm>
                  <a:off x="5374983" y="4517853"/>
                  <a:ext cx="1431877" cy="1431876"/>
                </a:xfrm>
                <a:prstGeom prst="roundRect">
                  <a:avLst/>
                </a:prstGeom>
                <a:noFill/>
                <a:ln w="76200"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Rectangle : coins arrondis 59">
                  <a:extLst>
                    <a:ext uri="{FF2B5EF4-FFF2-40B4-BE49-F238E27FC236}">
                      <a16:creationId xmlns:a16="http://schemas.microsoft.com/office/drawing/2014/main" id="{0DD8A1AA-5448-F136-526C-0DE7CD8C6D3B}"/>
                    </a:ext>
                  </a:extLst>
                </p:cNvPr>
                <p:cNvSpPr/>
                <p:nvPr/>
              </p:nvSpPr>
              <p:spPr>
                <a:xfrm>
                  <a:off x="5325746" y="4456897"/>
                  <a:ext cx="1530350" cy="1536700"/>
                </a:xfrm>
                <a:prstGeom prst="roundRect">
                  <a:avLst/>
                </a:prstGeom>
                <a:noFill/>
                <a:ln w="76200"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B16094A9-BB0C-2ADB-C46C-5311479BAA40}"/>
                </a:ext>
              </a:extLst>
            </p:cNvPr>
            <p:cNvSpPr/>
            <p:nvPr/>
          </p:nvSpPr>
          <p:spPr>
            <a:xfrm>
              <a:off x="6414027" y="4888759"/>
              <a:ext cx="894298" cy="284518"/>
            </a:xfrm>
            <a:prstGeom prst="rect">
              <a:avLst/>
            </a:prstGeom>
            <a:solidFill>
              <a:srgbClr val="ECECE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rgbClr val="0077B6"/>
                  </a:solidFill>
                  <a:latin typeface="DIN Black" pitchFamily="50" charset="0"/>
                </a:rPr>
                <a:t>S3</a:t>
              </a:r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grpSp>
        <p:nvGrpSpPr>
          <p:cNvPr id="4114" name="Groupe 4113">
            <a:extLst>
              <a:ext uri="{FF2B5EF4-FFF2-40B4-BE49-F238E27FC236}">
                <a16:creationId xmlns:a16="http://schemas.microsoft.com/office/drawing/2014/main" id="{22E9BC35-F53D-CCB2-A990-A13084530B41}"/>
              </a:ext>
            </a:extLst>
          </p:cNvPr>
          <p:cNvGrpSpPr/>
          <p:nvPr/>
        </p:nvGrpSpPr>
        <p:grpSpPr>
          <a:xfrm>
            <a:off x="5225564" y="3834007"/>
            <a:ext cx="806450" cy="1292892"/>
            <a:chOff x="5225564" y="3840357"/>
            <a:chExt cx="806450" cy="1292892"/>
          </a:xfrm>
        </p:grpSpPr>
        <p:sp>
          <p:nvSpPr>
            <p:cNvPr id="61" name="Flèche : double flèche verticale 60">
              <a:extLst>
                <a:ext uri="{FF2B5EF4-FFF2-40B4-BE49-F238E27FC236}">
                  <a16:creationId xmlns:a16="http://schemas.microsoft.com/office/drawing/2014/main" id="{5B552989-E0AB-39E5-F86E-FD84AF0BBD44}"/>
                </a:ext>
              </a:extLst>
            </p:cNvPr>
            <p:cNvSpPr/>
            <p:nvPr/>
          </p:nvSpPr>
          <p:spPr>
            <a:xfrm>
              <a:off x="5381590" y="3840357"/>
              <a:ext cx="504710" cy="1292892"/>
            </a:xfrm>
            <a:prstGeom prst="upDownArrow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2" name="Rectangle : coins arrondis 4111">
              <a:extLst>
                <a:ext uri="{FF2B5EF4-FFF2-40B4-BE49-F238E27FC236}">
                  <a16:creationId xmlns:a16="http://schemas.microsoft.com/office/drawing/2014/main" id="{4DE8C6EF-BC0B-6669-9684-6D4014666728}"/>
                </a:ext>
              </a:extLst>
            </p:cNvPr>
            <p:cNvSpPr/>
            <p:nvPr/>
          </p:nvSpPr>
          <p:spPr>
            <a:xfrm>
              <a:off x="5225564" y="4351631"/>
              <a:ext cx="806450" cy="275048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77B6"/>
                  </a:solidFill>
                  <a:latin typeface="DINEngschrift" pitchFamily="34" charset="0"/>
                </a:rPr>
                <a:t>Notebook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pic>
        <p:nvPicPr>
          <p:cNvPr id="4117" name="Picture 8" descr="FoxyProxy VPN - Apps on Google Play">
            <a:extLst>
              <a:ext uri="{FF2B5EF4-FFF2-40B4-BE49-F238E27FC236}">
                <a16:creationId xmlns:a16="http://schemas.microsoft.com/office/drawing/2014/main" id="{52804676-CF2A-DE17-218B-0BE8E9089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83" y="4992654"/>
            <a:ext cx="543764" cy="54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1CE2BED7-E0CF-283B-2B4D-22EB0FA1FBCD}"/>
              </a:ext>
            </a:extLst>
          </p:cNvPr>
          <p:cNvGrpSpPr/>
          <p:nvPr/>
        </p:nvGrpSpPr>
        <p:grpSpPr>
          <a:xfrm>
            <a:off x="8226688" y="1431024"/>
            <a:ext cx="3120585" cy="3707676"/>
            <a:chOff x="8614532" y="1869160"/>
            <a:chExt cx="3120585" cy="37076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D8BBC0-A335-9CF6-B49F-97C91224EA1F}"/>
                </a:ext>
              </a:extLst>
            </p:cNvPr>
            <p:cNvSpPr/>
            <p:nvPr/>
          </p:nvSpPr>
          <p:spPr>
            <a:xfrm rot="5400000">
              <a:off x="9671484" y="3643728"/>
              <a:ext cx="2431814" cy="192795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9312BBE-57C2-208E-07C2-C7EECA8137B7}"/>
                </a:ext>
              </a:extLst>
            </p:cNvPr>
            <p:cNvSpPr/>
            <p:nvPr/>
          </p:nvSpPr>
          <p:spPr>
            <a:xfrm rot="20143807">
              <a:off x="8617139" y="3019002"/>
              <a:ext cx="2431814" cy="192795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AF02F7-7408-1422-84AE-06C55BD83CC1}"/>
                </a:ext>
              </a:extLst>
            </p:cNvPr>
            <p:cNvSpPr/>
            <p:nvPr/>
          </p:nvSpPr>
          <p:spPr>
            <a:xfrm rot="1477751">
              <a:off x="8614532" y="4224023"/>
              <a:ext cx="2431814" cy="192795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DB46956E-D488-2E76-2198-2A85FE76CECD}"/>
                </a:ext>
              </a:extLst>
            </p:cNvPr>
            <p:cNvSpPr/>
            <p:nvPr/>
          </p:nvSpPr>
          <p:spPr>
            <a:xfrm>
              <a:off x="10039667" y="1869160"/>
              <a:ext cx="1695450" cy="1695450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rgbClr val="0077B6"/>
                  </a:solidFill>
                  <a:latin typeface="DIN Black" pitchFamily="50" charset="0"/>
                </a:rPr>
                <a:t>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m5a.xlarge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4 vCore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16GiB RAM</a:t>
              </a:r>
              <a:endParaRPr lang="fr-FR" sz="1200" i="1" dirty="0">
                <a:solidFill>
                  <a:srgbClr val="0077B6"/>
                </a:solidFill>
                <a:latin typeface="DIN Black" pitchFamily="50" charset="0"/>
              </a:endParaRPr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627A303A-CE5F-FEFE-683C-791EF7C4592F}"/>
                </a:ext>
              </a:extLst>
            </p:cNvPr>
            <p:cNvSpPr/>
            <p:nvPr/>
          </p:nvSpPr>
          <p:spPr>
            <a:xfrm>
              <a:off x="10039667" y="3881386"/>
              <a:ext cx="1695450" cy="1695450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rgbClr val="0077B6"/>
                  </a:solidFill>
                  <a:latin typeface="DIN Black" pitchFamily="50" charset="0"/>
                </a:rPr>
                <a:t>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m5a.xlarge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4 vCore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16GiB RAM</a:t>
              </a:r>
              <a:endParaRPr lang="fr-FR" sz="1050" i="1" dirty="0">
                <a:solidFill>
                  <a:srgbClr val="0077B6"/>
                </a:solidFill>
                <a:latin typeface="DIN Black" pitchFamily="50" charset="0"/>
              </a:endParaRP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0A0B3B77-E428-0F31-B160-824171F9D8AB}"/>
              </a:ext>
            </a:extLst>
          </p:cNvPr>
          <p:cNvGrpSpPr/>
          <p:nvPr/>
        </p:nvGrpSpPr>
        <p:grpSpPr>
          <a:xfrm>
            <a:off x="7044921" y="2324162"/>
            <a:ext cx="2011683" cy="1678922"/>
            <a:chOff x="7199945" y="2801365"/>
            <a:chExt cx="2011683" cy="167892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7FA5094-7B8C-3CB2-D235-14FCFF8A1708}"/>
                </a:ext>
              </a:extLst>
            </p:cNvPr>
            <p:cNvGrpSpPr/>
            <p:nvPr/>
          </p:nvGrpSpPr>
          <p:grpSpPr>
            <a:xfrm>
              <a:off x="7199945" y="2801365"/>
              <a:ext cx="2011683" cy="1673648"/>
              <a:chOff x="5829297" y="5055928"/>
              <a:chExt cx="2011683" cy="16736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55E8AB-D798-143B-06B8-DB46E5B2A649}"/>
                  </a:ext>
                </a:extLst>
              </p:cNvPr>
              <p:cNvSpPr/>
              <p:nvPr/>
            </p:nvSpPr>
            <p:spPr>
              <a:xfrm>
                <a:off x="5829297" y="5270472"/>
                <a:ext cx="2011683" cy="1459104"/>
              </a:xfrm>
              <a:prstGeom prst="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CAFB1905-D423-D951-8480-97543EE95EC6}"/>
                  </a:ext>
                </a:extLst>
              </p:cNvPr>
              <p:cNvSpPr/>
              <p:nvPr/>
            </p:nvSpPr>
            <p:spPr>
              <a:xfrm>
                <a:off x="5978708" y="5055928"/>
                <a:ext cx="1716623" cy="4088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rgbClr val="0077B6"/>
                    </a:solidFill>
                    <a:latin typeface="DINEngschrift" pitchFamily="34" charset="0"/>
                  </a:rPr>
                  <a:t>Spark</a:t>
                </a:r>
                <a:endParaRPr lang="fr-FR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464D2128-7C1A-2D98-64D1-EC6CA9A26D16}"/>
                </a:ext>
              </a:extLst>
            </p:cNvPr>
            <p:cNvGrpSpPr/>
            <p:nvPr/>
          </p:nvGrpSpPr>
          <p:grpSpPr>
            <a:xfrm>
              <a:off x="7581804" y="3171192"/>
              <a:ext cx="1379263" cy="1309095"/>
              <a:chOff x="4716737" y="5313946"/>
              <a:chExt cx="1379263" cy="1309095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48" name="Graphique 47" descr="Engrenage avec un remplissage uni">
                <a:extLst>
                  <a:ext uri="{FF2B5EF4-FFF2-40B4-BE49-F238E27FC236}">
                    <a16:creationId xmlns:a16="http://schemas.microsoft.com/office/drawing/2014/main" id="{0EA1AD0B-978F-D1CB-EAB0-18E9BD550B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716737" y="53139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Graphique 48" descr="Engrenage avec un remplissage uni">
                <a:extLst>
                  <a:ext uri="{FF2B5EF4-FFF2-40B4-BE49-F238E27FC236}">
                    <a16:creationId xmlns:a16="http://schemas.microsoft.com/office/drawing/2014/main" id="{EE2699F8-6A76-3B38-09B5-25C2B6349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360049" y="5521599"/>
                <a:ext cx="735951" cy="735951"/>
              </a:xfrm>
              <a:prstGeom prst="rect">
                <a:avLst/>
              </a:prstGeom>
            </p:spPr>
          </p:pic>
          <p:pic>
            <p:nvPicPr>
              <p:cNvPr id="50" name="Graphique 49" descr="Engrenage avec un remplissage uni">
                <a:extLst>
                  <a:ext uri="{FF2B5EF4-FFF2-40B4-BE49-F238E27FC236}">
                    <a16:creationId xmlns:a16="http://schemas.microsoft.com/office/drawing/2014/main" id="{701BA45D-22F6-0623-55C7-6BE6EC6EF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723462" y="5968905"/>
                <a:ext cx="654136" cy="654136"/>
              </a:xfrm>
              <a:prstGeom prst="rect">
                <a:avLst/>
              </a:prstGeom>
            </p:spPr>
          </p:pic>
          <p:pic>
            <p:nvPicPr>
              <p:cNvPr id="51" name="Graphique 50" descr="Engrenage avec un remplissage uni">
                <a:extLst>
                  <a:ext uri="{FF2B5EF4-FFF2-40B4-BE49-F238E27FC236}">
                    <a16:creationId xmlns:a16="http://schemas.microsoft.com/office/drawing/2014/main" id="{110B50E3-623D-96FD-0ECC-FD576E25C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419225" y="6082965"/>
                <a:ext cx="437273" cy="437273"/>
              </a:xfrm>
              <a:prstGeom prst="rect">
                <a:avLst/>
              </a:prstGeom>
            </p:spPr>
          </p:pic>
        </p:grpSp>
      </p:grpSp>
      <p:grpSp>
        <p:nvGrpSpPr>
          <p:cNvPr id="4115" name="Groupe 4114">
            <a:extLst>
              <a:ext uri="{FF2B5EF4-FFF2-40B4-BE49-F238E27FC236}">
                <a16:creationId xmlns:a16="http://schemas.microsoft.com/office/drawing/2014/main" id="{34927F0D-FEBB-2594-7C79-9C9EC49412AB}"/>
              </a:ext>
            </a:extLst>
          </p:cNvPr>
          <p:cNvGrpSpPr/>
          <p:nvPr/>
        </p:nvGrpSpPr>
        <p:grpSpPr>
          <a:xfrm>
            <a:off x="7164960" y="3830026"/>
            <a:ext cx="504710" cy="1292892"/>
            <a:chOff x="7839230" y="3840357"/>
            <a:chExt cx="504710" cy="1292892"/>
          </a:xfrm>
        </p:grpSpPr>
        <p:sp>
          <p:nvSpPr>
            <p:cNvPr id="4110" name="Flèche : double flèche verticale 4109">
              <a:extLst>
                <a:ext uri="{FF2B5EF4-FFF2-40B4-BE49-F238E27FC236}">
                  <a16:creationId xmlns:a16="http://schemas.microsoft.com/office/drawing/2014/main" id="{8503B8A5-5B42-E787-E5CF-2E160FAF02FC}"/>
                </a:ext>
              </a:extLst>
            </p:cNvPr>
            <p:cNvSpPr/>
            <p:nvPr/>
          </p:nvSpPr>
          <p:spPr>
            <a:xfrm>
              <a:off x="7839230" y="3840357"/>
              <a:ext cx="504710" cy="1292892"/>
            </a:xfrm>
            <a:prstGeom prst="upDownArrow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3" name="Rectangle : coins arrondis 4112">
              <a:extLst>
                <a:ext uri="{FF2B5EF4-FFF2-40B4-BE49-F238E27FC236}">
                  <a16:creationId xmlns:a16="http://schemas.microsoft.com/office/drawing/2014/main" id="{4F70C2A0-5E27-4393-DB64-AEC11344ABE7}"/>
                </a:ext>
              </a:extLst>
            </p:cNvPr>
            <p:cNvSpPr/>
            <p:nvPr/>
          </p:nvSpPr>
          <p:spPr>
            <a:xfrm>
              <a:off x="7860129" y="4346020"/>
              <a:ext cx="475611" cy="275048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77B6"/>
                  </a:solidFill>
                  <a:latin typeface="DINEngschrift" pitchFamily="34" charset="0"/>
                </a:rPr>
                <a:t>Logs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4120" name="Rectangle : coins arrondis 4119">
            <a:extLst>
              <a:ext uri="{FF2B5EF4-FFF2-40B4-BE49-F238E27FC236}">
                <a16:creationId xmlns:a16="http://schemas.microsoft.com/office/drawing/2014/main" id="{D5F75924-C0CB-C599-EAFD-FEC473A931AD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21" name="ZoneTexte 4120">
            <a:extLst>
              <a:ext uri="{FF2B5EF4-FFF2-40B4-BE49-F238E27FC236}">
                <a16:creationId xmlns:a16="http://schemas.microsoft.com/office/drawing/2014/main" id="{79CAB26A-8DA9-5B01-01A6-5FDBC5D6D63D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       EMR (Elastic MapReduce)</a:t>
            </a:r>
          </a:p>
        </p:txBody>
      </p:sp>
      <p:grpSp>
        <p:nvGrpSpPr>
          <p:cNvPr id="4122" name="Groupe 4121">
            <a:extLst>
              <a:ext uri="{FF2B5EF4-FFF2-40B4-BE49-F238E27FC236}">
                <a16:creationId xmlns:a16="http://schemas.microsoft.com/office/drawing/2014/main" id="{091ABCC1-F71B-5E02-8B49-3D4FDAF9AC41}"/>
              </a:ext>
            </a:extLst>
          </p:cNvPr>
          <p:cNvGrpSpPr/>
          <p:nvPr/>
        </p:nvGrpSpPr>
        <p:grpSpPr>
          <a:xfrm>
            <a:off x="3934104" y="456365"/>
            <a:ext cx="431470" cy="431470"/>
            <a:chOff x="3441531" y="1356235"/>
            <a:chExt cx="374977" cy="374977"/>
          </a:xfrm>
        </p:grpSpPr>
        <p:pic>
          <p:nvPicPr>
            <p:cNvPr id="4123" name="Picture 4">
              <a:extLst>
                <a:ext uri="{FF2B5EF4-FFF2-40B4-BE49-F238E27FC236}">
                  <a16:creationId xmlns:a16="http://schemas.microsoft.com/office/drawing/2014/main" id="{087E404F-921F-484A-0EE5-447479A4B9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6" r="1200" b="2466"/>
            <a:stretch/>
          </p:blipFill>
          <p:spPr bwMode="auto">
            <a:xfrm>
              <a:off x="3441531" y="1356235"/>
              <a:ext cx="374977" cy="374977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4" name="Rectangle : coins arrondis 4123">
              <a:extLst>
                <a:ext uri="{FF2B5EF4-FFF2-40B4-BE49-F238E27FC236}">
                  <a16:creationId xmlns:a16="http://schemas.microsoft.com/office/drawing/2014/main" id="{86C5B59E-0F92-6062-1B6D-F2FDEC1C7E49}"/>
                </a:ext>
              </a:extLst>
            </p:cNvPr>
            <p:cNvSpPr/>
            <p:nvPr/>
          </p:nvSpPr>
          <p:spPr>
            <a:xfrm>
              <a:off x="3441531" y="1356235"/>
              <a:ext cx="374977" cy="374977"/>
            </a:xfrm>
            <a:prstGeom prst="roundRect">
              <a:avLst/>
            </a:prstGeom>
            <a:noFill/>
            <a:ln w="76200">
              <a:solidFill>
                <a:srgbClr val="D5F2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25" name="Groupe 4124">
            <a:extLst>
              <a:ext uri="{FF2B5EF4-FFF2-40B4-BE49-F238E27FC236}">
                <a16:creationId xmlns:a16="http://schemas.microsoft.com/office/drawing/2014/main" id="{EA43BA1F-AF2C-A405-6B74-561CEABFC82C}"/>
              </a:ext>
            </a:extLst>
          </p:cNvPr>
          <p:cNvGrpSpPr/>
          <p:nvPr/>
        </p:nvGrpSpPr>
        <p:grpSpPr>
          <a:xfrm>
            <a:off x="7771236" y="3831314"/>
            <a:ext cx="671441" cy="1292892"/>
            <a:chOff x="7766626" y="3846707"/>
            <a:chExt cx="671441" cy="1292892"/>
          </a:xfrm>
        </p:grpSpPr>
        <p:sp>
          <p:nvSpPr>
            <p:cNvPr id="4126" name="Flèche : double flèche verticale 4125">
              <a:extLst>
                <a:ext uri="{FF2B5EF4-FFF2-40B4-BE49-F238E27FC236}">
                  <a16:creationId xmlns:a16="http://schemas.microsoft.com/office/drawing/2014/main" id="{627B04CD-863F-0E31-C72A-D1033D1A6B08}"/>
                </a:ext>
              </a:extLst>
            </p:cNvPr>
            <p:cNvSpPr/>
            <p:nvPr/>
          </p:nvSpPr>
          <p:spPr>
            <a:xfrm>
              <a:off x="7839230" y="3846707"/>
              <a:ext cx="504710" cy="1292892"/>
            </a:xfrm>
            <a:prstGeom prst="upDownArrow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27" name="Rectangle : coins arrondis 4126">
              <a:extLst>
                <a:ext uri="{FF2B5EF4-FFF2-40B4-BE49-F238E27FC236}">
                  <a16:creationId xmlns:a16="http://schemas.microsoft.com/office/drawing/2014/main" id="{20CF77C3-7710-17FD-939E-FE21FC1702CA}"/>
                </a:ext>
              </a:extLst>
            </p:cNvPr>
            <p:cNvSpPr/>
            <p:nvPr/>
          </p:nvSpPr>
          <p:spPr>
            <a:xfrm>
              <a:off x="7766626" y="4350567"/>
              <a:ext cx="671441" cy="275048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77B6"/>
                  </a:solidFill>
                  <a:latin typeface="DINEngschrift" pitchFamily="34" charset="0"/>
                </a:rPr>
                <a:t>Fichiers</a:t>
              </a:r>
            </a:p>
          </p:txBody>
        </p:sp>
      </p:grp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ECEA78C4-CA79-1AFD-BFEE-EBC67C46C0A7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46">
            <a:extLst>
              <a:ext uri="{FF2B5EF4-FFF2-40B4-BE49-F238E27FC236}">
                <a16:creationId xmlns:a16="http://schemas.microsoft.com/office/drawing/2014/main" id="{A759F7CB-3A44-375E-AE50-8F07230F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1474" y="6490364"/>
            <a:ext cx="390525" cy="365125"/>
          </a:xfrm>
        </p:spPr>
        <p:txBody>
          <a:bodyPr/>
          <a:lstStyle/>
          <a:p>
            <a:pPr algn="ctr"/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 algn="ctr"/>
              <a:t>9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575</Words>
  <Application>Microsoft Office PowerPoint</Application>
  <PresentationFormat>Grand écran</PresentationFormat>
  <Paragraphs>226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Aptos</vt:lpstr>
      <vt:lpstr>Arial</vt:lpstr>
      <vt:lpstr>Bahnschrift</vt:lpstr>
      <vt:lpstr>Calibri</vt:lpstr>
      <vt:lpstr>Calibri Light</vt:lpstr>
      <vt:lpstr>DIN Black</vt:lpstr>
      <vt:lpstr>DIN Medium</vt:lpstr>
      <vt:lpstr>DINEngschrift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64</cp:revision>
  <dcterms:created xsi:type="dcterms:W3CDTF">2024-02-01T13:47:53Z</dcterms:created>
  <dcterms:modified xsi:type="dcterms:W3CDTF">2024-02-06T15:20:31Z</dcterms:modified>
</cp:coreProperties>
</file>