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9"/>
  </p:notesMasterIdLst>
  <p:handoutMasterIdLst>
    <p:handoutMasterId r:id="rId10"/>
  </p:handoutMasterIdLst>
  <p:sldIdLst>
    <p:sldId id="397" r:id="rId2"/>
    <p:sldId id="648" r:id="rId3"/>
    <p:sldId id="649" r:id="rId4"/>
    <p:sldId id="650" r:id="rId5"/>
    <p:sldId id="651" r:id="rId6"/>
    <p:sldId id="652" r:id="rId7"/>
    <p:sldId id="653" r:id="rId8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0C535"/>
    <a:srgbClr val="F0C94E"/>
    <a:srgbClr val="F2D064"/>
    <a:srgbClr val="8F700B"/>
    <a:srgbClr val="C1970F"/>
    <a:srgbClr val="DF994D"/>
    <a:srgbClr val="96750C"/>
    <a:srgbClr val="E4B212"/>
    <a:srgbClr val="EDB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8" autoAdjust="0"/>
    <p:restoredTop sz="95141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996"/>
    </p:cViewPr>
  </p:sorterViewPr>
  <p:notesViewPr>
    <p:cSldViewPr snapToGrid="0">
      <p:cViewPr varScale="1">
        <p:scale>
          <a:sx n="53" d="100"/>
          <a:sy n="53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6E24-291D-41BF-8258-3D813C190B2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3912-254B-43BC-8FE5-BF0F85AD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0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C0D9-682F-4915-ADD8-C0C0C97E48E2}" type="datetimeFigureOut">
              <a:rPr lang="en-IN" smtClean="0"/>
              <a:t>29 Nov 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9457-754D-452A-A7D2-9729943204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65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69457-754D-452A-A7D2-97299432048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45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>
            <a:extLst>
              <a:ext uri="{FF2B5EF4-FFF2-40B4-BE49-F238E27FC236}">
                <a16:creationId xmlns="" xmlns:a16="http://schemas.microsoft.com/office/drawing/2014/main" id="{372FF47D-3659-EC4B-AD5A-A5A030FAD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318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="" xmlns:a16="http://schemas.microsoft.com/office/drawing/2014/main" id="{5002BF0C-4A0E-C143-86C6-272CAE7F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594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="" xmlns:a16="http://schemas.microsoft.com/office/drawing/2014/main" id="{C19B9203-6BE8-F24C-848B-864B7E8C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322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="" xmlns:a16="http://schemas.microsoft.com/office/drawing/2014/main" id="{C40F0B92-3D7C-934E-BB06-868E86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115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="" xmlns:a16="http://schemas.microsoft.com/office/drawing/2014/main" id="{90508E6A-8D13-1C47-A274-B2FD6FA8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11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0094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Slide Number Placeholder 19">
            <a:extLst>
              <a:ext uri="{FF2B5EF4-FFF2-40B4-BE49-F238E27FC236}">
                <a16:creationId xmlns="" xmlns:a16="http://schemas.microsoft.com/office/drawing/2014/main" id="{9C981AE8-6BBD-E443-83C7-2B138D33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783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188641"/>
            <a:ext cx="2879725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7" name="Slide Number Placeholder 19">
            <a:extLst>
              <a:ext uri="{FF2B5EF4-FFF2-40B4-BE49-F238E27FC236}">
                <a16:creationId xmlns="" xmlns:a16="http://schemas.microsoft.com/office/drawing/2014/main" id="{A8B07127-7E02-F340-8D54-2369D2DA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305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075" y="1175405"/>
            <a:ext cx="11228411" cy="4788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1pPr>
            <a:lvl2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2pPr>
            <a:lvl3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3pPr>
            <a:lvl4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4pPr>
            <a:lvl5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9782" y="232007"/>
            <a:ext cx="11228704" cy="9185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332288"/>
                </a:solidFill>
                <a:latin typeface="+mj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="" xmlns:a16="http://schemas.microsoft.com/office/drawing/2014/main" id="{C5B658C0-3F66-4507-BCBA-6417B40C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8314F508-73A4-1442-BC28-FCCC4388CF21}"/>
              </a:ext>
            </a:extLst>
          </p:cNvPr>
          <p:cNvSpPr/>
          <p:nvPr userDrawn="1"/>
        </p:nvSpPr>
        <p:spPr>
          <a:xfrm>
            <a:off x="0" y="0"/>
            <a:ext cx="1910080" cy="6858000"/>
          </a:xfrm>
          <a:custGeom>
            <a:avLst/>
            <a:gdLst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000056 w 1571556"/>
              <a:gd name="connsiteY2" fmla="*/ 6858000 h 6858000"/>
              <a:gd name="connsiteX3" fmla="*/ 0 w 1571556"/>
              <a:gd name="connsiteY3" fmla="*/ 6858000 h 6858000"/>
              <a:gd name="connsiteX4" fmla="*/ 0 w 1571556"/>
              <a:gd name="connsiteY4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000056 w 1571556"/>
              <a:gd name="connsiteY3" fmla="*/ 6858000 h 6858000"/>
              <a:gd name="connsiteX4" fmla="*/ 0 w 1571556"/>
              <a:gd name="connsiteY4" fmla="*/ 6858000 h 6858000"/>
              <a:gd name="connsiteX5" fmla="*/ 0 w 1571556"/>
              <a:gd name="connsiteY5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997289 w 1571556"/>
              <a:gd name="connsiteY3" fmla="*/ 6485860 h 6858000"/>
              <a:gd name="connsiteX4" fmla="*/ 1000056 w 1571556"/>
              <a:gd name="connsiteY4" fmla="*/ 6858000 h 6858000"/>
              <a:gd name="connsiteX5" fmla="*/ 0 w 1571556"/>
              <a:gd name="connsiteY5" fmla="*/ 6858000 h 6858000"/>
              <a:gd name="connsiteX6" fmla="*/ 0 w 1571556"/>
              <a:gd name="connsiteY6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242237 w 1571556"/>
              <a:gd name="connsiteY3" fmla="*/ 3466214 h 6858000"/>
              <a:gd name="connsiteX4" fmla="*/ 997289 w 1571556"/>
              <a:gd name="connsiteY4" fmla="*/ 6485860 h 6858000"/>
              <a:gd name="connsiteX5" fmla="*/ 1000056 w 1571556"/>
              <a:gd name="connsiteY5" fmla="*/ 6858000 h 6858000"/>
              <a:gd name="connsiteX6" fmla="*/ 0 w 1571556"/>
              <a:gd name="connsiteY6" fmla="*/ 6858000 h 6858000"/>
              <a:gd name="connsiteX7" fmla="*/ 0 w 1571556"/>
              <a:gd name="connsiteY7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382207 w 1571556"/>
              <a:gd name="connsiteY3" fmla="*/ 1786270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02415 w 1571556"/>
              <a:gd name="connsiteY4" fmla="*/ 4572000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37407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02415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556" h="6858000">
                <a:moveTo>
                  <a:pt x="0" y="0"/>
                </a:moveTo>
                <a:lnTo>
                  <a:pt x="1571556" y="0"/>
                </a:lnTo>
                <a:lnTo>
                  <a:pt x="1522177" y="446567"/>
                </a:lnTo>
                <a:lnTo>
                  <a:pt x="402415" y="467832"/>
                </a:lnTo>
                <a:lnTo>
                  <a:pt x="419911" y="6528391"/>
                </a:lnTo>
                <a:lnTo>
                  <a:pt x="997289" y="6485860"/>
                </a:lnTo>
                <a:cubicBezTo>
                  <a:pt x="998211" y="6609907"/>
                  <a:pt x="999134" y="6733953"/>
                  <a:pt x="1000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="" xmlns:a16="http://schemas.microsoft.com/office/drawing/2014/main" id="{2803EBB1-456F-3B4B-9B04-D0BF73721685}"/>
              </a:ext>
            </a:extLst>
          </p:cNvPr>
          <p:cNvSpPr/>
          <p:nvPr userDrawn="1"/>
        </p:nvSpPr>
        <p:spPr>
          <a:xfrm>
            <a:off x="-1297" y="0"/>
            <a:ext cx="12194595" cy="6858000"/>
          </a:xfrm>
          <a:prstGeom prst="frame">
            <a:avLst>
              <a:gd name="adj1" fmla="val 569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999649-9E50-5147-AB6F-D95EF4649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260" y="4988495"/>
            <a:ext cx="2332985" cy="150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53965D-4517-0843-A7CD-033CC820F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1108365"/>
            <a:ext cx="4383175" cy="2818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51100F-BBD1-4C49-BD16-5C8C29FB4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2701" y="3517703"/>
            <a:ext cx="2324275" cy="150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BEB8069-1B49-B64F-890C-6A5537D4A83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287" y="3523650"/>
            <a:ext cx="2339681" cy="1565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69DDECD-D42D-C445-8409-FF2304FF34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4988495"/>
            <a:ext cx="2339681" cy="151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F9D1EB-3089-E547-AECD-5E8BDBB07F7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92" y="456383"/>
            <a:ext cx="3388250" cy="16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F3D14ED-8B5E-D841-B173-0FA7DA2BD5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80" y="483108"/>
            <a:ext cx="2584344" cy="1630486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27EE29D3-1773-E446-AE30-F7474BE153F5}"/>
              </a:ext>
            </a:extLst>
          </p:cNvPr>
          <p:cNvSpPr/>
          <p:nvPr userDrawn="1"/>
        </p:nvSpPr>
        <p:spPr>
          <a:xfrm>
            <a:off x="4425744" y="0"/>
            <a:ext cx="7790121" cy="6858000"/>
          </a:xfrm>
          <a:custGeom>
            <a:avLst/>
            <a:gdLst>
              <a:gd name="connsiteX0" fmla="*/ 571500 w 8105844"/>
              <a:gd name="connsiteY0" fmla="*/ 0 h 6858000"/>
              <a:gd name="connsiteX1" fmla="*/ 8105844 w 8105844"/>
              <a:gd name="connsiteY1" fmla="*/ 0 h 6858000"/>
              <a:gd name="connsiteX2" fmla="*/ 8105844 w 8105844"/>
              <a:gd name="connsiteY2" fmla="*/ 6858000 h 6858000"/>
              <a:gd name="connsiteX3" fmla="*/ 0 w 8105844"/>
              <a:gd name="connsiteY3" fmla="*/ 6858000 h 6858000"/>
              <a:gd name="connsiteX4" fmla="*/ 571500 w 810584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5844" h="6858000">
                <a:moveTo>
                  <a:pt x="571500" y="0"/>
                </a:moveTo>
                <a:lnTo>
                  <a:pt x="8105844" y="0"/>
                </a:lnTo>
                <a:lnTo>
                  <a:pt x="8105844" y="6858000"/>
                </a:lnTo>
                <a:lnTo>
                  <a:pt x="0" y="6858000"/>
                </a:lnTo>
                <a:lnTo>
                  <a:pt x="5715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="" xmlns:a16="http://schemas.microsoft.com/office/drawing/2014/main" id="{A66244FD-3AE9-704D-BC26-7978982BD224}"/>
              </a:ext>
            </a:extLst>
          </p:cNvPr>
          <p:cNvSpPr/>
          <p:nvPr userDrawn="1"/>
        </p:nvSpPr>
        <p:spPr>
          <a:xfrm>
            <a:off x="447675" y="384383"/>
            <a:ext cx="11344275" cy="6174039"/>
          </a:xfrm>
          <a:prstGeom prst="frame">
            <a:avLst>
              <a:gd name="adj1" fmla="val 1530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663D7DB3-D98E-2C47-BD7A-CA7D037C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490" y="2544506"/>
            <a:ext cx="6064884" cy="16906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2DC14593-1DD3-1444-92F7-0979F6F4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490" y="4467262"/>
            <a:ext cx="6064884" cy="6466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72D9B2F-A9C4-4942-B696-F94BA4B36C8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0194" y="876862"/>
            <a:ext cx="1642925" cy="8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2721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9">
            <a:extLst>
              <a:ext uri="{FF2B5EF4-FFF2-40B4-BE49-F238E27FC236}">
                <a16:creationId xmlns="" xmlns:a16="http://schemas.microsoft.com/office/drawing/2014/main" id="{F0ADAAB8-A92B-7649-A035-08F00551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552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9">
            <a:extLst>
              <a:ext uri="{FF2B5EF4-FFF2-40B4-BE49-F238E27FC236}">
                <a16:creationId xmlns="" xmlns:a16="http://schemas.microsoft.com/office/drawing/2014/main" id="{A563D028-196A-754D-B60F-DC89122C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773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53FD78B-C289-A641-BE6B-56773F5D9E12}"/>
              </a:ext>
            </a:extLst>
          </p:cNvPr>
          <p:cNvSpPr/>
          <p:nvPr userDrawn="1"/>
        </p:nvSpPr>
        <p:spPr>
          <a:xfrm>
            <a:off x="0" y="1882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3593593-C9D3-F944-834F-BF030ABEE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2696" y="341037"/>
            <a:ext cx="922208" cy="4581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BB0B87-BAE3-8F47-8517-BCD80A3E2C5A}"/>
              </a:ext>
            </a:extLst>
          </p:cNvPr>
          <p:cNvSpPr/>
          <p:nvPr userDrawn="1"/>
        </p:nvSpPr>
        <p:spPr>
          <a:xfrm>
            <a:off x="0" y="0"/>
            <a:ext cx="12192000" cy="6087119"/>
          </a:xfrm>
          <a:prstGeom prst="rect">
            <a:avLst/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5FD1581-475E-8546-BA3D-026D66262B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38C05577-C580-7645-8AEB-5FDAD475D41B}"/>
              </a:ext>
            </a:extLst>
          </p:cNvPr>
          <p:cNvGrpSpPr/>
          <p:nvPr userDrawn="1"/>
        </p:nvGrpSpPr>
        <p:grpSpPr>
          <a:xfrm>
            <a:off x="0" y="6026232"/>
            <a:ext cx="12192001" cy="60872"/>
            <a:chOff x="-1" y="995924"/>
            <a:chExt cx="10876096" cy="761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B72396E-F27C-E240-891A-66353FFCD4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6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>
              <a:extLst>
                <a:ext uri="{FF2B5EF4-FFF2-40B4-BE49-F238E27FC236}">
                  <a16:creationId xmlns="" xmlns:a16="http://schemas.microsoft.com/office/drawing/2014/main" id="{6E62E890-CF6F-4E4E-A212-5C74D873AA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995924"/>
              <a:ext cx="10876095" cy="0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0784248-1914-1B44-B895-0C5BE5D2DD2B}"/>
              </a:ext>
            </a:extLst>
          </p:cNvPr>
          <p:cNvSpPr/>
          <p:nvPr userDrawn="1"/>
        </p:nvSpPr>
        <p:spPr>
          <a:xfrm>
            <a:off x="413754" y="312246"/>
            <a:ext cx="11364493" cy="520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8" y="1141343"/>
            <a:ext cx="3715361" cy="3361384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E32F3C5-DC0C-1442-A6F2-C9E5E225A6C0}"/>
              </a:ext>
            </a:extLst>
          </p:cNvPr>
          <p:cNvCxnSpPr/>
          <p:nvPr userDrawn="1"/>
        </p:nvCxnSpPr>
        <p:spPr>
          <a:xfrm>
            <a:off x="5056909" y="923962"/>
            <a:ext cx="0" cy="3796145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FBE0A018-5E91-C74D-A597-FA06597923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6550" y="1524000"/>
            <a:ext cx="4668838" cy="278476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Slide Number Placeholder 19">
            <a:extLst>
              <a:ext uri="{FF2B5EF4-FFF2-40B4-BE49-F238E27FC236}">
                <a16:creationId xmlns="" xmlns:a16="http://schemas.microsoft.com/office/drawing/2014/main" id="{65F87C8E-ACBD-174B-B30F-1DD4878A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5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53FD78B-C289-A641-BE6B-56773F5D9E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953801-D5A5-754D-A8C8-413D2F8A1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09" y="5617731"/>
            <a:ext cx="1306561" cy="649136"/>
          </a:xfrm>
          <a:prstGeom prst="rect">
            <a:avLst/>
          </a:prstGeom>
        </p:spPr>
      </p:pic>
      <p:sp>
        <p:nvSpPr>
          <p:cNvPr id="3" name="Snip Single Corner Rectangle 2">
            <a:extLst>
              <a:ext uri="{FF2B5EF4-FFF2-40B4-BE49-F238E27FC236}">
                <a16:creationId xmlns="" xmlns:a16="http://schemas.microsoft.com/office/drawing/2014/main" id="{ACC63C9C-4642-DC40-BABA-1EC8810D1DF7}"/>
              </a:ext>
            </a:extLst>
          </p:cNvPr>
          <p:cNvSpPr/>
          <p:nvPr userDrawn="1"/>
        </p:nvSpPr>
        <p:spPr>
          <a:xfrm>
            <a:off x="484909" y="498764"/>
            <a:ext cx="11222182" cy="4889413"/>
          </a:xfrm>
          <a:prstGeom prst="snip1Rect">
            <a:avLst>
              <a:gd name="adj" fmla="val 20751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6B286A-5CC1-094B-B5A2-5C98BAF12EF7}"/>
              </a:ext>
            </a:extLst>
          </p:cNvPr>
          <p:cNvSpPr txBox="1"/>
          <p:nvPr userDrawn="1"/>
        </p:nvSpPr>
        <p:spPr>
          <a:xfrm>
            <a:off x="1911923" y="5877580"/>
            <a:ext cx="286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Towers, Plot No 20, Sector 44, Gurugram, Haryana 122002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DB2566D-968D-6844-A053-5B1C28F09F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909" y="6510395"/>
            <a:ext cx="11222182" cy="0"/>
          </a:xfrm>
          <a:prstGeom prst="line">
            <a:avLst/>
          </a:prstGeom>
          <a:ln w="28575">
            <a:solidFill>
              <a:srgbClr val="FFF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65EEBE0-61F9-CC44-9E1A-4F34F4142E7B}"/>
              </a:ext>
            </a:extLst>
          </p:cNvPr>
          <p:cNvSpPr txBox="1"/>
          <p:nvPr userDrawn="1"/>
        </p:nvSpPr>
        <p:spPr>
          <a:xfrm>
            <a:off x="1911923" y="5608611"/>
            <a:ext cx="375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LOGISOLUTIONS LIMITED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99165"/>
            <a:ext cx="6913418" cy="73429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56979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059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087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4790"/>
            <a:ext cx="5157787" cy="3684588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12000"/>
              <a:buFont typeface="Wingdings" pitchFamily="2" charset="2"/>
              <a:buChar char="§"/>
              <a:defRPr/>
            </a:lvl1pPr>
            <a:lvl2pPr marL="685800" indent="-228600">
              <a:buSzPct val="112000"/>
              <a:buFont typeface="Wingdings" pitchFamily="2" charset="2"/>
              <a:buChar char="§"/>
              <a:defRPr/>
            </a:lvl2pPr>
            <a:lvl3pPr marL="1143000" indent="-228600">
              <a:buSzPct val="112000"/>
              <a:buFont typeface="Wingdings" pitchFamily="2" charset="2"/>
              <a:buChar char="§"/>
              <a:defRPr/>
            </a:lvl3pPr>
            <a:lvl4pPr marL="1600200" indent="-228600">
              <a:buSzPct val="112000"/>
              <a:buFont typeface="Wingdings" pitchFamily="2" charset="2"/>
              <a:buChar char="§"/>
              <a:defRPr/>
            </a:lvl4pPr>
            <a:lvl5pPr marL="2057400" indent="-228600">
              <a:buSzPct val="112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087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479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9">
            <a:extLst>
              <a:ext uri="{FF2B5EF4-FFF2-40B4-BE49-F238E27FC236}">
                <a16:creationId xmlns="" xmlns:a16="http://schemas.microsoft.com/office/drawing/2014/main" id="{13CFE4E3-736F-D043-85AE-41ECAAA5B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642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66F03B-33BE-054A-8573-262DFB19B1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300" y="1292225"/>
            <a:ext cx="10947401" cy="4716463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1pPr>
            <a:lvl2pPr marL="6858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4pPr>
            <a:lvl5pPr marL="20574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="" xmlns:a16="http://schemas.microsoft.com/office/drawing/2014/main" id="{5D1C8121-5038-8E43-BED1-995C6B50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56578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93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9">
            <a:extLst>
              <a:ext uri="{FF2B5EF4-FFF2-40B4-BE49-F238E27FC236}">
                <a16:creationId xmlns="" xmlns:a16="http://schemas.microsoft.com/office/drawing/2014/main" id="{0879685E-8B8C-E24B-BB4B-A63740BA2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727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0" y="91969"/>
            <a:ext cx="10947401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323914"/>
            <a:ext cx="10947401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E285232-2828-E44B-9473-69CA00D7594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24B8ADE-B0D5-264B-8311-AD176DFDD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5455" y="6515655"/>
            <a:ext cx="9836727" cy="143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="" xmlns:a16="http://schemas.microsoft.com/office/drawing/2014/main" id="{D29B5527-C484-2748-B1A9-A6359B3E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CE852B7-91C0-E845-B1C5-7A8FCD12916E}"/>
              </a:ext>
            </a:extLst>
          </p:cNvPr>
          <p:cNvGrpSpPr/>
          <p:nvPr userDrawn="1"/>
        </p:nvGrpSpPr>
        <p:grpSpPr>
          <a:xfrm>
            <a:off x="11105175" y="-1"/>
            <a:ext cx="1098190" cy="1060597"/>
            <a:chOff x="11105175" y="882"/>
            <a:chExt cx="1098190" cy="986836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54FDC133-4169-FE40-8529-92194DCAF9B6}"/>
                </a:ext>
              </a:extLst>
            </p:cNvPr>
            <p:cNvSpPr/>
            <p:nvPr userDrawn="1"/>
          </p:nvSpPr>
          <p:spPr>
            <a:xfrm>
              <a:off x="11663276" y="883"/>
              <a:ext cx="540089" cy="986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60D93364-1EB7-134D-8CA8-B8AE670EF23F}"/>
                </a:ext>
              </a:extLst>
            </p:cNvPr>
            <p:cNvGrpSpPr/>
            <p:nvPr userDrawn="1"/>
          </p:nvGrpSpPr>
          <p:grpSpPr>
            <a:xfrm>
              <a:off x="11105175" y="882"/>
              <a:ext cx="810133" cy="986836"/>
              <a:chOff x="11164633" y="-11817"/>
              <a:chExt cx="810133" cy="986836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="" xmlns:a16="http://schemas.microsoft.com/office/drawing/2014/main" id="{EFC40A53-B17A-3646-ACC6-42EDA402B8D4}"/>
                  </a:ext>
                </a:extLst>
              </p:cNvPr>
              <p:cNvSpPr/>
              <p:nvPr userDrawn="1"/>
            </p:nvSpPr>
            <p:spPr>
              <a:xfrm>
                <a:off x="11164633" y="-11817"/>
                <a:ext cx="611040" cy="986834"/>
              </a:xfrm>
              <a:prstGeom prst="parallelogram">
                <a:avLst>
                  <a:gd name="adj" fmla="val 54444"/>
                </a:avLst>
              </a:prstGeom>
              <a:solidFill>
                <a:srgbClr val="FFF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="" xmlns:a16="http://schemas.microsoft.com/office/drawing/2014/main" id="{73C13D5A-B7D1-2944-850B-13A74BC68E72}"/>
                  </a:ext>
                </a:extLst>
              </p:cNvPr>
              <p:cNvSpPr/>
              <p:nvPr userDrawn="1"/>
            </p:nvSpPr>
            <p:spPr>
              <a:xfrm>
                <a:off x="11434677" y="-11816"/>
                <a:ext cx="540089" cy="986835"/>
              </a:xfrm>
              <a:prstGeom prst="parallelogram">
                <a:avLst>
                  <a:gd name="adj" fmla="val 421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2EDF700-8293-434C-BE33-089EE9D2AED4}"/>
              </a:ext>
            </a:extLst>
          </p:cNvPr>
          <p:cNvGrpSpPr/>
          <p:nvPr userDrawn="1"/>
        </p:nvGrpSpPr>
        <p:grpSpPr>
          <a:xfrm>
            <a:off x="-2" y="1041308"/>
            <a:ext cx="12192001" cy="19300"/>
            <a:chOff x="-1" y="1047935"/>
            <a:chExt cx="10876096" cy="24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09A6049-7E76-6344-9588-1B83FA06B9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9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19FA37E1-F854-A941-A157-81126F39E0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47935"/>
              <a:ext cx="10876096" cy="1955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9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9" r:id="rId2"/>
    <p:sldLayoutId id="2147483702" r:id="rId3"/>
    <p:sldLayoutId id="2147483703" r:id="rId4"/>
    <p:sldLayoutId id="2147483704" r:id="rId5"/>
    <p:sldLayoutId id="2147483763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97" r:id="rId14"/>
    <p:sldLayoutId id="2147483698" r:id="rId15"/>
    <p:sldLayoutId id="2147483768" r:id="rId16"/>
  </p:sldLayoutIdLst>
  <p:transition spd="slow"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A71C16A-5FAF-424B-897E-EE9C7342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590" y="2544506"/>
            <a:ext cx="6064884" cy="1690637"/>
          </a:xfrm>
        </p:spPr>
        <p:txBody>
          <a:bodyPr/>
          <a:lstStyle/>
          <a:p>
            <a:r>
              <a:rPr lang="en-US" dirty="0"/>
              <a:t>Apollo LogiSolutions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E2B6F20A-55E7-F545-B9A0-9AE3795C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590" y="4467262"/>
            <a:ext cx="6064884" cy="646692"/>
          </a:xfrm>
        </p:spPr>
        <p:txBody>
          <a:bodyPr/>
          <a:lstStyle/>
          <a:p>
            <a:r>
              <a:rPr lang="en-US" dirty="0"/>
              <a:t>ALS CRM Tool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="" xmlns:a16="http://schemas.microsoft.com/office/drawing/2014/main" id="{BAD25E4D-7420-9A4A-BA28-93496E95CC25}"/>
              </a:ext>
            </a:extLst>
          </p:cNvPr>
          <p:cNvSpPr txBox="1">
            <a:spLocks/>
          </p:cNvSpPr>
          <p:nvPr/>
        </p:nvSpPr>
        <p:spPr>
          <a:xfrm>
            <a:off x="5172590" y="5064354"/>
            <a:ext cx="1818146" cy="263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Nov, 2018</a:t>
            </a:r>
          </a:p>
        </p:txBody>
      </p:sp>
    </p:spTree>
    <p:extLst>
      <p:ext uri="{BB962C8B-B14F-4D97-AF65-F5344CB8AC3E}">
        <p14:creationId xmlns:p14="http://schemas.microsoft.com/office/powerpoint/2010/main" val="28643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DD4DF7A-3D83-4752-A098-013E0F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ALS CRM In-House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69BC09-B8F6-4D2F-A9F8-981ABDE50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40F4E2A9-561F-42CB-9654-3DF9A9D429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680" y="1265558"/>
            <a:ext cx="11228411" cy="4788000"/>
          </a:xfrm>
        </p:spPr>
        <p:txBody>
          <a:bodyPr>
            <a:normAutofit/>
          </a:bodyPr>
          <a:lstStyle/>
          <a:p>
            <a:r>
              <a:rPr lang="en-IN" dirty="0"/>
              <a:t>ALS CRM Solution  In-House developed web based solution on Microsoft Technology Stack</a:t>
            </a:r>
          </a:p>
          <a:p>
            <a:pPr lvl="5"/>
            <a:r>
              <a:rPr lang="en-IN" sz="1600" dirty="0"/>
              <a:t>Customer , Opportunity &amp; Lead Management, Meetings and Conveyance Claims.</a:t>
            </a:r>
          </a:p>
          <a:p>
            <a:pPr lvl="5"/>
            <a:r>
              <a:rPr lang="en-IN" sz="1600" dirty="0"/>
              <a:t>Competitor Intelligence and Communication Management </a:t>
            </a:r>
          </a:p>
          <a:p>
            <a:pPr lvl="5"/>
            <a:r>
              <a:rPr lang="en-IN" sz="1600" dirty="0"/>
              <a:t>Opportunity Qualification – Approval based</a:t>
            </a:r>
          </a:p>
          <a:p>
            <a:pPr lvl="5"/>
            <a:r>
              <a:rPr lang="en-IN" sz="1600" dirty="0"/>
              <a:t>Proposal Ratification by Stake Holders – Legal, HR, IT, Finance , Operations, Sales</a:t>
            </a:r>
          </a:p>
          <a:p>
            <a:pPr lvl="5"/>
            <a:r>
              <a:rPr lang="en-IN" sz="1600" dirty="0"/>
              <a:t>Captures all 7 stages of CRM.</a:t>
            </a:r>
          </a:p>
          <a:p>
            <a:pPr lvl="5"/>
            <a:r>
              <a:rPr lang="en-IN" sz="1600" dirty="0"/>
              <a:t>Multi Tenant – Caters to different workflows for specific verticals</a:t>
            </a:r>
          </a:p>
          <a:p>
            <a:pPr lvl="5"/>
            <a:r>
              <a:rPr lang="en-IN" sz="1600" dirty="0"/>
              <a:t>Access control rights and Admin panel for Sales Team.</a:t>
            </a:r>
          </a:p>
          <a:p>
            <a:pPr lvl="5"/>
            <a:r>
              <a:rPr lang="en-IN" sz="1600" b="1" dirty="0"/>
              <a:t>CRM Dashboard – Web Based.</a:t>
            </a:r>
          </a:p>
          <a:p>
            <a:pPr lvl="5"/>
            <a:r>
              <a:rPr lang="en-IN" sz="1600" dirty="0"/>
              <a:t>Live for all verticals  ALS SCS, ALS FFD, Infra, Liquid Logistics </a:t>
            </a:r>
          </a:p>
          <a:p>
            <a:pPr marL="0" indent="0">
              <a:buNone/>
            </a:pPr>
            <a:r>
              <a:rPr lang="en-IN" dirty="0"/>
              <a:t>ALS CRM Solution Business Case</a:t>
            </a:r>
          </a:p>
          <a:p>
            <a:pPr lvl="5"/>
            <a:r>
              <a:rPr lang="en-IN" sz="1600" dirty="0"/>
              <a:t>Current user count  - 25 across verticals.</a:t>
            </a:r>
          </a:p>
          <a:p>
            <a:pPr lvl="5"/>
            <a:r>
              <a:rPr lang="en-IN" sz="1600" dirty="0"/>
              <a:t>Cost Saving per month  -  INR 50K.</a:t>
            </a:r>
          </a:p>
          <a:p>
            <a:pPr lvl="5"/>
            <a:r>
              <a:rPr lang="en-IN" sz="1600" dirty="0"/>
              <a:t>On Premise Data repository – No Data storage charges. </a:t>
            </a:r>
          </a:p>
          <a:p>
            <a:pPr lvl="5"/>
            <a:r>
              <a:rPr lang="en-IN" sz="1600" dirty="0"/>
              <a:t>Complete visibility of Sales Performance to the management. </a:t>
            </a:r>
          </a:p>
          <a:p>
            <a:pPr lvl="5"/>
            <a:r>
              <a:rPr lang="en-IN" sz="1600" dirty="0"/>
              <a:t>Historical CRM data available for Analytics.</a:t>
            </a:r>
          </a:p>
        </p:txBody>
      </p:sp>
    </p:spTree>
    <p:extLst>
      <p:ext uri="{BB962C8B-B14F-4D97-AF65-F5344CB8AC3E}">
        <p14:creationId xmlns:p14="http://schemas.microsoft.com/office/powerpoint/2010/main" val="14291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3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EDD4DF7A-3D83-4752-A098-013E0F8BB649}"/>
              </a:ext>
            </a:extLst>
          </p:cNvPr>
          <p:cNvSpPr txBox="1">
            <a:spLocks/>
          </p:cNvSpPr>
          <p:nvPr/>
        </p:nvSpPr>
        <p:spPr>
          <a:xfrm>
            <a:off x="529782" y="232007"/>
            <a:ext cx="11228704" cy="9185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ALS CRM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8" y="1101137"/>
            <a:ext cx="113726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865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ED177C-4BE2-4F05-BE1D-C9750E4F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CRM </a:t>
            </a:r>
            <a:r>
              <a:rPr lang="en-IN" dirty="0"/>
              <a:t>– Lead </a:t>
            </a:r>
            <a:r>
              <a:rPr lang="en-IN" dirty="0" smtClean="0"/>
              <a:t>Creation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780584-4837-470A-86AA-64CEB520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2" y="1118381"/>
            <a:ext cx="10882648" cy="51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74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9E403F-5DB9-4DE7-94BA-7898799B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CRM- Line of Business Options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4B4558-B568-4DC5-9CD0-38DED8DF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" y="1103219"/>
            <a:ext cx="11338560" cy="51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56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9E403F-5DB9-4DE7-94BA-7898799B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CRM – Stages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4B4558-B568-4DC5-9CD0-38DED8DF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3E4656-955D-40CB-BAC4-D9B0CAAA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207652"/>
            <a:ext cx="1074065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932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9E403F-5DB9-4DE7-94BA-7898799B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CRM- Segments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9EDB2B-CC50-4BD5-97DC-F1B177FA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04646"/>
            <a:ext cx="10947401" cy="454183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Segments:</a:t>
            </a:r>
            <a:endParaRPr lang="en-IN" dirty="0"/>
          </a:p>
          <a:p>
            <a:pPr lvl="1"/>
            <a:r>
              <a:rPr lang="en-IN" dirty="0"/>
              <a:t>Apparel</a:t>
            </a:r>
          </a:p>
          <a:p>
            <a:pPr lvl="1"/>
            <a:r>
              <a:rPr lang="en-IN" dirty="0"/>
              <a:t>Automotive</a:t>
            </a:r>
          </a:p>
          <a:p>
            <a:pPr lvl="1"/>
            <a:r>
              <a:rPr lang="en-IN" dirty="0"/>
              <a:t>Chemical</a:t>
            </a:r>
          </a:p>
          <a:p>
            <a:pPr lvl="1"/>
            <a:r>
              <a:rPr lang="en-IN" dirty="0"/>
              <a:t>E-commerce</a:t>
            </a:r>
          </a:p>
          <a:p>
            <a:pPr lvl="1"/>
            <a:r>
              <a:rPr lang="en-IN" dirty="0"/>
              <a:t>Energy &amp; Utilities</a:t>
            </a:r>
          </a:p>
          <a:p>
            <a:pPr lvl="1"/>
            <a:r>
              <a:rPr lang="en-IN" dirty="0"/>
              <a:t>F&amp;B</a:t>
            </a:r>
          </a:p>
          <a:p>
            <a:pPr lvl="1"/>
            <a:r>
              <a:rPr lang="en-IN" dirty="0"/>
              <a:t>FMCD</a:t>
            </a:r>
          </a:p>
          <a:p>
            <a:pPr lvl="1"/>
            <a:r>
              <a:rPr lang="en-IN" dirty="0"/>
              <a:t>FMCG</a:t>
            </a:r>
          </a:p>
          <a:p>
            <a:pPr lvl="1"/>
            <a:r>
              <a:rPr lang="en-IN" dirty="0"/>
              <a:t>Healthcare</a:t>
            </a:r>
          </a:p>
          <a:p>
            <a:pPr lvl="1"/>
            <a:r>
              <a:rPr lang="en-IN" dirty="0"/>
              <a:t>Industrial</a:t>
            </a:r>
          </a:p>
          <a:p>
            <a:pPr lvl="1"/>
            <a:r>
              <a:rPr lang="en-IN" dirty="0"/>
              <a:t>Media &amp; Entertainment</a:t>
            </a:r>
          </a:p>
          <a:p>
            <a:pPr lvl="1"/>
            <a:r>
              <a:rPr lang="en-IN" dirty="0"/>
              <a:t>Pharma</a:t>
            </a:r>
          </a:p>
          <a:p>
            <a:pPr lvl="1"/>
            <a:r>
              <a:rPr lang="en-IN" dirty="0"/>
              <a:t>Telecom</a:t>
            </a:r>
          </a:p>
          <a:p>
            <a:pPr lvl="1"/>
            <a:r>
              <a:rPr lang="en-IN" dirty="0"/>
              <a:t>Others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4B4558-B568-4DC5-9CD0-38DED8DF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58" y="1150987"/>
            <a:ext cx="3114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11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acuite-new">
      <a:dk1>
        <a:srgbClr val="2A1013"/>
      </a:dk1>
      <a:lt1>
        <a:srgbClr val="FFFFFF"/>
      </a:lt1>
      <a:dk2>
        <a:srgbClr val="821A1B"/>
      </a:dk2>
      <a:lt2>
        <a:srgbClr val="5B5D61"/>
      </a:lt2>
      <a:accent1>
        <a:srgbClr val="C54027"/>
      </a:accent1>
      <a:accent2>
        <a:srgbClr val="D36027"/>
      </a:accent2>
      <a:accent3>
        <a:srgbClr val="DB8E3A"/>
      </a:accent3>
      <a:accent4>
        <a:srgbClr val="EDB91D"/>
      </a:accent4>
      <a:accent5>
        <a:srgbClr val="6EAA43"/>
      </a:accent5>
      <a:accent6>
        <a:srgbClr val="1B2F28"/>
      </a:accent6>
      <a:hlink>
        <a:srgbClr val="D36027"/>
      </a:hlink>
      <a:folHlink>
        <a:srgbClr val="EDB91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14385</TotalTime>
  <Words>200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Trebuchet MS</vt:lpstr>
      <vt:lpstr>Wingdings</vt:lpstr>
      <vt:lpstr>2_Office Theme</vt:lpstr>
      <vt:lpstr>Apollo LogiSolutions</vt:lpstr>
      <vt:lpstr>ALS CRM In-House Solution</vt:lpstr>
      <vt:lpstr>PowerPoint Presentation</vt:lpstr>
      <vt:lpstr>CRM – Lead Creation</vt:lpstr>
      <vt:lpstr>CRM- Line of Business Options</vt:lpstr>
      <vt:lpstr>CRM – Stages</vt:lpstr>
      <vt:lpstr>CRM- Segments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Vivek</dc:creator>
  <cp:keywords/>
  <dc:description/>
  <cp:lastModifiedBy>User</cp:lastModifiedBy>
  <cp:revision>835</cp:revision>
  <cp:lastPrinted>2017-11-23T09:05:40Z</cp:lastPrinted>
  <dcterms:created xsi:type="dcterms:W3CDTF">2017-10-24T07:49:04Z</dcterms:created>
  <dcterms:modified xsi:type="dcterms:W3CDTF">2018-11-29T08:32:56Z</dcterms:modified>
  <cp:category/>
</cp:coreProperties>
</file>