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262" r:id="rId2"/>
    <p:sldId id="739" r:id="rId3"/>
    <p:sldId id="741" r:id="rId4"/>
    <p:sldId id="723" r:id="rId5"/>
    <p:sldId id="740" r:id="rId6"/>
    <p:sldId id="743" r:id="rId7"/>
    <p:sldId id="742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738" r:id="rId1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93CDDD"/>
    <a:srgbClr val="A7D18A"/>
    <a:srgbClr val="057091"/>
    <a:srgbClr val="CCF1FC"/>
    <a:srgbClr val="27C3F3"/>
    <a:srgbClr val="00B050"/>
    <a:srgbClr val="910C07"/>
    <a:srgbClr val="2D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5141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996"/>
    </p:cViewPr>
  </p:sorterViewPr>
  <p:notesViewPr>
    <p:cSldViewPr snapToGrid="0">
      <p:cViewPr varScale="1">
        <p:scale>
          <a:sx n="53" d="100"/>
          <a:sy n="53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6E24-291D-41BF-8258-3D813C190B2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D3912-254B-43BC-8FE5-BF0F85AD2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0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C0D9-682F-4915-ADD8-C0C0C97E48E2}" type="datetimeFigureOut">
              <a:rPr lang="en-IN" smtClean="0"/>
              <a:t>19 Nov 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9457-754D-452A-A7D2-9729943204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65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Cover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64871B-E431-4ADD-8843-817CABC8C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2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9">
            <a:extLst>
              <a:ext uri="{FF2B5EF4-FFF2-40B4-BE49-F238E27FC236}">
                <a16:creationId xmlns:a16="http://schemas.microsoft.com/office/drawing/2014/main" xmlns="" id="{372FF47D-3659-EC4B-AD5A-A5A030FAD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4318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xmlns="" id="{5002BF0C-4A0E-C143-86C6-272CAE7F0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94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xmlns="" id="{C19B9203-6BE8-F24C-848B-864B7E8C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322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xmlns="" id="{C40F0B92-3D7C-934E-BB06-868E864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115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xmlns="" id="{90508E6A-8D13-1C47-A274-B2FD6FA8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11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00949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xmlns="" id="{9C981AE8-6BBD-E443-83C7-2B138D33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78783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188641"/>
            <a:ext cx="2879725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xmlns="" id="{A8B07127-7E02-F340-8D54-2369D2DA7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3056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075" y="1175405"/>
            <a:ext cx="11228411" cy="4788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1pPr>
            <a:lvl2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2pPr>
            <a:lvl3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3pPr>
            <a:lvl4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4pPr>
            <a:lvl5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9782" y="232007"/>
            <a:ext cx="11228704" cy="9185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332288"/>
                </a:solidFill>
                <a:latin typeface="+mj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9">
            <a:extLst>
              <a:ext uri="{FF2B5EF4-FFF2-40B4-BE49-F238E27FC236}">
                <a16:creationId xmlns:a16="http://schemas.microsoft.com/office/drawing/2014/main" xmlns="" id="{A89C1DFD-C323-4022-8B22-BAA5AEC5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8314F508-73A4-1442-BC28-FCCC4388CF21}"/>
              </a:ext>
            </a:extLst>
          </p:cNvPr>
          <p:cNvSpPr/>
          <p:nvPr userDrawn="1"/>
        </p:nvSpPr>
        <p:spPr>
          <a:xfrm>
            <a:off x="0" y="0"/>
            <a:ext cx="1910080" cy="6858000"/>
          </a:xfrm>
          <a:custGeom>
            <a:avLst/>
            <a:gdLst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000056 w 1571556"/>
              <a:gd name="connsiteY2" fmla="*/ 6858000 h 6858000"/>
              <a:gd name="connsiteX3" fmla="*/ 0 w 1571556"/>
              <a:gd name="connsiteY3" fmla="*/ 6858000 h 6858000"/>
              <a:gd name="connsiteX4" fmla="*/ 0 w 1571556"/>
              <a:gd name="connsiteY4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000056 w 1571556"/>
              <a:gd name="connsiteY3" fmla="*/ 6858000 h 6858000"/>
              <a:gd name="connsiteX4" fmla="*/ 0 w 1571556"/>
              <a:gd name="connsiteY4" fmla="*/ 6858000 h 6858000"/>
              <a:gd name="connsiteX5" fmla="*/ 0 w 1571556"/>
              <a:gd name="connsiteY5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997289 w 1571556"/>
              <a:gd name="connsiteY3" fmla="*/ 6485860 h 6858000"/>
              <a:gd name="connsiteX4" fmla="*/ 1000056 w 1571556"/>
              <a:gd name="connsiteY4" fmla="*/ 6858000 h 6858000"/>
              <a:gd name="connsiteX5" fmla="*/ 0 w 1571556"/>
              <a:gd name="connsiteY5" fmla="*/ 6858000 h 6858000"/>
              <a:gd name="connsiteX6" fmla="*/ 0 w 1571556"/>
              <a:gd name="connsiteY6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242237 w 1571556"/>
              <a:gd name="connsiteY3" fmla="*/ 3466214 h 6858000"/>
              <a:gd name="connsiteX4" fmla="*/ 997289 w 1571556"/>
              <a:gd name="connsiteY4" fmla="*/ 6485860 h 6858000"/>
              <a:gd name="connsiteX5" fmla="*/ 1000056 w 1571556"/>
              <a:gd name="connsiteY5" fmla="*/ 6858000 h 6858000"/>
              <a:gd name="connsiteX6" fmla="*/ 0 w 1571556"/>
              <a:gd name="connsiteY6" fmla="*/ 6858000 h 6858000"/>
              <a:gd name="connsiteX7" fmla="*/ 0 w 1571556"/>
              <a:gd name="connsiteY7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382207 w 1571556"/>
              <a:gd name="connsiteY3" fmla="*/ 1786270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02415 w 1571556"/>
              <a:gd name="connsiteY4" fmla="*/ 4572000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37407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02415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556" h="6858000">
                <a:moveTo>
                  <a:pt x="0" y="0"/>
                </a:moveTo>
                <a:lnTo>
                  <a:pt x="1571556" y="0"/>
                </a:lnTo>
                <a:lnTo>
                  <a:pt x="1522177" y="446567"/>
                </a:lnTo>
                <a:lnTo>
                  <a:pt x="402415" y="467832"/>
                </a:lnTo>
                <a:lnTo>
                  <a:pt x="419911" y="6528391"/>
                </a:lnTo>
                <a:lnTo>
                  <a:pt x="997289" y="6485860"/>
                </a:lnTo>
                <a:cubicBezTo>
                  <a:pt x="998211" y="6609907"/>
                  <a:pt x="999134" y="6733953"/>
                  <a:pt x="1000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xmlns="" id="{2803EBB1-456F-3B4B-9B04-D0BF73721685}"/>
              </a:ext>
            </a:extLst>
          </p:cNvPr>
          <p:cNvSpPr/>
          <p:nvPr userDrawn="1"/>
        </p:nvSpPr>
        <p:spPr>
          <a:xfrm>
            <a:off x="-1297" y="0"/>
            <a:ext cx="12194595" cy="6858000"/>
          </a:xfrm>
          <a:prstGeom prst="frame">
            <a:avLst>
              <a:gd name="adj1" fmla="val 569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999649-9E50-5147-AB6F-D95EF4649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9260" y="4988495"/>
            <a:ext cx="2332985" cy="150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53965D-4517-0843-A7CD-033CC820F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1108365"/>
            <a:ext cx="4383175" cy="2818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51100F-BBD1-4C49-BD16-5C8C29FB4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2701" y="3517703"/>
            <a:ext cx="2324275" cy="150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EB8069-1B49-B64F-890C-6A5537D4A83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287" y="3523650"/>
            <a:ext cx="2339681" cy="1565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9DDECD-D42D-C445-8409-FF2304FF34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4988495"/>
            <a:ext cx="2339681" cy="151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F9D1EB-3089-E547-AECD-5E8BDBB07F7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692" y="456383"/>
            <a:ext cx="3388250" cy="16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3D14ED-8B5E-D841-B173-0FA7DA2BD5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80" y="483108"/>
            <a:ext cx="2584344" cy="1630486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EE29D3-1773-E446-AE30-F7474BE153F5}"/>
              </a:ext>
            </a:extLst>
          </p:cNvPr>
          <p:cNvSpPr/>
          <p:nvPr userDrawn="1"/>
        </p:nvSpPr>
        <p:spPr>
          <a:xfrm>
            <a:off x="4425744" y="0"/>
            <a:ext cx="7790121" cy="6858000"/>
          </a:xfrm>
          <a:custGeom>
            <a:avLst/>
            <a:gdLst>
              <a:gd name="connsiteX0" fmla="*/ 571500 w 8105844"/>
              <a:gd name="connsiteY0" fmla="*/ 0 h 6858000"/>
              <a:gd name="connsiteX1" fmla="*/ 8105844 w 8105844"/>
              <a:gd name="connsiteY1" fmla="*/ 0 h 6858000"/>
              <a:gd name="connsiteX2" fmla="*/ 8105844 w 8105844"/>
              <a:gd name="connsiteY2" fmla="*/ 6858000 h 6858000"/>
              <a:gd name="connsiteX3" fmla="*/ 0 w 8105844"/>
              <a:gd name="connsiteY3" fmla="*/ 6858000 h 6858000"/>
              <a:gd name="connsiteX4" fmla="*/ 571500 w 810584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5844" h="6858000">
                <a:moveTo>
                  <a:pt x="571500" y="0"/>
                </a:moveTo>
                <a:lnTo>
                  <a:pt x="8105844" y="0"/>
                </a:lnTo>
                <a:lnTo>
                  <a:pt x="8105844" y="6858000"/>
                </a:lnTo>
                <a:lnTo>
                  <a:pt x="0" y="6858000"/>
                </a:lnTo>
                <a:lnTo>
                  <a:pt x="5715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xmlns="" id="{A66244FD-3AE9-704D-BC26-7978982BD224}"/>
              </a:ext>
            </a:extLst>
          </p:cNvPr>
          <p:cNvSpPr/>
          <p:nvPr userDrawn="1"/>
        </p:nvSpPr>
        <p:spPr>
          <a:xfrm>
            <a:off x="447675" y="384383"/>
            <a:ext cx="11344275" cy="6174039"/>
          </a:xfrm>
          <a:prstGeom prst="frame">
            <a:avLst>
              <a:gd name="adj1" fmla="val 1530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63D7DB3-D98E-2C47-BD7A-CA7D037C7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490" y="2544506"/>
            <a:ext cx="6064884" cy="16906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2DC14593-1DD3-1444-92F7-0979F6F4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490" y="4467262"/>
            <a:ext cx="6064884" cy="6466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72D9B2F-A9C4-4942-B696-F94BA4B36C8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0194" y="876862"/>
            <a:ext cx="1642925" cy="8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2721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xmlns="" id="{F0ADAAB8-A92B-7649-A035-08F00551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52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xmlns="" id="{A563D028-196A-754D-B60F-DC89122C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2773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3FD78B-C289-A641-BE6B-56773F5D9E12}"/>
              </a:ext>
            </a:extLst>
          </p:cNvPr>
          <p:cNvSpPr/>
          <p:nvPr userDrawn="1"/>
        </p:nvSpPr>
        <p:spPr>
          <a:xfrm>
            <a:off x="0" y="1882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3593593-C9D3-F944-834F-BF030ABEE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2696" y="341037"/>
            <a:ext cx="922208" cy="4581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BB0B87-BAE3-8F47-8517-BCD80A3E2C5A}"/>
              </a:ext>
            </a:extLst>
          </p:cNvPr>
          <p:cNvSpPr/>
          <p:nvPr userDrawn="1"/>
        </p:nvSpPr>
        <p:spPr>
          <a:xfrm>
            <a:off x="0" y="0"/>
            <a:ext cx="12192000" cy="6087119"/>
          </a:xfrm>
          <a:prstGeom prst="rect">
            <a:avLst/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FD1581-475E-8546-BA3D-026D66262B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8C05577-C580-7645-8AEB-5FDAD475D41B}"/>
              </a:ext>
            </a:extLst>
          </p:cNvPr>
          <p:cNvGrpSpPr/>
          <p:nvPr userDrawn="1"/>
        </p:nvGrpSpPr>
        <p:grpSpPr>
          <a:xfrm>
            <a:off x="0" y="6026232"/>
            <a:ext cx="12192001" cy="60872"/>
            <a:chOff x="-1" y="995924"/>
            <a:chExt cx="10876096" cy="7615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B72396E-F27C-E240-891A-66353FFCD4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6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">
              <a:extLst>
                <a:ext uri="{FF2B5EF4-FFF2-40B4-BE49-F238E27FC236}">
                  <a16:creationId xmlns:a16="http://schemas.microsoft.com/office/drawing/2014/main" xmlns="" id="{6E62E890-CF6F-4E4E-A212-5C74D873AA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995924"/>
              <a:ext cx="10876095" cy="0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0784248-1914-1B44-B895-0C5BE5D2DD2B}"/>
              </a:ext>
            </a:extLst>
          </p:cNvPr>
          <p:cNvSpPr/>
          <p:nvPr userDrawn="1"/>
        </p:nvSpPr>
        <p:spPr>
          <a:xfrm>
            <a:off x="413754" y="312246"/>
            <a:ext cx="11364493" cy="520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48" y="1141343"/>
            <a:ext cx="3715361" cy="3361384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E32F3C5-DC0C-1442-A6F2-C9E5E225A6C0}"/>
              </a:ext>
            </a:extLst>
          </p:cNvPr>
          <p:cNvCxnSpPr/>
          <p:nvPr userDrawn="1"/>
        </p:nvCxnSpPr>
        <p:spPr>
          <a:xfrm>
            <a:off x="5056909" y="923962"/>
            <a:ext cx="0" cy="3796145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FBE0A018-5E91-C74D-A597-FA06597923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6550" y="1524000"/>
            <a:ext cx="4668838" cy="278476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Slide Number Placeholder 19">
            <a:extLst>
              <a:ext uri="{FF2B5EF4-FFF2-40B4-BE49-F238E27FC236}">
                <a16:creationId xmlns:a16="http://schemas.microsoft.com/office/drawing/2014/main" xmlns="" id="{65F87C8E-ACBD-174B-B30F-1DD4878A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15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3FD78B-C289-A641-BE6B-56773F5D9E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953801-D5A5-754D-A8C8-413D2F8A1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09" y="5617731"/>
            <a:ext cx="1306561" cy="649136"/>
          </a:xfrm>
          <a:prstGeom prst="rect">
            <a:avLst/>
          </a:prstGeom>
        </p:spPr>
      </p:pic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xmlns="" id="{ACC63C9C-4642-DC40-BABA-1EC8810D1DF7}"/>
              </a:ext>
            </a:extLst>
          </p:cNvPr>
          <p:cNvSpPr/>
          <p:nvPr userDrawn="1"/>
        </p:nvSpPr>
        <p:spPr>
          <a:xfrm>
            <a:off x="484909" y="498764"/>
            <a:ext cx="11222182" cy="4889413"/>
          </a:xfrm>
          <a:prstGeom prst="snip1Rect">
            <a:avLst>
              <a:gd name="adj" fmla="val 20751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B286A-5CC1-094B-B5A2-5C98BAF12EF7}"/>
              </a:ext>
            </a:extLst>
          </p:cNvPr>
          <p:cNvSpPr txBox="1"/>
          <p:nvPr userDrawn="1"/>
        </p:nvSpPr>
        <p:spPr>
          <a:xfrm>
            <a:off x="1911923" y="5877580"/>
            <a:ext cx="286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Towers, Plot No 20, Sector 44, Gurugram, Haryana 122002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DB2566D-968D-6844-A053-5B1C28F09F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909" y="6510395"/>
            <a:ext cx="11222182" cy="0"/>
          </a:xfrm>
          <a:prstGeom prst="line">
            <a:avLst/>
          </a:prstGeom>
          <a:ln w="28575">
            <a:solidFill>
              <a:srgbClr val="FFF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65EEBE0-61F9-CC44-9E1A-4F34F4142E7B}"/>
              </a:ext>
            </a:extLst>
          </p:cNvPr>
          <p:cNvSpPr txBox="1"/>
          <p:nvPr userDrawn="1"/>
        </p:nvSpPr>
        <p:spPr>
          <a:xfrm>
            <a:off x="1911923" y="5608611"/>
            <a:ext cx="375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LOGISOLUTIONS LIMITED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99165"/>
            <a:ext cx="6913418" cy="73429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56979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059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087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4790"/>
            <a:ext cx="5157787" cy="3684588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12000"/>
              <a:buFont typeface="Wingdings" pitchFamily="2" charset="2"/>
              <a:buChar char="§"/>
              <a:defRPr/>
            </a:lvl1pPr>
            <a:lvl2pPr marL="685800" indent="-228600">
              <a:buSzPct val="112000"/>
              <a:buFont typeface="Wingdings" pitchFamily="2" charset="2"/>
              <a:buChar char="§"/>
              <a:defRPr/>
            </a:lvl2pPr>
            <a:lvl3pPr marL="1143000" indent="-228600">
              <a:buSzPct val="112000"/>
              <a:buFont typeface="Wingdings" pitchFamily="2" charset="2"/>
              <a:buChar char="§"/>
              <a:defRPr/>
            </a:lvl3pPr>
            <a:lvl4pPr marL="1600200" indent="-228600">
              <a:buSzPct val="112000"/>
              <a:buFont typeface="Wingdings" pitchFamily="2" charset="2"/>
              <a:buChar char="§"/>
              <a:defRPr/>
            </a:lvl4pPr>
            <a:lvl5pPr marL="2057400" indent="-228600">
              <a:buSzPct val="112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087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4790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xmlns="" id="{13CFE4E3-736F-D043-85AE-41ECAAA5B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5642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66F03B-33BE-054A-8573-262DFB19B1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300" y="1292225"/>
            <a:ext cx="10947401" cy="4716463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1pPr>
            <a:lvl2pPr marL="6858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4pPr>
            <a:lvl5pPr marL="20574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xmlns="" id="{5D1C8121-5038-8E43-BED1-995C6B50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56578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893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xmlns="" id="{0879685E-8B8C-E24B-BB4B-A63740BA2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727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300" y="91969"/>
            <a:ext cx="10947401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323914"/>
            <a:ext cx="10947401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E285232-2828-E44B-9473-69CA00D7594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24B8ADE-B0D5-264B-8311-AD176DFDD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5455" y="6515655"/>
            <a:ext cx="9836727" cy="143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D29B5527-C484-2748-B1A9-A6359B3E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CE852B7-91C0-E845-B1C5-7A8FCD12916E}"/>
              </a:ext>
            </a:extLst>
          </p:cNvPr>
          <p:cNvGrpSpPr/>
          <p:nvPr userDrawn="1"/>
        </p:nvGrpSpPr>
        <p:grpSpPr>
          <a:xfrm>
            <a:off x="11105175" y="-1"/>
            <a:ext cx="1098190" cy="1060597"/>
            <a:chOff x="11105175" y="882"/>
            <a:chExt cx="1098190" cy="98683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4FDC133-4169-FE40-8529-92194DCAF9B6}"/>
                </a:ext>
              </a:extLst>
            </p:cNvPr>
            <p:cNvSpPr/>
            <p:nvPr userDrawn="1"/>
          </p:nvSpPr>
          <p:spPr>
            <a:xfrm>
              <a:off x="11663276" y="883"/>
              <a:ext cx="540089" cy="9868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60D93364-1EB7-134D-8CA8-B8AE670EF23F}"/>
                </a:ext>
              </a:extLst>
            </p:cNvPr>
            <p:cNvGrpSpPr/>
            <p:nvPr userDrawn="1"/>
          </p:nvGrpSpPr>
          <p:grpSpPr>
            <a:xfrm>
              <a:off x="11105175" y="882"/>
              <a:ext cx="810133" cy="986836"/>
              <a:chOff x="11164633" y="-11817"/>
              <a:chExt cx="810133" cy="986836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xmlns="" id="{EFC40A53-B17A-3646-ACC6-42EDA402B8D4}"/>
                  </a:ext>
                </a:extLst>
              </p:cNvPr>
              <p:cNvSpPr/>
              <p:nvPr userDrawn="1"/>
            </p:nvSpPr>
            <p:spPr>
              <a:xfrm>
                <a:off x="11164633" y="-11817"/>
                <a:ext cx="611040" cy="986834"/>
              </a:xfrm>
              <a:prstGeom prst="parallelogram">
                <a:avLst>
                  <a:gd name="adj" fmla="val 54444"/>
                </a:avLst>
              </a:prstGeom>
              <a:solidFill>
                <a:srgbClr val="FFF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xmlns="" id="{73C13D5A-B7D1-2944-850B-13A74BC68E72}"/>
                  </a:ext>
                </a:extLst>
              </p:cNvPr>
              <p:cNvSpPr/>
              <p:nvPr userDrawn="1"/>
            </p:nvSpPr>
            <p:spPr>
              <a:xfrm>
                <a:off x="11434677" y="-11816"/>
                <a:ext cx="540089" cy="986835"/>
              </a:xfrm>
              <a:prstGeom prst="parallelogram">
                <a:avLst>
                  <a:gd name="adj" fmla="val 421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2EDF700-8293-434C-BE33-089EE9D2AED4}"/>
              </a:ext>
            </a:extLst>
          </p:cNvPr>
          <p:cNvGrpSpPr/>
          <p:nvPr userDrawn="1"/>
        </p:nvGrpSpPr>
        <p:grpSpPr>
          <a:xfrm>
            <a:off x="-2" y="1041308"/>
            <a:ext cx="12192001" cy="19300"/>
            <a:chOff x="-1" y="1047935"/>
            <a:chExt cx="10876096" cy="24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B09A6049-7E76-6344-9588-1B83FA06B9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9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19FA37E1-F854-A941-A157-81126F39E0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47935"/>
              <a:ext cx="10876096" cy="1955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9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9" r:id="rId2"/>
    <p:sldLayoutId id="2147483702" r:id="rId3"/>
    <p:sldLayoutId id="2147483703" r:id="rId4"/>
    <p:sldLayoutId id="2147483704" r:id="rId5"/>
    <p:sldLayoutId id="2147483763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697" r:id="rId14"/>
    <p:sldLayoutId id="2147483698" r:id="rId15"/>
    <p:sldLayoutId id="2147483770" r:id="rId16"/>
  </p:sldLayoutIdLst>
  <p:transition spd="slow">
    <p:wipe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CRM Requirement Document (SCS)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Date – 16 Nov 2018</a:t>
            </a:r>
          </a:p>
          <a:p>
            <a:pPr marL="0" indent="0" algn="just">
              <a:buNone/>
            </a:pPr>
            <a:endParaRPr lang="en-US" sz="20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ED7F2-F904-4192-875E-D4220108A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C1629-58F9-4520-8979-F3075CB4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Proposal Vetting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C42AF3-5665-4890-B912-AD74DCB7B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Before a proposal is sent to the customer it must be internally vetted by the following:</a:t>
            </a:r>
          </a:p>
          <a:p>
            <a:pPr lvl="1"/>
            <a:r>
              <a:rPr lang="en-IN" dirty="0"/>
              <a:t>VP Sales, </a:t>
            </a:r>
          </a:p>
          <a:p>
            <a:pPr lvl="1"/>
            <a:r>
              <a:rPr lang="en-IN" dirty="0"/>
              <a:t>Compliance &amp; Legal, </a:t>
            </a:r>
          </a:p>
          <a:p>
            <a:pPr lvl="1"/>
            <a:r>
              <a:rPr lang="en-IN" dirty="0"/>
              <a:t>HR, </a:t>
            </a:r>
          </a:p>
          <a:p>
            <a:pPr lvl="1"/>
            <a:r>
              <a:rPr lang="en-IN" dirty="0"/>
              <a:t>IT, </a:t>
            </a:r>
          </a:p>
          <a:p>
            <a:pPr lvl="1"/>
            <a:r>
              <a:rPr lang="en-IN" dirty="0"/>
              <a:t>Finance, </a:t>
            </a:r>
          </a:p>
          <a:p>
            <a:pPr lvl="1"/>
            <a:r>
              <a:rPr lang="en-IN" dirty="0"/>
              <a:t>Ops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5753F5-671B-4446-BF54-47167DE1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3849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0D4B6-AF6B-4C2A-A7B3-00D63A65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Draft Contract Approval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292307-AE63-4A69-BF9A-200D035E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Before signing any contract the following people must vet the final draft contract, as agreed between us &amp; the customer</a:t>
            </a:r>
          </a:p>
          <a:p>
            <a:pPr lvl="1"/>
            <a:r>
              <a:rPr lang="en-IN" dirty="0"/>
              <a:t>BD, </a:t>
            </a:r>
          </a:p>
          <a:p>
            <a:pPr lvl="1"/>
            <a:r>
              <a:rPr lang="en-IN" dirty="0"/>
              <a:t>VP Sales, </a:t>
            </a:r>
          </a:p>
          <a:p>
            <a:pPr lvl="1"/>
            <a:r>
              <a:rPr lang="en-IN" dirty="0"/>
              <a:t>Legal Head, </a:t>
            </a:r>
          </a:p>
          <a:p>
            <a:pPr lvl="1"/>
            <a:r>
              <a:rPr lang="en-IN" dirty="0" smtClean="0"/>
              <a:t>Compliance</a:t>
            </a:r>
          </a:p>
          <a:p>
            <a:pPr lvl="1"/>
            <a:r>
              <a:rPr lang="en-IN"/>
              <a:t>P&amp;L Head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02D089-2819-4444-BFCD-EE8F0B40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286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6E68C-82F9-455D-AA43-12FC8AB0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Intimation Mailer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510019-849A-4350-A8C9-4D9A98DB5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Post all stakeholders approve the draft agreement, an auto mailer to go to the following:</a:t>
            </a:r>
          </a:p>
          <a:p>
            <a:pPr lvl="1"/>
            <a:r>
              <a:rPr lang="en-IN" dirty="0"/>
              <a:t>BD</a:t>
            </a:r>
          </a:p>
          <a:p>
            <a:pPr lvl="1"/>
            <a:r>
              <a:rPr lang="en-IN" dirty="0"/>
              <a:t>VP Sales</a:t>
            </a:r>
          </a:p>
          <a:p>
            <a:pPr lvl="1"/>
            <a:r>
              <a:rPr lang="en-IN" dirty="0"/>
              <a:t>P&amp;L Head</a:t>
            </a:r>
          </a:p>
          <a:p>
            <a:pPr lvl="1"/>
            <a:r>
              <a:rPr lang="en-IN" dirty="0"/>
              <a:t>Ops</a:t>
            </a:r>
          </a:p>
          <a:p>
            <a:pPr lvl="1"/>
            <a:r>
              <a:rPr lang="en-IN" dirty="0"/>
              <a:t>CFO</a:t>
            </a:r>
          </a:p>
          <a:p>
            <a:pPr lvl="1"/>
            <a:r>
              <a:rPr lang="en-IN" dirty="0"/>
              <a:t>CEO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DCC8A0-DB75-4CB0-832A-365B3C65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5256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5AB83-B53D-4CE6-A7F2-D6738A33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Upload the signed contract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5B9DAE-781A-411C-B6F9-76A4E2BBD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Once the contract copy is signed by our &amp; customer’s authorized signatory a copy of same must be attached in the CRM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742D7-02DF-4A39-A320-C576B964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9413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58E82-E1F4-47F2-AEC8-471E29F5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III. Process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4BC27-8230-4111-B9BB-80DBBA34A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Sequential movement in stages (only forward movement allowed)</a:t>
            </a:r>
          </a:p>
          <a:p>
            <a:r>
              <a:rPr lang="en-IN" dirty="0"/>
              <a:t>Status Lost must be activated in all Stages post stage 3</a:t>
            </a:r>
          </a:p>
          <a:p>
            <a:r>
              <a:rPr lang="en-IN" dirty="0"/>
              <a:t>Proposal Vetting &amp; Draft Contract Approval are already mentioned</a:t>
            </a:r>
          </a:p>
          <a:p>
            <a:r>
              <a:rPr lang="en-IN" dirty="0"/>
              <a:t>Post Negotiation Stage (3 possible scenarios)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Lost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Lost to competitor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Reason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Cancelled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Cancelled by Customer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ALS Decision not to pursue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Contract Signed (Upload of the contract signed copy) – Post this stage it moves to Business gained (not counted in the existing pipeline)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7213C6-1D13-404B-880B-A633909C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7348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AD25D6-EA60-47F4-9931-2666243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73DE-8216-4EDE-9220-6977C2CBF1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8" y="6340475"/>
            <a:ext cx="576262" cy="365125"/>
          </a:xfrm>
        </p:spPr>
        <p:txBody>
          <a:bodyPr/>
          <a:lstStyle/>
          <a:p>
            <a:fld id="{D4D157FC-71A1-6B4C-8B40-8B82E6BADCA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8980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221112-7FE1-4FC6-A770-8545F773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I. Customer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6AF17B-D69D-42C3-9460-7287C08F7B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 customer database to be created, which should be centrally controlled by the IT team, to ensure no duplicate customer is created</a:t>
            </a:r>
          </a:p>
        </p:txBody>
      </p:sp>
    </p:spTree>
    <p:extLst>
      <p:ext uri="{BB962C8B-B14F-4D97-AF65-F5344CB8AC3E}">
        <p14:creationId xmlns:p14="http://schemas.microsoft.com/office/powerpoint/2010/main" val="3441589006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DA4D-C72C-4071-8002-DFA6DE1A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II. Attributes to be added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9E7690-649D-4D39-950D-D840B253D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Business Type: (New from Existing/New from New)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Lead type (Warehousing, Transportation)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Unit of Measurement (UOM)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Qty/Area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Per Unit Rev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Pricing 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Contract 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Opportunity qualification approval (Both P&amp;L Head &amp; VP Sales)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Proposal Vetting (VP Sales, Compliance/Legal, HR, IT, Finance, Ops)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Draft Contract Approval (BD, VP Sales, Legal Head, Compliance)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Post the above stage a mailer to go to all stakeholders, followed by Authorized Signatory to Sign the contract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Upload of the signed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F402DF-7892-4806-ADD3-3D5BADC2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9320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07AE0E-822D-4ACB-B416-EE1F4E02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Business Type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342F381-7060-4B76-87BD-75CC8C713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Whenever a new lead is added, a dropdown menu to give the following two options:</a:t>
            </a:r>
          </a:p>
          <a:p>
            <a:endParaRPr lang="en-IN" dirty="0"/>
          </a:p>
          <a:p>
            <a:r>
              <a:rPr lang="en-IN" dirty="0"/>
              <a:t>New From Existing: - This option refers to a new business being brought from an Existing Client</a:t>
            </a:r>
          </a:p>
          <a:p>
            <a:endParaRPr lang="en-IN" dirty="0"/>
          </a:p>
          <a:p>
            <a:r>
              <a:rPr lang="en-IN" dirty="0"/>
              <a:t>New from New: This option refers to a new business being brought from a New Client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ABCC88-1F53-470B-ABDE-C581F23B3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3269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CFD80-047D-421A-8C11-6DCD7B9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2a. Unit of Measurement (UOM)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A3449B-ACDB-473E-A1CE-B7064F5AA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Warehousing</a:t>
            </a:r>
          </a:p>
          <a:p>
            <a:pPr lvl="1"/>
            <a:r>
              <a:rPr lang="en-IN" dirty="0"/>
              <a:t>Unit</a:t>
            </a:r>
          </a:p>
          <a:p>
            <a:pPr lvl="1"/>
            <a:r>
              <a:rPr lang="en-IN" dirty="0"/>
              <a:t>Sqft.</a:t>
            </a:r>
          </a:p>
          <a:p>
            <a:pPr lvl="1"/>
            <a:r>
              <a:rPr lang="en-IN" dirty="0"/>
              <a:t>Pallet</a:t>
            </a:r>
          </a:p>
          <a:p>
            <a:pPr lvl="1"/>
            <a:r>
              <a:rPr lang="en-IN" dirty="0"/>
              <a:t>Throughput</a:t>
            </a:r>
          </a:p>
          <a:p>
            <a:r>
              <a:rPr lang="en-IN" dirty="0"/>
              <a:t>Transportation</a:t>
            </a:r>
          </a:p>
          <a:p>
            <a:pPr lvl="1"/>
            <a:r>
              <a:rPr lang="en-IN" dirty="0"/>
              <a:t>Kg</a:t>
            </a:r>
          </a:p>
          <a:p>
            <a:pPr lvl="1"/>
            <a:r>
              <a:rPr lang="en-IN" dirty="0"/>
              <a:t>Unit</a:t>
            </a:r>
          </a:p>
          <a:p>
            <a:pPr lvl="1"/>
            <a:r>
              <a:rPr lang="en-IN" dirty="0"/>
              <a:t>Carton</a:t>
            </a:r>
          </a:p>
          <a:p>
            <a:pPr lvl="1"/>
            <a:r>
              <a:rPr lang="en-IN" dirty="0"/>
              <a:t>Trip</a:t>
            </a:r>
          </a:p>
          <a:p>
            <a:pPr lvl="1"/>
            <a:r>
              <a:rPr lang="en-IN" dirty="0"/>
              <a:t>Vehicle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4C4AAF-F184-45F2-BAEB-4BB995F8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707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CFD80-047D-421A-8C11-6DCD7B9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2b &amp; 2c. Qty/Area &amp;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A3449B-ACDB-473E-A1CE-B7064F5AA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Capturing the Qty/Area – This field will capture the quantity in the chosen UoM</a:t>
            </a:r>
          </a:p>
          <a:p>
            <a:endParaRPr lang="en-IN" dirty="0"/>
          </a:p>
          <a:p>
            <a:r>
              <a:rPr lang="en-IN" dirty="0"/>
              <a:t>Per Unit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4C4AAF-F184-45F2-BAEB-4BB995F8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9245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15160-A71C-4D6F-8072-2FAFACB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Pricing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09314-859C-429E-82E6-8A5C4643A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Fixed</a:t>
            </a:r>
          </a:p>
          <a:p>
            <a:r>
              <a:rPr lang="en-IN" dirty="0"/>
              <a:t>Fixed+ Variable</a:t>
            </a:r>
          </a:p>
          <a:p>
            <a:r>
              <a:rPr lang="en-IN" dirty="0"/>
              <a:t>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F54D0F-D6F5-4200-BB33-D154B694B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1435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15160-A71C-4D6F-8072-2FAFACB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Contract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09314-859C-429E-82E6-8A5C4643A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Open Book</a:t>
            </a:r>
          </a:p>
          <a:p>
            <a:r>
              <a:rPr lang="en-IN" dirty="0"/>
              <a:t>Closed book</a:t>
            </a:r>
          </a:p>
          <a:p>
            <a:r>
              <a:rPr lang="en-IN" dirty="0"/>
              <a:t>Cost 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F54D0F-D6F5-4200-BB33-D154B694B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433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EBF52-4DC6-478F-99EB-67B34BCE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5. Opportunity qualification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C5962E-FDA5-4C0A-A2CD-1325CAA44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Before an opportunity moves into opportunity qualification stage (i.e. Stage 3) it must be approved by the following</a:t>
            </a:r>
          </a:p>
          <a:p>
            <a:pPr lvl="1"/>
            <a:r>
              <a:rPr lang="en-IN" dirty="0"/>
              <a:t>P&amp;L Head</a:t>
            </a:r>
          </a:p>
          <a:p>
            <a:pPr lvl="1"/>
            <a:r>
              <a:rPr lang="en-IN" dirty="0"/>
              <a:t>VP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1CFE37-A3AB-4DCA-865A-DD76F89AF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456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Office Theme">
  <a:themeElements>
    <a:clrScheme name="acuite-new">
      <a:dk1>
        <a:srgbClr val="2A1013"/>
      </a:dk1>
      <a:lt1>
        <a:srgbClr val="FFFFFF"/>
      </a:lt1>
      <a:dk2>
        <a:srgbClr val="821A1B"/>
      </a:dk2>
      <a:lt2>
        <a:srgbClr val="5B5D61"/>
      </a:lt2>
      <a:accent1>
        <a:srgbClr val="C54027"/>
      </a:accent1>
      <a:accent2>
        <a:srgbClr val="D36027"/>
      </a:accent2>
      <a:accent3>
        <a:srgbClr val="DB8E3A"/>
      </a:accent3>
      <a:accent4>
        <a:srgbClr val="EDB91D"/>
      </a:accent4>
      <a:accent5>
        <a:srgbClr val="6EAA43"/>
      </a:accent5>
      <a:accent6>
        <a:srgbClr val="1B2F28"/>
      </a:accent6>
      <a:hlink>
        <a:srgbClr val="D36027"/>
      </a:hlink>
      <a:folHlink>
        <a:srgbClr val="EDB91D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24475</TotalTime>
  <Words>524</Words>
  <Application>Microsoft Office PowerPoint</Application>
  <PresentationFormat>Widescreen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Trebuchet MS</vt:lpstr>
      <vt:lpstr>Wingdings</vt:lpstr>
      <vt:lpstr>2_Office Theme</vt:lpstr>
      <vt:lpstr>CRM Requirement Document (SCS) </vt:lpstr>
      <vt:lpstr>I. Customer Database</vt:lpstr>
      <vt:lpstr>II. Attributes to be added</vt:lpstr>
      <vt:lpstr>1. Business Type</vt:lpstr>
      <vt:lpstr>2a. Unit of Measurement (UOM)</vt:lpstr>
      <vt:lpstr>2b &amp; 2c. Qty/Area &amp; Revenue</vt:lpstr>
      <vt:lpstr>3. Pricing Type</vt:lpstr>
      <vt:lpstr>4. Contract Type</vt:lpstr>
      <vt:lpstr>5. Opportunity qualification Process</vt:lpstr>
      <vt:lpstr>6. Proposal Vetting process</vt:lpstr>
      <vt:lpstr>7. Draft Contract Approval Process</vt:lpstr>
      <vt:lpstr>8. Intimation Mailer</vt:lpstr>
      <vt:lpstr>9. Upload the signed contract copy</vt:lpstr>
      <vt:lpstr>III. Process Changes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Vivek</dc:creator>
  <cp:keywords/>
  <dc:description/>
  <cp:lastModifiedBy>User</cp:lastModifiedBy>
  <cp:revision>1233</cp:revision>
  <cp:lastPrinted>2017-11-23T09:05:40Z</cp:lastPrinted>
  <dcterms:created xsi:type="dcterms:W3CDTF">2017-10-24T07:49:04Z</dcterms:created>
  <dcterms:modified xsi:type="dcterms:W3CDTF">2018-11-20T11:24:48Z</dcterms:modified>
  <cp:category/>
</cp:coreProperties>
</file>