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20"/>
  </p:notesMasterIdLst>
  <p:handoutMasterIdLst>
    <p:handoutMasterId r:id="rId21"/>
  </p:handoutMasterIdLst>
  <p:sldIdLst>
    <p:sldId id="751" r:id="rId2"/>
    <p:sldId id="739" r:id="rId3"/>
    <p:sldId id="741" r:id="rId4"/>
    <p:sldId id="723" r:id="rId5"/>
    <p:sldId id="740" r:id="rId6"/>
    <p:sldId id="743" r:id="rId7"/>
    <p:sldId id="753" r:id="rId8"/>
    <p:sldId id="742" r:id="rId9"/>
    <p:sldId id="744" r:id="rId10"/>
    <p:sldId id="745" r:id="rId11"/>
    <p:sldId id="746" r:id="rId12"/>
    <p:sldId id="747" r:id="rId13"/>
    <p:sldId id="754" r:id="rId14"/>
    <p:sldId id="748" r:id="rId15"/>
    <p:sldId id="749" r:id="rId16"/>
    <p:sldId id="750" r:id="rId17"/>
    <p:sldId id="752" r:id="rId18"/>
    <p:sldId id="738" r:id="rId19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6FF"/>
    <a:srgbClr val="93CDDD"/>
    <a:srgbClr val="A7D18A"/>
    <a:srgbClr val="057091"/>
    <a:srgbClr val="CCF1FC"/>
    <a:srgbClr val="27C3F3"/>
    <a:srgbClr val="00B050"/>
    <a:srgbClr val="910C07"/>
    <a:srgbClr val="2D8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1" autoAdjust="0"/>
    <p:restoredTop sz="95141"/>
  </p:normalViewPr>
  <p:slideViewPr>
    <p:cSldViewPr snapToGrid="0">
      <p:cViewPr varScale="1">
        <p:scale>
          <a:sx n="72" d="100"/>
          <a:sy n="72" d="100"/>
        </p:scale>
        <p:origin x="702" y="78"/>
      </p:cViewPr>
      <p:guideLst/>
    </p:cSldViewPr>
  </p:slideViewPr>
  <p:outlineViewPr>
    <p:cViewPr>
      <p:scale>
        <a:sx n="33" d="100"/>
        <a:sy n="33" d="100"/>
      </p:scale>
      <p:origin x="-4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996"/>
    </p:cViewPr>
  </p:sorterViewPr>
  <p:notesViewPr>
    <p:cSldViewPr snapToGrid="0">
      <p:cViewPr varScale="1">
        <p:scale>
          <a:sx n="53" d="100"/>
          <a:sy n="53" d="100"/>
        </p:scale>
        <p:origin x="29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F6E24-291D-41BF-8258-3D813C190B29}" type="datetimeFigureOut">
              <a:rPr lang="en-US" smtClean="0"/>
              <a:t>11/29/2018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D3912-254B-43BC-8FE5-BF0F85AD2C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204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C0D9-682F-4915-ADD8-C0C0C97E48E2}" type="datetimeFigureOut">
              <a:rPr lang="en-IN" smtClean="0"/>
              <a:t>29-11-2018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69457-754D-452A-A7D2-97299432048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8651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image" Target="../media/image3.tiff"/><Relationship Id="rId7" Type="http://schemas.openxmlformats.org/officeDocument/2006/relationships/image" Target="../media/image7.tiff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tiff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9">
            <a:extLst>
              <a:ext uri="{FF2B5EF4-FFF2-40B4-BE49-F238E27FC236}">
                <a16:creationId xmlns:a16="http://schemas.microsoft.com/office/drawing/2014/main" id="{372FF47D-3659-EC4B-AD5A-A5A030FAD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043185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19">
            <a:extLst>
              <a:ext uri="{FF2B5EF4-FFF2-40B4-BE49-F238E27FC236}">
                <a16:creationId xmlns:a16="http://schemas.microsoft.com/office/drawing/2014/main" id="{5002BF0C-4A0E-C143-86C6-272CAE7F0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555942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19">
            <a:extLst>
              <a:ext uri="{FF2B5EF4-FFF2-40B4-BE49-F238E27FC236}">
                <a16:creationId xmlns:a16="http://schemas.microsoft.com/office/drawing/2014/main" id="{C19B9203-6BE8-F24C-848B-864B7E8C6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58322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19">
            <a:extLst>
              <a:ext uri="{FF2B5EF4-FFF2-40B4-BE49-F238E27FC236}">
                <a16:creationId xmlns:a16="http://schemas.microsoft.com/office/drawing/2014/main" id="{C40F0B92-3D7C-934E-BB06-868E864D4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41151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19">
            <a:extLst>
              <a:ext uri="{FF2B5EF4-FFF2-40B4-BE49-F238E27FC236}">
                <a16:creationId xmlns:a16="http://schemas.microsoft.com/office/drawing/2014/main" id="{90508E6A-8D13-1C47-A274-B2FD6FA88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5119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900949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7" name="Slide Number Placeholder 19">
            <a:extLst>
              <a:ext uri="{FF2B5EF4-FFF2-40B4-BE49-F238E27FC236}">
                <a16:creationId xmlns:a16="http://schemas.microsoft.com/office/drawing/2014/main" id="{9C981AE8-6BBD-E443-83C7-2B138D33E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78783"/>
      </p:ext>
    </p:extLst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188641"/>
            <a:ext cx="2879725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 dirty="0"/>
              <a:t>Content</a:t>
            </a:r>
            <a:endParaRPr lang="en-IN" dirty="0"/>
          </a:p>
        </p:txBody>
      </p:sp>
      <p:sp>
        <p:nvSpPr>
          <p:cNvPr id="7" name="Slide Number Placeholder 19">
            <a:extLst>
              <a:ext uri="{FF2B5EF4-FFF2-40B4-BE49-F238E27FC236}">
                <a16:creationId xmlns:a16="http://schemas.microsoft.com/office/drawing/2014/main" id="{A8B07127-7E02-F340-8D54-2369D2DA7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63056"/>
      </p:ext>
    </p:extLst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0075" y="1175405"/>
            <a:ext cx="11228411" cy="4788000"/>
          </a:xfrm>
          <a:prstGeom prst="rect">
            <a:avLst/>
          </a:prstGeom>
        </p:spPr>
        <p:txBody>
          <a:bodyPr/>
          <a:lstStyle>
            <a:lvl1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rebuchet MS" charset="0"/>
                <a:cs typeface="Trebuchet MS" charset="0"/>
              </a:defRPr>
            </a:lvl1pPr>
            <a:lvl2pPr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rebuchet MS" charset="0"/>
                <a:cs typeface="Trebuchet MS" charset="0"/>
              </a:defRPr>
            </a:lvl2pPr>
            <a:lvl3pPr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rebuchet MS" charset="0"/>
                <a:cs typeface="Trebuchet MS" charset="0"/>
              </a:defRPr>
            </a:lvl3pPr>
            <a:lvl4pPr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rebuchet MS" charset="0"/>
                <a:cs typeface="Trebuchet MS" charset="0"/>
              </a:defRPr>
            </a:lvl4pPr>
            <a:lvl5pPr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29782" y="232007"/>
            <a:ext cx="11228704" cy="918502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rgbClr val="332288"/>
                </a:solidFill>
                <a:latin typeface="+mj-lt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19">
            <a:extLst>
              <a:ext uri="{FF2B5EF4-FFF2-40B4-BE49-F238E27FC236}">
                <a16:creationId xmlns:a16="http://schemas.microsoft.com/office/drawing/2014/main" id="{A89C1DFD-C323-4022-8B22-BAA5AEC50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8314F508-73A4-1442-BC28-FCCC4388CF21}"/>
              </a:ext>
            </a:extLst>
          </p:cNvPr>
          <p:cNvSpPr/>
          <p:nvPr userDrawn="1"/>
        </p:nvSpPr>
        <p:spPr>
          <a:xfrm>
            <a:off x="0" y="0"/>
            <a:ext cx="1910080" cy="6858000"/>
          </a:xfrm>
          <a:custGeom>
            <a:avLst/>
            <a:gdLst>
              <a:gd name="connsiteX0" fmla="*/ 0 w 1571556"/>
              <a:gd name="connsiteY0" fmla="*/ 0 h 6858000"/>
              <a:gd name="connsiteX1" fmla="*/ 1571556 w 1571556"/>
              <a:gd name="connsiteY1" fmla="*/ 0 h 6858000"/>
              <a:gd name="connsiteX2" fmla="*/ 1000056 w 1571556"/>
              <a:gd name="connsiteY2" fmla="*/ 6858000 h 6858000"/>
              <a:gd name="connsiteX3" fmla="*/ 0 w 1571556"/>
              <a:gd name="connsiteY3" fmla="*/ 6858000 h 6858000"/>
              <a:gd name="connsiteX4" fmla="*/ 0 w 1571556"/>
              <a:gd name="connsiteY4" fmla="*/ 0 h 6858000"/>
              <a:gd name="connsiteX0" fmla="*/ 0 w 1571556"/>
              <a:gd name="connsiteY0" fmla="*/ 0 h 6858000"/>
              <a:gd name="connsiteX1" fmla="*/ 1571556 w 1571556"/>
              <a:gd name="connsiteY1" fmla="*/ 0 h 6858000"/>
              <a:gd name="connsiteX2" fmla="*/ 1522177 w 1571556"/>
              <a:gd name="connsiteY2" fmla="*/ 446567 h 6858000"/>
              <a:gd name="connsiteX3" fmla="*/ 1000056 w 1571556"/>
              <a:gd name="connsiteY3" fmla="*/ 6858000 h 6858000"/>
              <a:gd name="connsiteX4" fmla="*/ 0 w 1571556"/>
              <a:gd name="connsiteY4" fmla="*/ 6858000 h 6858000"/>
              <a:gd name="connsiteX5" fmla="*/ 0 w 1571556"/>
              <a:gd name="connsiteY5" fmla="*/ 0 h 6858000"/>
              <a:gd name="connsiteX0" fmla="*/ 0 w 1571556"/>
              <a:gd name="connsiteY0" fmla="*/ 0 h 6858000"/>
              <a:gd name="connsiteX1" fmla="*/ 1571556 w 1571556"/>
              <a:gd name="connsiteY1" fmla="*/ 0 h 6858000"/>
              <a:gd name="connsiteX2" fmla="*/ 1522177 w 1571556"/>
              <a:gd name="connsiteY2" fmla="*/ 446567 h 6858000"/>
              <a:gd name="connsiteX3" fmla="*/ 997289 w 1571556"/>
              <a:gd name="connsiteY3" fmla="*/ 6485860 h 6858000"/>
              <a:gd name="connsiteX4" fmla="*/ 1000056 w 1571556"/>
              <a:gd name="connsiteY4" fmla="*/ 6858000 h 6858000"/>
              <a:gd name="connsiteX5" fmla="*/ 0 w 1571556"/>
              <a:gd name="connsiteY5" fmla="*/ 6858000 h 6858000"/>
              <a:gd name="connsiteX6" fmla="*/ 0 w 1571556"/>
              <a:gd name="connsiteY6" fmla="*/ 0 h 6858000"/>
              <a:gd name="connsiteX0" fmla="*/ 0 w 1571556"/>
              <a:gd name="connsiteY0" fmla="*/ 0 h 6858000"/>
              <a:gd name="connsiteX1" fmla="*/ 1571556 w 1571556"/>
              <a:gd name="connsiteY1" fmla="*/ 0 h 6858000"/>
              <a:gd name="connsiteX2" fmla="*/ 1522177 w 1571556"/>
              <a:gd name="connsiteY2" fmla="*/ 446567 h 6858000"/>
              <a:gd name="connsiteX3" fmla="*/ 1242237 w 1571556"/>
              <a:gd name="connsiteY3" fmla="*/ 3466214 h 6858000"/>
              <a:gd name="connsiteX4" fmla="*/ 997289 w 1571556"/>
              <a:gd name="connsiteY4" fmla="*/ 6485860 h 6858000"/>
              <a:gd name="connsiteX5" fmla="*/ 1000056 w 1571556"/>
              <a:gd name="connsiteY5" fmla="*/ 6858000 h 6858000"/>
              <a:gd name="connsiteX6" fmla="*/ 0 w 1571556"/>
              <a:gd name="connsiteY6" fmla="*/ 6858000 h 6858000"/>
              <a:gd name="connsiteX7" fmla="*/ 0 w 1571556"/>
              <a:gd name="connsiteY7" fmla="*/ 0 h 6858000"/>
              <a:gd name="connsiteX0" fmla="*/ 0 w 1571556"/>
              <a:gd name="connsiteY0" fmla="*/ 0 h 6858000"/>
              <a:gd name="connsiteX1" fmla="*/ 1571556 w 1571556"/>
              <a:gd name="connsiteY1" fmla="*/ 0 h 6858000"/>
              <a:gd name="connsiteX2" fmla="*/ 1522177 w 1571556"/>
              <a:gd name="connsiteY2" fmla="*/ 446567 h 6858000"/>
              <a:gd name="connsiteX3" fmla="*/ 1382207 w 1571556"/>
              <a:gd name="connsiteY3" fmla="*/ 1786270 h 6858000"/>
              <a:gd name="connsiteX4" fmla="*/ 1242237 w 1571556"/>
              <a:gd name="connsiteY4" fmla="*/ 3466214 h 6858000"/>
              <a:gd name="connsiteX5" fmla="*/ 997289 w 1571556"/>
              <a:gd name="connsiteY5" fmla="*/ 6485860 h 6858000"/>
              <a:gd name="connsiteX6" fmla="*/ 1000056 w 1571556"/>
              <a:gd name="connsiteY6" fmla="*/ 6858000 h 6858000"/>
              <a:gd name="connsiteX7" fmla="*/ 0 w 1571556"/>
              <a:gd name="connsiteY7" fmla="*/ 6858000 h 6858000"/>
              <a:gd name="connsiteX8" fmla="*/ 0 w 1571556"/>
              <a:gd name="connsiteY8" fmla="*/ 0 h 6858000"/>
              <a:gd name="connsiteX0" fmla="*/ 0 w 1571556"/>
              <a:gd name="connsiteY0" fmla="*/ 0 h 6858000"/>
              <a:gd name="connsiteX1" fmla="*/ 1571556 w 1571556"/>
              <a:gd name="connsiteY1" fmla="*/ 0 h 6858000"/>
              <a:gd name="connsiteX2" fmla="*/ 1522177 w 1571556"/>
              <a:gd name="connsiteY2" fmla="*/ 446567 h 6858000"/>
              <a:gd name="connsiteX3" fmla="*/ 419911 w 1571556"/>
              <a:gd name="connsiteY3" fmla="*/ 382772 h 6858000"/>
              <a:gd name="connsiteX4" fmla="*/ 1242237 w 1571556"/>
              <a:gd name="connsiteY4" fmla="*/ 3466214 h 6858000"/>
              <a:gd name="connsiteX5" fmla="*/ 997289 w 1571556"/>
              <a:gd name="connsiteY5" fmla="*/ 6485860 h 6858000"/>
              <a:gd name="connsiteX6" fmla="*/ 1000056 w 1571556"/>
              <a:gd name="connsiteY6" fmla="*/ 6858000 h 6858000"/>
              <a:gd name="connsiteX7" fmla="*/ 0 w 1571556"/>
              <a:gd name="connsiteY7" fmla="*/ 6858000 h 6858000"/>
              <a:gd name="connsiteX8" fmla="*/ 0 w 1571556"/>
              <a:gd name="connsiteY8" fmla="*/ 0 h 6858000"/>
              <a:gd name="connsiteX0" fmla="*/ 0 w 1571556"/>
              <a:gd name="connsiteY0" fmla="*/ 0 h 6858000"/>
              <a:gd name="connsiteX1" fmla="*/ 1571556 w 1571556"/>
              <a:gd name="connsiteY1" fmla="*/ 0 h 6858000"/>
              <a:gd name="connsiteX2" fmla="*/ 1522177 w 1571556"/>
              <a:gd name="connsiteY2" fmla="*/ 446567 h 6858000"/>
              <a:gd name="connsiteX3" fmla="*/ 419911 w 1571556"/>
              <a:gd name="connsiteY3" fmla="*/ 382772 h 6858000"/>
              <a:gd name="connsiteX4" fmla="*/ 402415 w 1571556"/>
              <a:gd name="connsiteY4" fmla="*/ 4572000 h 6858000"/>
              <a:gd name="connsiteX5" fmla="*/ 997289 w 1571556"/>
              <a:gd name="connsiteY5" fmla="*/ 6485860 h 6858000"/>
              <a:gd name="connsiteX6" fmla="*/ 1000056 w 1571556"/>
              <a:gd name="connsiteY6" fmla="*/ 6858000 h 6858000"/>
              <a:gd name="connsiteX7" fmla="*/ 0 w 1571556"/>
              <a:gd name="connsiteY7" fmla="*/ 6858000 h 6858000"/>
              <a:gd name="connsiteX8" fmla="*/ 0 w 1571556"/>
              <a:gd name="connsiteY8" fmla="*/ 0 h 6858000"/>
              <a:gd name="connsiteX0" fmla="*/ 0 w 1571556"/>
              <a:gd name="connsiteY0" fmla="*/ 0 h 6858000"/>
              <a:gd name="connsiteX1" fmla="*/ 1571556 w 1571556"/>
              <a:gd name="connsiteY1" fmla="*/ 0 h 6858000"/>
              <a:gd name="connsiteX2" fmla="*/ 1522177 w 1571556"/>
              <a:gd name="connsiteY2" fmla="*/ 446567 h 6858000"/>
              <a:gd name="connsiteX3" fmla="*/ 419911 w 1571556"/>
              <a:gd name="connsiteY3" fmla="*/ 382772 h 6858000"/>
              <a:gd name="connsiteX4" fmla="*/ 419911 w 1571556"/>
              <a:gd name="connsiteY4" fmla="*/ 6528391 h 6858000"/>
              <a:gd name="connsiteX5" fmla="*/ 997289 w 1571556"/>
              <a:gd name="connsiteY5" fmla="*/ 6485860 h 6858000"/>
              <a:gd name="connsiteX6" fmla="*/ 1000056 w 1571556"/>
              <a:gd name="connsiteY6" fmla="*/ 6858000 h 6858000"/>
              <a:gd name="connsiteX7" fmla="*/ 0 w 1571556"/>
              <a:gd name="connsiteY7" fmla="*/ 6858000 h 6858000"/>
              <a:gd name="connsiteX8" fmla="*/ 0 w 1571556"/>
              <a:gd name="connsiteY8" fmla="*/ 0 h 6858000"/>
              <a:gd name="connsiteX0" fmla="*/ 0 w 1571556"/>
              <a:gd name="connsiteY0" fmla="*/ 0 h 6858000"/>
              <a:gd name="connsiteX1" fmla="*/ 1571556 w 1571556"/>
              <a:gd name="connsiteY1" fmla="*/ 0 h 6858000"/>
              <a:gd name="connsiteX2" fmla="*/ 1522177 w 1571556"/>
              <a:gd name="connsiteY2" fmla="*/ 446567 h 6858000"/>
              <a:gd name="connsiteX3" fmla="*/ 437407 w 1571556"/>
              <a:gd name="connsiteY3" fmla="*/ 467832 h 6858000"/>
              <a:gd name="connsiteX4" fmla="*/ 419911 w 1571556"/>
              <a:gd name="connsiteY4" fmla="*/ 6528391 h 6858000"/>
              <a:gd name="connsiteX5" fmla="*/ 997289 w 1571556"/>
              <a:gd name="connsiteY5" fmla="*/ 6485860 h 6858000"/>
              <a:gd name="connsiteX6" fmla="*/ 1000056 w 1571556"/>
              <a:gd name="connsiteY6" fmla="*/ 6858000 h 6858000"/>
              <a:gd name="connsiteX7" fmla="*/ 0 w 1571556"/>
              <a:gd name="connsiteY7" fmla="*/ 6858000 h 6858000"/>
              <a:gd name="connsiteX8" fmla="*/ 0 w 1571556"/>
              <a:gd name="connsiteY8" fmla="*/ 0 h 6858000"/>
              <a:gd name="connsiteX0" fmla="*/ 0 w 1571556"/>
              <a:gd name="connsiteY0" fmla="*/ 0 h 6858000"/>
              <a:gd name="connsiteX1" fmla="*/ 1571556 w 1571556"/>
              <a:gd name="connsiteY1" fmla="*/ 0 h 6858000"/>
              <a:gd name="connsiteX2" fmla="*/ 1522177 w 1571556"/>
              <a:gd name="connsiteY2" fmla="*/ 446567 h 6858000"/>
              <a:gd name="connsiteX3" fmla="*/ 402415 w 1571556"/>
              <a:gd name="connsiteY3" fmla="*/ 467832 h 6858000"/>
              <a:gd name="connsiteX4" fmla="*/ 419911 w 1571556"/>
              <a:gd name="connsiteY4" fmla="*/ 6528391 h 6858000"/>
              <a:gd name="connsiteX5" fmla="*/ 997289 w 1571556"/>
              <a:gd name="connsiteY5" fmla="*/ 6485860 h 6858000"/>
              <a:gd name="connsiteX6" fmla="*/ 1000056 w 1571556"/>
              <a:gd name="connsiteY6" fmla="*/ 6858000 h 6858000"/>
              <a:gd name="connsiteX7" fmla="*/ 0 w 1571556"/>
              <a:gd name="connsiteY7" fmla="*/ 6858000 h 6858000"/>
              <a:gd name="connsiteX8" fmla="*/ 0 w 1571556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1556" h="6858000">
                <a:moveTo>
                  <a:pt x="0" y="0"/>
                </a:moveTo>
                <a:lnTo>
                  <a:pt x="1571556" y="0"/>
                </a:lnTo>
                <a:lnTo>
                  <a:pt x="1522177" y="446567"/>
                </a:lnTo>
                <a:lnTo>
                  <a:pt x="402415" y="467832"/>
                </a:lnTo>
                <a:lnTo>
                  <a:pt x="419911" y="6528391"/>
                </a:lnTo>
                <a:lnTo>
                  <a:pt x="997289" y="6485860"/>
                </a:lnTo>
                <a:cubicBezTo>
                  <a:pt x="998211" y="6609907"/>
                  <a:pt x="999134" y="6733953"/>
                  <a:pt x="1000056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2803EBB1-456F-3B4B-9B04-D0BF73721685}"/>
              </a:ext>
            </a:extLst>
          </p:cNvPr>
          <p:cNvSpPr/>
          <p:nvPr userDrawn="1"/>
        </p:nvSpPr>
        <p:spPr>
          <a:xfrm>
            <a:off x="-1297" y="0"/>
            <a:ext cx="12194595" cy="6858000"/>
          </a:xfrm>
          <a:prstGeom prst="frame">
            <a:avLst>
              <a:gd name="adj1" fmla="val 569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999649-9E50-5147-AB6F-D95EF46494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9260" y="4988495"/>
            <a:ext cx="2332985" cy="1500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53965D-4517-0843-A7CD-033CC820F8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287" y="1108365"/>
            <a:ext cx="4383175" cy="2818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51100F-BBD1-4C49-BD16-5C8C29FB45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52701" y="3517703"/>
            <a:ext cx="2324275" cy="15077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EB8069-1B49-B64F-890C-6A5537D4A83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287" y="3523650"/>
            <a:ext cx="2339681" cy="15655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9DDECD-D42D-C445-8409-FF2304FF34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6287" y="4988495"/>
            <a:ext cx="2339681" cy="1510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F9D1EB-3089-E547-AECD-5E8BDBB07F7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692" y="456383"/>
            <a:ext cx="3388250" cy="16572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3D14ED-8B5E-D841-B173-0FA7DA2BD53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1980" y="483108"/>
            <a:ext cx="2584344" cy="1630486"/>
          </a:xfrm>
          <a:prstGeom prst="rect">
            <a:avLst/>
          </a:prstGeom>
        </p:spPr>
      </p:pic>
      <p:sp>
        <p:nvSpPr>
          <p:cNvPr id="15" name="Freeform 14">
            <a:extLst>
              <a:ext uri="{FF2B5EF4-FFF2-40B4-BE49-F238E27FC236}">
                <a16:creationId xmlns:a16="http://schemas.microsoft.com/office/drawing/2014/main" id="{27EE29D3-1773-E446-AE30-F7474BE153F5}"/>
              </a:ext>
            </a:extLst>
          </p:cNvPr>
          <p:cNvSpPr/>
          <p:nvPr userDrawn="1"/>
        </p:nvSpPr>
        <p:spPr>
          <a:xfrm>
            <a:off x="4425744" y="0"/>
            <a:ext cx="7790121" cy="6858000"/>
          </a:xfrm>
          <a:custGeom>
            <a:avLst/>
            <a:gdLst>
              <a:gd name="connsiteX0" fmla="*/ 571500 w 8105844"/>
              <a:gd name="connsiteY0" fmla="*/ 0 h 6858000"/>
              <a:gd name="connsiteX1" fmla="*/ 8105844 w 8105844"/>
              <a:gd name="connsiteY1" fmla="*/ 0 h 6858000"/>
              <a:gd name="connsiteX2" fmla="*/ 8105844 w 8105844"/>
              <a:gd name="connsiteY2" fmla="*/ 6858000 h 6858000"/>
              <a:gd name="connsiteX3" fmla="*/ 0 w 8105844"/>
              <a:gd name="connsiteY3" fmla="*/ 6858000 h 6858000"/>
              <a:gd name="connsiteX4" fmla="*/ 571500 w 8105844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5844" h="6858000">
                <a:moveTo>
                  <a:pt x="571500" y="0"/>
                </a:moveTo>
                <a:lnTo>
                  <a:pt x="8105844" y="0"/>
                </a:lnTo>
                <a:lnTo>
                  <a:pt x="8105844" y="6858000"/>
                </a:lnTo>
                <a:lnTo>
                  <a:pt x="0" y="6858000"/>
                </a:lnTo>
                <a:lnTo>
                  <a:pt x="57150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A66244FD-3AE9-704D-BC26-7978982BD224}"/>
              </a:ext>
            </a:extLst>
          </p:cNvPr>
          <p:cNvSpPr/>
          <p:nvPr userDrawn="1"/>
        </p:nvSpPr>
        <p:spPr>
          <a:xfrm>
            <a:off x="447675" y="384383"/>
            <a:ext cx="11344275" cy="6174039"/>
          </a:xfrm>
          <a:prstGeom prst="frame">
            <a:avLst>
              <a:gd name="adj1" fmla="val 1530"/>
            </a:avLst>
          </a:prstGeom>
          <a:solidFill>
            <a:srgbClr val="FFF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63D7DB3-D98E-2C47-BD7A-CA7D037C7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8490" y="2544506"/>
            <a:ext cx="6064884" cy="1690637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DC14593-1DD3-1444-92F7-0979F6F4C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8490" y="4467262"/>
            <a:ext cx="6064884" cy="64669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2D9B2F-A9C4-4942-B696-F94BA4B36C8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0194" y="876862"/>
            <a:ext cx="1642925" cy="81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27215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19">
            <a:extLst>
              <a:ext uri="{FF2B5EF4-FFF2-40B4-BE49-F238E27FC236}">
                <a16:creationId xmlns:a16="http://schemas.microsoft.com/office/drawing/2014/main" id="{F0ADAAB8-A92B-7649-A035-08F005515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55523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19">
            <a:extLst>
              <a:ext uri="{FF2B5EF4-FFF2-40B4-BE49-F238E27FC236}">
                <a16:creationId xmlns:a16="http://schemas.microsoft.com/office/drawing/2014/main" id="{A563D028-196A-754D-B60F-DC89122C5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2773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3FD78B-C289-A641-BE6B-56773F5D9E12}"/>
              </a:ext>
            </a:extLst>
          </p:cNvPr>
          <p:cNvSpPr/>
          <p:nvPr userDrawn="1"/>
        </p:nvSpPr>
        <p:spPr>
          <a:xfrm>
            <a:off x="0" y="18828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593593-C9D3-F944-834F-BF030ABEEA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2696" y="341037"/>
            <a:ext cx="922208" cy="4581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3BB0B87-BAE3-8F47-8517-BCD80A3E2C5A}"/>
              </a:ext>
            </a:extLst>
          </p:cNvPr>
          <p:cNvSpPr/>
          <p:nvPr userDrawn="1"/>
        </p:nvSpPr>
        <p:spPr>
          <a:xfrm>
            <a:off x="0" y="0"/>
            <a:ext cx="12192000" cy="6087119"/>
          </a:xfrm>
          <a:prstGeom prst="rect">
            <a:avLst/>
          </a:prstGeom>
          <a:solidFill>
            <a:srgbClr val="FFF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FD1581-475E-8546-BA3D-026D66262B7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411" y="6321508"/>
            <a:ext cx="810353" cy="40260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8C05577-C580-7645-8AEB-5FDAD475D41B}"/>
              </a:ext>
            </a:extLst>
          </p:cNvPr>
          <p:cNvGrpSpPr/>
          <p:nvPr userDrawn="1"/>
        </p:nvGrpSpPr>
        <p:grpSpPr>
          <a:xfrm>
            <a:off x="0" y="6026232"/>
            <a:ext cx="12192001" cy="60872"/>
            <a:chOff x="-1" y="995924"/>
            <a:chExt cx="10876096" cy="76152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B72396E-F27C-E240-891A-66353FFCD4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" y="1072076"/>
              <a:ext cx="10876096" cy="0"/>
            </a:xfrm>
            <a:prstGeom prst="line">
              <a:avLst/>
            </a:prstGeom>
            <a:ln w="57150">
              <a:solidFill>
                <a:srgbClr val="3322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7">
              <a:extLst>
                <a:ext uri="{FF2B5EF4-FFF2-40B4-BE49-F238E27FC236}">
                  <a16:creationId xmlns:a16="http://schemas.microsoft.com/office/drawing/2014/main" id="{6E62E890-CF6F-4E4E-A212-5C74D873AA4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995924"/>
              <a:ext cx="10876095" cy="0"/>
            </a:xfrm>
            <a:prstGeom prst="straightConnector1">
              <a:avLst/>
            </a:prstGeom>
            <a:ln w="38100">
              <a:solidFill>
                <a:srgbClr val="FFF2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60784248-1914-1B44-B895-0C5BE5D2DD2B}"/>
              </a:ext>
            </a:extLst>
          </p:cNvPr>
          <p:cNvSpPr/>
          <p:nvPr userDrawn="1"/>
        </p:nvSpPr>
        <p:spPr>
          <a:xfrm>
            <a:off x="413754" y="312246"/>
            <a:ext cx="11364493" cy="5200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0EEE655-793D-0147-BAEC-7D738C61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348" y="1141343"/>
            <a:ext cx="3715361" cy="3361384"/>
          </a:xfrm>
        </p:spPr>
        <p:txBody>
          <a:bodyPr>
            <a:normAutofit/>
          </a:bodyPr>
          <a:lstStyle>
            <a:lvl1pPr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32F3C5-DC0C-1442-A6F2-C9E5E225A6C0}"/>
              </a:ext>
            </a:extLst>
          </p:cNvPr>
          <p:cNvCxnSpPr/>
          <p:nvPr userDrawn="1"/>
        </p:nvCxnSpPr>
        <p:spPr>
          <a:xfrm>
            <a:off x="5056909" y="923962"/>
            <a:ext cx="0" cy="3796145"/>
          </a:xfrm>
          <a:prstGeom prst="line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FBE0A018-5E91-C74D-A597-FA06597923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16550" y="1524000"/>
            <a:ext cx="4668838" cy="2784764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Slide Number Placeholder 19">
            <a:extLst>
              <a:ext uri="{FF2B5EF4-FFF2-40B4-BE49-F238E27FC236}">
                <a16:creationId xmlns:a16="http://schemas.microsoft.com/office/drawing/2014/main" id="{65F87C8E-ACBD-174B-B30F-1DD4878AC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1540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3FD78B-C289-A641-BE6B-56773F5D9E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953801-D5A5-754D-A8C8-413D2F8A17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909" y="5617731"/>
            <a:ext cx="1306561" cy="649136"/>
          </a:xfrm>
          <a:prstGeom prst="rect">
            <a:avLst/>
          </a:prstGeom>
        </p:spPr>
      </p:pic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ACC63C9C-4642-DC40-BABA-1EC8810D1DF7}"/>
              </a:ext>
            </a:extLst>
          </p:cNvPr>
          <p:cNvSpPr/>
          <p:nvPr userDrawn="1"/>
        </p:nvSpPr>
        <p:spPr>
          <a:xfrm>
            <a:off x="484909" y="498764"/>
            <a:ext cx="11222182" cy="4889413"/>
          </a:xfrm>
          <a:prstGeom prst="snip1Rect">
            <a:avLst>
              <a:gd name="adj" fmla="val 20751"/>
            </a:avLst>
          </a:prstGeom>
          <a:solidFill>
            <a:srgbClr val="FFF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B286A-5CC1-094B-B5A2-5C98BAF12EF7}"/>
              </a:ext>
            </a:extLst>
          </p:cNvPr>
          <p:cNvSpPr txBox="1"/>
          <p:nvPr userDrawn="1"/>
        </p:nvSpPr>
        <p:spPr>
          <a:xfrm>
            <a:off x="1911923" y="5877580"/>
            <a:ext cx="286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Apollo Towers, Plot No 20, Sector 44, Gurugram, Haryana 122002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B2566D-968D-6844-A053-5B1C28F09FB5}"/>
              </a:ext>
            </a:extLst>
          </p:cNvPr>
          <p:cNvCxnSpPr>
            <a:cxnSpLocks/>
          </p:cNvCxnSpPr>
          <p:nvPr userDrawn="1"/>
        </p:nvCxnSpPr>
        <p:spPr>
          <a:xfrm flipH="1">
            <a:off x="484909" y="6510395"/>
            <a:ext cx="11222182" cy="0"/>
          </a:xfrm>
          <a:prstGeom prst="line">
            <a:avLst/>
          </a:prstGeom>
          <a:ln w="28575">
            <a:solidFill>
              <a:srgbClr val="FFF2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65EEBE0-61F9-CC44-9E1A-4F34F4142E7B}"/>
              </a:ext>
            </a:extLst>
          </p:cNvPr>
          <p:cNvSpPr txBox="1"/>
          <p:nvPr userDrawn="1"/>
        </p:nvSpPr>
        <p:spPr>
          <a:xfrm>
            <a:off x="1911923" y="5608611"/>
            <a:ext cx="3754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0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APOLLO LOGISOLUTIONS LIMITED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0EEE655-793D-0147-BAEC-7D738C61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99165"/>
            <a:ext cx="6913418" cy="734290"/>
          </a:xfrm>
        </p:spPr>
        <p:txBody>
          <a:bodyPr>
            <a:normAutofit/>
          </a:bodyPr>
          <a:lstStyle>
            <a:lvl1pPr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5569797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059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9087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14790"/>
            <a:ext cx="5157787" cy="3684588"/>
          </a:xfrm>
        </p:spPr>
        <p:txBody>
          <a:bodyPr/>
          <a:lstStyle>
            <a:lvl1pPr marL="228600" indent="-228600">
              <a:buClr>
                <a:srgbClr val="7030A0"/>
              </a:buClr>
              <a:buSzPct val="112000"/>
              <a:buFont typeface="Wingdings" pitchFamily="2" charset="2"/>
              <a:buChar char="§"/>
              <a:defRPr/>
            </a:lvl1pPr>
            <a:lvl2pPr marL="685800" indent="-228600">
              <a:buSzPct val="112000"/>
              <a:buFont typeface="Wingdings" pitchFamily="2" charset="2"/>
              <a:buChar char="§"/>
              <a:defRPr/>
            </a:lvl2pPr>
            <a:lvl3pPr marL="1143000" indent="-228600">
              <a:buSzPct val="112000"/>
              <a:buFont typeface="Wingdings" pitchFamily="2" charset="2"/>
              <a:buChar char="§"/>
              <a:defRPr/>
            </a:lvl3pPr>
            <a:lvl4pPr marL="1600200" indent="-228600">
              <a:buSzPct val="112000"/>
              <a:buFont typeface="Wingdings" pitchFamily="2" charset="2"/>
              <a:buChar char="§"/>
              <a:defRPr/>
            </a:lvl4pPr>
            <a:lvl5pPr marL="2057400" indent="-228600">
              <a:buSzPct val="112000"/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9087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14790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19">
            <a:extLst>
              <a:ext uri="{FF2B5EF4-FFF2-40B4-BE49-F238E27FC236}">
                <a16:creationId xmlns:a16="http://schemas.microsoft.com/office/drawing/2014/main" id="{13CFE4E3-736F-D043-85AE-41ECAAA5B3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56421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6F03B-33BE-054A-8573-262DFB19B1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2300" y="1292225"/>
            <a:ext cx="10947401" cy="4716463"/>
          </a:xfrm>
        </p:spPr>
        <p:txBody>
          <a:bodyPr/>
          <a:lstStyle>
            <a:lvl1pPr marL="228600" indent="-228600">
              <a:buClr>
                <a:srgbClr val="7030A0"/>
              </a:buClr>
              <a:buSzPct val="120000"/>
              <a:buFont typeface="Wingdings" pitchFamily="2" charset="2"/>
              <a:buChar char="§"/>
              <a:defRPr/>
            </a:lvl1pPr>
            <a:lvl2pPr marL="685800" indent="-228600">
              <a:buClr>
                <a:srgbClr val="7030A0"/>
              </a:buClr>
              <a:buSzPct val="120000"/>
              <a:buFont typeface="Wingdings" pitchFamily="2" charset="2"/>
              <a:buChar char="§"/>
              <a:defRPr/>
            </a:lvl2pPr>
            <a:lvl3pPr marL="1143000" indent="-228600">
              <a:buClr>
                <a:srgbClr val="7030A0"/>
              </a:buClr>
              <a:buSzPct val="120000"/>
              <a:buFont typeface="Wingdings" pitchFamily="2" charset="2"/>
              <a:buChar char="§"/>
              <a:defRPr/>
            </a:lvl3pPr>
            <a:lvl4pPr marL="1600200" indent="-228600">
              <a:buClr>
                <a:srgbClr val="7030A0"/>
              </a:buClr>
              <a:buSzPct val="120000"/>
              <a:buFont typeface="Wingdings" pitchFamily="2" charset="2"/>
              <a:buChar char="§"/>
              <a:defRPr/>
            </a:lvl4pPr>
            <a:lvl5pPr marL="2057400" indent="-228600">
              <a:buClr>
                <a:srgbClr val="7030A0"/>
              </a:buClr>
              <a:buSzPct val="120000"/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19">
            <a:extLst>
              <a:ext uri="{FF2B5EF4-FFF2-40B4-BE49-F238E27FC236}">
                <a16:creationId xmlns:a16="http://schemas.microsoft.com/office/drawing/2014/main" id="{5D1C8121-5038-8E43-BED1-995C6B505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56578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89320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9">
            <a:extLst>
              <a:ext uri="{FF2B5EF4-FFF2-40B4-BE49-F238E27FC236}">
                <a16:creationId xmlns:a16="http://schemas.microsoft.com/office/drawing/2014/main" id="{0879685E-8B8C-E24B-BB4B-A63740BA2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37276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2300" y="91969"/>
            <a:ext cx="10947401" cy="949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2300" y="1323914"/>
            <a:ext cx="10947401" cy="454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285232-2828-E44B-9473-69CA00D7594C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411" y="6321508"/>
            <a:ext cx="810353" cy="40260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4B8ADE-B0D5-264B-8311-AD176DFDD18C}"/>
              </a:ext>
            </a:extLst>
          </p:cNvPr>
          <p:cNvCxnSpPr>
            <a:cxnSpLocks/>
          </p:cNvCxnSpPr>
          <p:nvPr userDrawn="1"/>
        </p:nvCxnSpPr>
        <p:spPr>
          <a:xfrm flipV="1">
            <a:off x="1385455" y="6515655"/>
            <a:ext cx="9836727" cy="1431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D29B5527-C484-2748-B1A9-A6359B3ED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40249"/>
            <a:ext cx="5761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57FC-71A1-6B4C-8B40-8B82E6BADCA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CE852B7-91C0-E845-B1C5-7A8FCD12916E}"/>
              </a:ext>
            </a:extLst>
          </p:cNvPr>
          <p:cNvGrpSpPr/>
          <p:nvPr userDrawn="1"/>
        </p:nvGrpSpPr>
        <p:grpSpPr>
          <a:xfrm>
            <a:off x="11105175" y="-1"/>
            <a:ext cx="1098190" cy="1060597"/>
            <a:chOff x="11105175" y="882"/>
            <a:chExt cx="1098190" cy="98683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4FDC133-4169-FE40-8529-92194DCAF9B6}"/>
                </a:ext>
              </a:extLst>
            </p:cNvPr>
            <p:cNvSpPr/>
            <p:nvPr userDrawn="1"/>
          </p:nvSpPr>
          <p:spPr>
            <a:xfrm>
              <a:off x="11663276" y="883"/>
              <a:ext cx="540089" cy="98683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0D93364-1EB7-134D-8CA8-B8AE670EF23F}"/>
                </a:ext>
              </a:extLst>
            </p:cNvPr>
            <p:cNvGrpSpPr/>
            <p:nvPr userDrawn="1"/>
          </p:nvGrpSpPr>
          <p:grpSpPr>
            <a:xfrm>
              <a:off x="11105175" y="882"/>
              <a:ext cx="810133" cy="986836"/>
              <a:chOff x="11164633" y="-11817"/>
              <a:chExt cx="810133" cy="986836"/>
            </a:xfrm>
          </p:grpSpPr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EFC40A53-B17A-3646-ACC6-42EDA402B8D4}"/>
                  </a:ext>
                </a:extLst>
              </p:cNvPr>
              <p:cNvSpPr/>
              <p:nvPr userDrawn="1"/>
            </p:nvSpPr>
            <p:spPr>
              <a:xfrm>
                <a:off x="11164633" y="-11817"/>
                <a:ext cx="611040" cy="986834"/>
              </a:xfrm>
              <a:prstGeom prst="parallelogram">
                <a:avLst>
                  <a:gd name="adj" fmla="val 54444"/>
                </a:avLst>
              </a:prstGeom>
              <a:solidFill>
                <a:srgbClr val="FFF2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Parallelogram 25">
                <a:extLst>
                  <a:ext uri="{FF2B5EF4-FFF2-40B4-BE49-F238E27FC236}">
                    <a16:creationId xmlns:a16="http://schemas.microsoft.com/office/drawing/2014/main" id="{73C13D5A-B7D1-2944-850B-13A74BC68E72}"/>
                  </a:ext>
                </a:extLst>
              </p:cNvPr>
              <p:cNvSpPr/>
              <p:nvPr userDrawn="1"/>
            </p:nvSpPr>
            <p:spPr>
              <a:xfrm>
                <a:off x="11434677" y="-11816"/>
                <a:ext cx="540089" cy="986835"/>
              </a:xfrm>
              <a:prstGeom prst="parallelogram">
                <a:avLst>
                  <a:gd name="adj" fmla="val 4217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EDF700-8293-434C-BE33-089EE9D2AED4}"/>
              </a:ext>
            </a:extLst>
          </p:cNvPr>
          <p:cNvGrpSpPr/>
          <p:nvPr userDrawn="1"/>
        </p:nvGrpSpPr>
        <p:grpSpPr>
          <a:xfrm>
            <a:off x="-2" y="1041308"/>
            <a:ext cx="12192001" cy="19300"/>
            <a:chOff x="-1" y="1047935"/>
            <a:chExt cx="10876096" cy="241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09A6049-7E76-6344-9588-1B83FA06B9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" y="1072079"/>
              <a:ext cx="10876096" cy="0"/>
            </a:xfrm>
            <a:prstGeom prst="line">
              <a:avLst/>
            </a:prstGeom>
            <a:ln w="57150">
              <a:solidFill>
                <a:srgbClr val="3322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9FA37E1-F854-A941-A157-81126F39E04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" y="1047935"/>
              <a:ext cx="10876096" cy="1955"/>
            </a:xfrm>
            <a:prstGeom prst="straightConnector1">
              <a:avLst/>
            </a:prstGeom>
            <a:ln w="38100">
              <a:solidFill>
                <a:srgbClr val="FFF2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95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59" r:id="rId2"/>
    <p:sldLayoutId id="2147483702" r:id="rId3"/>
    <p:sldLayoutId id="2147483703" r:id="rId4"/>
    <p:sldLayoutId id="2147483704" r:id="rId5"/>
    <p:sldLayoutId id="2147483763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697" r:id="rId14"/>
    <p:sldLayoutId id="2147483698" r:id="rId15"/>
    <p:sldLayoutId id="2147483770" r:id="rId16"/>
  </p:sldLayoutIdLst>
  <p:transition spd="slow">
    <p:wipe dir="r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EA21-CC76-415C-9C09-A3896E3D0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/>
              <a:t>CRM Requirement Document (SCS) v2</a:t>
            </a:r>
            <a:br>
              <a:rPr lang="en-GB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C2FB6-6A66-4C69-9F04-545E6F1191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prstClr val="black"/>
                </a:solidFill>
                <a:cs typeface="Calibri" panose="020F0502020204030204" pitchFamily="34" charset="0"/>
              </a:rPr>
              <a:t>Date – 16 Nov 2018</a:t>
            </a:r>
          </a:p>
          <a:p>
            <a:r>
              <a:rPr lang="en-US">
                <a:solidFill>
                  <a:prstClr val="black"/>
                </a:solidFill>
                <a:cs typeface="Calibri" panose="020F0502020204030204" pitchFamily="34" charset="0"/>
              </a:rPr>
              <a:t>Updated – 29 Nov 2018</a:t>
            </a:r>
            <a:endParaRPr lang="en-US" dirty="0">
              <a:solidFill>
                <a:prstClr val="black"/>
              </a:solidFill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1446680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BF52-4DC6-478F-99EB-67B34BCE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/>
              <a:t>6. Opportunity qualification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5962E-FDA5-4C0A-A2CD-1325CAA447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Before an opportunity moves into opportunity qualification stage (i.e. Stage 3) it must be approved by the following</a:t>
            </a:r>
          </a:p>
          <a:p>
            <a:pPr lvl="1"/>
            <a:r>
              <a:rPr lang="en-IN" dirty="0"/>
              <a:t>P&amp;L Head</a:t>
            </a:r>
          </a:p>
          <a:p>
            <a:pPr lvl="1"/>
            <a:r>
              <a:rPr lang="en-IN" dirty="0"/>
              <a:t>VP Sales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Opportunity Reject Workflow: </a:t>
            </a:r>
          </a:p>
          <a:p>
            <a:pPr lvl="1"/>
            <a:r>
              <a:rPr lang="en-IN" dirty="0"/>
              <a:t>Upon rejection from any/both of the above approver’s a mailer will go out to both the approvers &amp; the BD Guy.</a:t>
            </a:r>
          </a:p>
          <a:p>
            <a:pPr lvl="1"/>
            <a:r>
              <a:rPr lang="en-IN" dirty="0"/>
              <a:t> Lead goes back to Stage 2.</a:t>
            </a:r>
          </a:p>
          <a:p>
            <a:pPr lvl="1"/>
            <a:r>
              <a:rPr lang="en-IN" dirty="0"/>
              <a:t>BD Guy to connect with the respective approver offline &amp; correct the Gap (because of which the opportunity is rejected).</a:t>
            </a:r>
          </a:p>
          <a:p>
            <a:pPr lvl="1"/>
            <a:r>
              <a:rPr lang="en-IN" dirty="0"/>
              <a:t>BD Guy has to again re-initiate the movement to “Opportunity Qualification”. Post that it will go to both the P&amp;L Head &amp; VP Sales for Approval (irrespective of the last Approval)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CFE37-A3AB-4DCA-865A-DD76F89AF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D157FC-71A1-6B4C-8B40-8B82E6BADCA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14565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1629-58F9-4520-8979-F3075CB4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 Project Approval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42AF3-5665-4890-B912-AD74DCB7B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 – </a:t>
            </a:r>
          </a:p>
          <a:p>
            <a:pPr lvl="1"/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Project Approval Committee will be made which will discuss the Project P&amp;L, Key governance parameters, brief solution/proposal</a:t>
            </a:r>
          </a:p>
          <a:p>
            <a:pPr lvl="1"/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Before the actual discussion a brief document will be shared/circulated amongst the committee members.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Workflow:</a:t>
            </a: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 the discussion, the approved document has to be uploaded by Finance</a:t>
            </a: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has to be approved (Digital Approval) sequentially as follows:</a:t>
            </a:r>
          </a:p>
          <a:p>
            <a:pPr lvl="1"/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VP Sales</a:t>
            </a:r>
          </a:p>
          <a:p>
            <a:pPr lvl="1"/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P&amp;L Head</a:t>
            </a:r>
          </a:p>
          <a:p>
            <a:pPr lvl="1"/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CFO</a:t>
            </a:r>
          </a:p>
          <a:p>
            <a:pPr lvl="1"/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753F5-671B-4446-BF54-47167DE12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D157FC-71A1-6B4C-8B40-8B82E6BADCA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238494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D4B6-AF6B-4C2A-A7B3-00D63A65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8. Draft Contract Approval Process (1/2)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92307-AE63-4A69-BF9A-200D035E56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Before signing any contract the following people must vet/approve the final draft contract, as agreed between us &amp; the customer</a:t>
            </a:r>
          </a:p>
          <a:p>
            <a:pPr lvl="1"/>
            <a:r>
              <a:rPr lang="en-IN" dirty="0"/>
              <a:t>BD,                                     (For TPT – Mandatory)</a:t>
            </a:r>
          </a:p>
          <a:p>
            <a:pPr lvl="1"/>
            <a:r>
              <a:rPr lang="en-IN" dirty="0"/>
              <a:t>VP Sales,    		 (For TPT – Mandatory)</a:t>
            </a:r>
          </a:p>
          <a:p>
            <a:pPr lvl="1"/>
            <a:r>
              <a:rPr lang="en-IN" dirty="0"/>
              <a:t>P&amp;L Head		 (For TPT – Mandatory)</a:t>
            </a:r>
          </a:p>
          <a:p>
            <a:pPr lvl="1"/>
            <a:r>
              <a:rPr lang="en-IN" dirty="0"/>
              <a:t>Legal Head, </a:t>
            </a:r>
          </a:p>
          <a:p>
            <a:pPr lvl="1"/>
            <a:r>
              <a:rPr lang="en-IN" dirty="0"/>
              <a:t>Compliance/Finance 	 (For TPT – Mandatory)</a:t>
            </a:r>
          </a:p>
          <a:p>
            <a:pPr lvl="1"/>
            <a:r>
              <a:rPr lang="en-IN" dirty="0"/>
              <a:t>VP Operations</a:t>
            </a:r>
          </a:p>
          <a:p>
            <a:pPr lvl="1"/>
            <a:endParaRPr lang="en-IN" dirty="0"/>
          </a:p>
          <a:p>
            <a:pPr marL="457200" lvl="1" indent="0">
              <a:buNone/>
            </a:pPr>
            <a:r>
              <a:rPr lang="en-IN" dirty="0"/>
              <a:t>A mailer should go to all of the above with Approve &amp; Reject Option with </a:t>
            </a:r>
          </a:p>
          <a:p>
            <a:pPr lvl="1"/>
            <a:r>
              <a:rPr lang="en-IN" dirty="0"/>
              <a:t>Customer Name, </a:t>
            </a:r>
          </a:p>
          <a:p>
            <a:pPr lvl="1"/>
            <a:r>
              <a:rPr lang="en-IN" dirty="0"/>
              <a:t>WH Area &amp; Location</a:t>
            </a:r>
          </a:p>
          <a:p>
            <a:pPr lvl="1"/>
            <a:r>
              <a:rPr lang="en-IN" dirty="0"/>
              <a:t>BD Sales, </a:t>
            </a:r>
          </a:p>
          <a:p>
            <a:pPr lvl="1"/>
            <a:r>
              <a:rPr lang="en-IN" dirty="0"/>
              <a:t>Attached Draft Contract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2D089-2819-4444-BFCD-EE8F0B40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D157FC-71A1-6B4C-8B40-8B82E6BADCA7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EBC7C4-6064-4D7F-8D84-7D4222471945}"/>
              </a:ext>
            </a:extLst>
          </p:cNvPr>
          <p:cNvSpPr/>
          <p:nvPr/>
        </p:nvSpPr>
        <p:spPr>
          <a:xfrm>
            <a:off x="8110330" y="2305878"/>
            <a:ext cx="3048000" cy="12192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 Transportation Opportunity, not all the approvals are required (Only 4)</a:t>
            </a:r>
          </a:p>
        </p:txBody>
      </p:sp>
    </p:spTree>
    <p:extLst>
      <p:ext uri="{BB962C8B-B14F-4D97-AF65-F5344CB8AC3E}">
        <p14:creationId xmlns:p14="http://schemas.microsoft.com/office/powerpoint/2010/main" val="1825872868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D4B6-AF6B-4C2A-A7B3-00D63A65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8. Draft Contract Approval Process (2/2)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92307-AE63-4A69-BF9A-200D035E56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Rejection Workflow:</a:t>
            </a:r>
          </a:p>
          <a:p>
            <a:pPr lvl="1"/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Upon Rejection the mail should go out only to the BD Guy, with the Stakeholder who has rejected.</a:t>
            </a:r>
          </a:p>
          <a:p>
            <a:pPr lvl="1"/>
            <a:endParaRPr lang="en-I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Sales Guy has to connect offline with the Stakeholder and get the correction done. </a:t>
            </a:r>
          </a:p>
          <a:p>
            <a:pPr lvl="1"/>
            <a:endParaRPr lang="en-I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 which he has to seek the approval again only from the ones who has rejected the Draft</a:t>
            </a:r>
          </a:p>
          <a:p>
            <a:pPr lvl="1"/>
            <a:endParaRPr lang="en-I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Then the next slide follows.</a:t>
            </a:r>
          </a:p>
          <a:p>
            <a:pPr lvl="1"/>
            <a:endParaRPr lang="en-I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2D089-2819-4444-BFCD-EE8F0B40B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D157FC-71A1-6B4C-8B40-8B82E6BADCA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20070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E68C-82F9-455D-AA43-12FC8AB0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9. Intimation Mailer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10019-849A-4350-A8C9-4D9A98DB5E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Post all stakeholders approve the draft agreement, an auto mailer to go to the following:</a:t>
            </a:r>
          </a:p>
          <a:p>
            <a:pPr lvl="1"/>
            <a:r>
              <a:rPr lang="en-IN" dirty="0"/>
              <a:t>BD</a:t>
            </a:r>
          </a:p>
          <a:p>
            <a:pPr lvl="1"/>
            <a:r>
              <a:rPr lang="en-IN" dirty="0"/>
              <a:t>VP Sales</a:t>
            </a:r>
          </a:p>
          <a:p>
            <a:pPr lvl="1"/>
            <a:r>
              <a:rPr lang="en-IN" dirty="0"/>
              <a:t>P&amp;L Head</a:t>
            </a:r>
          </a:p>
          <a:p>
            <a:pPr lvl="1"/>
            <a:r>
              <a:rPr lang="en-IN" dirty="0"/>
              <a:t>Ops</a:t>
            </a:r>
          </a:p>
          <a:p>
            <a:pPr lvl="1"/>
            <a:r>
              <a:rPr lang="en-IN" dirty="0"/>
              <a:t>CFO</a:t>
            </a:r>
          </a:p>
          <a:p>
            <a:pPr lvl="1"/>
            <a:r>
              <a:rPr lang="en-IN" dirty="0"/>
              <a:t>CEO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A mailer should go to all of the above with the following details: </a:t>
            </a:r>
          </a:p>
          <a:p>
            <a:pPr lvl="1"/>
            <a:r>
              <a:rPr lang="en-IN" dirty="0"/>
              <a:t>Customer Name, </a:t>
            </a:r>
          </a:p>
          <a:p>
            <a:pPr lvl="1"/>
            <a:r>
              <a:rPr lang="en-IN" dirty="0"/>
              <a:t>WH Area &amp; Location</a:t>
            </a:r>
          </a:p>
          <a:p>
            <a:pPr lvl="1"/>
            <a:r>
              <a:rPr lang="en-IN" dirty="0"/>
              <a:t>Estimated Billing/Exp Rev.</a:t>
            </a:r>
          </a:p>
          <a:p>
            <a:pPr lvl="1"/>
            <a:r>
              <a:rPr lang="en-IN" dirty="0"/>
              <a:t>BD Sales Personnel, 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CC8A0-DB75-4CB0-832A-365B3C65B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D157FC-71A1-6B4C-8B40-8B82E6BADCA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52567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AB83-B53D-4CE6-A7F2-D6738A33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10. Upload the signed contract copy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B9DAE-781A-411C-B6F9-76A4E2BBD6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Once the contract copy is signed by our &amp; customer’s authorized signatory a copy of same must be attached in the CRM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742D7-02DF-4A39-A320-C576B964C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D157FC-71A1-6B4C-8B40-8B82E6BADCA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94134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58E82-E1F4-47F2-AEC8-471E29F5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III. Process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4BC27-8230-4111-B9BB-80DBBA34AE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Sequential movement in stages (only forward movement allowed)</a:t>
            </a:r>
          </a:p>
          <a:p>
            <a:r>
              <a:rPr lang="en-IN" dirty="0"/>
              <a:t>Status Lost must be activated in all Stages post stage 3</a:t>
            </a: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Approval</a:t>
            </a:r>
            <a:r>
              <a:rPr lang="en-IN" dirty="0"/>
              <a:t> &amp; Draft Contract Approval are already mentioned</a:t>
            </a:r>
          </a:p>
          <a:p>
            <a:r>
              <a:rPr lang="en-IN" dirty="0"/>
              <a:t>Post Negotiation Stage (3 possible scenarios – Change stage 7 to “Post Negotiation Status” after selecting it a new attribute with following options comes)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Lost Post Negotiation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IN" dirty="0"/>
              <a:t>Lost to competitor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IN" dirty="0"/>
              <a:t>Reason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Cancelled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IN" dirty="0"/>
              <a:t>Cancelled by Customer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IN" dirty="0"/>
              <a:t>ALS Decision not to pursue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Draft Contract Approval (Upload of Draft Contract) – Refer slide no 11</a:t>
            </a:r>
          </a:p>
          <a:p>
            <a:pPr lvl="2"/>
            <a:r>
              <a:rPr lang="en-IN" dirty="0"/>
              <a:t>Contract Signed (Upload of the contract signed copy) – Post this stage it moves to Business gained (not counted in the existing pipeline)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213C6-1D13-404B-880B-A633909C6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D157FC-71A1-6B4C-8B40-8B82E6BADCA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7348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F9A9-D515-4808-9EB0-895B01B1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F5837-870D-45DC-B01D-5FDC31F23E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Nobody apart from the designated recipient can view the Draft &amp; Signed Agreement.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CBA9C-8823-4ED9-9E26-FCEF43D16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D157FC-71A1-6B4C-8B40-8B82E6BADCA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03196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AD25D6-EA60-47F4-9931-26662433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173DE-8216-4EDE-9220-6977C2CBF14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5738" y="6340475"/>
            <a:ext cx="576262" cy="365125"/>
          </a:xfrm>
        </p:spPr>
        <p:txBody>
          <a:bodyPr/>
          <a:lstStyle/>
          <a:p>
            <a:fld id="{D4D157FC-71A1-6B4C-8B40-8B82E6BADCA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89801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21112-7FE1-4FC6-A770-8545F773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I. Customer Database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AF17B-D69D-42C3-9460-7287C08F7B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A customer database to be created, which should be centrally controlled by the IT team, to ensure no duplicate customer is created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FF4A059-EF28-426A-B2DC-8E9A7EC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356578"/>
            <a:ext cx="576121" cy="365125"/>
          </a:xfrm>
        </p:spPr>
        <p:txBody>
          <a:bodyPr/>
          <a:lstStyle/>
          <a:p>
            <a:fld id="{D4D157FC-71A1-6B4C-8B40-8B82E6BADCA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89006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DA4D-C72C-4071-8002-DFA6DE1A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II. Attributes to be added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E7690-649D-4D39-950D-D840B253DC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Business Type: (New from Existing/New from New)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Lead type (Warehousing, Transportation, 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Warehousing &amp; Transportation, In-Plant</a:t>
            </a:r>
            <a:r>
              <a:rPr lang="en-IN" dirty="0"/>
              <a:t>)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IN" dirty="0"/>
              <a:t>Unit of Measurement (UOM)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IN" dirty="0"/>
              <a:t>Qty/Area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IN" dirty="0"/>
              <a:t>Per Unit Rev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System (a drop down with 2 options as follows)</a:t>
            </a:r>
          </a:p>
          <a:p>
            <a:pPr lvl="1"/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Customer System (One mandatory Field for User to enter the name of the software)</a:t>
            </a:r>
          </a:p>
          <a:p>
            <a:pPr lvl="1"/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ALS System (A further drop down to select the available options/Multiple Options)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Pricing Type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Contract Type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Opportunity qualification approval (Both P&amp;L Head &amp; VP Sales)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Project Approval Process (</a:t>
            </a:r>
            <a:r>
              <a:rPr lang="en-IN" u="sng" dirty="0"/>
              <a:t>Sequential Approval Process</a:t>
            </a:r>
            <a:r>
              <a:rPr lang="en-IN" dirty="0"/>
              <a:t>: VP Sales, P&amp;L Head, CFO, CEO 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Draft Contract Approval (BD, VP Sales, Legal Head, Compliance)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Post the above stage a mailer to go to all stakeholders, followed by Authorized Signatory to Sign the contract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Upload of the signed copy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402DF-7892-4806-ADD3-3D5BADC22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D157FC-71A1-6B4C-8B40-8B82E6BADCA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EAB05E-2F27-409F-82BF-3EFD289E5C20}"/>
              </a:ext>
            </a:extLst>
          </p:cNvPr>
          <p:cNvSpPr/>
          <p:nvPr/>
        </p:nvSpPr>
        <p:spPr>
          <a:xfrm>
            <a:off x="1258956" y="5976726"/>
            <a:ext cx="795131" cy="3445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FBBC5-3844-4AEC-9AB2-C7C645DC576E}"/>
              </a:ext>
            </a:extLst>
          </p:cNvPr>
          <p:cNvSpPr txBox="1"/>
          <p:nvPr/>
        </p:nvSpPr>
        <p:spPr>
          <a:xfrm>
            <a:off x="2266122" y="5950222"/>
            <a:ext cx="7262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Refers to new additions in the document.</a:t>
            </a:r>
          </a:p>
        </p:txBody>
      </p:sp>
    </p:spTree>
    <p:extLst>
      <p:ext uri="{BB962C8B-B14F-4D97-AF65-F5344CB8AC3E}">
        <p14:creationId xmlns:p14="http://schemas.microsoft.com/office/powerpoint/2010/main" val="1673093207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7AE0E-822D-4ACB-B416-EE1F4E02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Business Type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42F381-7060-4B76-87BD-75CC8C713C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Whenever a new lead is added, a dropdown menu to give the following two options:</a:t>
            </a:r>
          </a:p>
          <a:p>
            <a:endParaRPr lang="en-IN" dirty="0"/>
          </a:p>
          <a:p>
            <a:r>
              <a:rPr lang="en-IN" u="sng" dirty="0"/>
              <a:t>New From Existing</a:t>
            </a:r>
            <a:r>
              <a:rPr lang="en-IN" dirty="0"/>
              <a:t>: - This option refers to a new business being brought from an Existing Client</a:t>
            </a:r>
          </a:p>
          <a:p>
            <a:endParaRPr lang="en-IN" dirty="0"/>
          </a:p>
          <a:p>
            <a:r>
              <a:rPr lang="en-IN" u="sng" dirty="0"/>
              <a:t>New from New</a:t>
            </a:r>
            <a:r>
              <a:rPr lang="en-IN" dirty="0"/>
              <a:t>: This option refers to a new business being brought from a New Client</a:t>
            </a:r>
          </a:p>
          <a:p>
            <a:endParaRPr lang="en-IN" dirty="0"/>
          </a:p>
          <a:p>
            <a:r>
              <a:rPr lang="en-IN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Renewal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This refers to existing contract’s renewal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BCC88-1F53-470B-ABDE-C581F23B3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D157FC-71A1-6B4C-8B40-8B82E6BADCA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C94F83-B5A9-4B45-AADD-5BE411DBB9B5}"/>
              </a:ext>
            </a:extLst>
          </p:cNvPr>
          <p:cNvSpPr/>
          <p:nvPr/>
        </p:nvSpPr>
        <p:spPr>
          <a:xfrm>
            <a:off x="1245704" y="5632174"/>
            <a:ext cx="795131" cy="34455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D9EC07-5127-47FD-B679-FF5135B43BE6}"/>
              </a:ext>
            </a:extLst>
          </p:cNvPr>
          <p:cNvSpPr txBox="1"/>
          <p:nvPr/>
        </p:nvSpPr>
        <p:spPr>
          <a:xfrm>
            <a:off x="2252870" y="5605670"/>
            <a:ext cx="7262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Refers to new additions in the document.</a:t>
            </a:r>
          </a:p>
        </p:txBody>
      </p:sp>
    </p:spTree>
    <p:extLst>
      <p:ext uri="{BB962C8B-B14F-4D97-AF65-F5344CB8AC3E}">
        <p14:creationId xmlns:p14="http://schemas.microsoft.com/office/powerpoint/2010/main" val="2031432691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FD80-047D-421A-8C11-6DCD7B94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2a. Unit of Measurement (UOM)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3449B-ACDB-473E-A1CE-B7064F5AA1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Warehousing</a:t>
            </a:r>
          </a:p>
          <a:p>
            <a:pPr lvl="1"/>
            <a:r>
              <a:rPr lang="en-IN" dirty="0"/>
              <a:t>Unit</a:t>
            </a:r>
          </a:p>
          <a:p>
            <a:pPr lvl="1"/>
            <a:r>
              <a:rPr lang="en-IN" dirty="0"/>
              <a:t>Sqft.</a:t>
            </a:r>
          </a:p>
          <a:p>
            <a:pPr lvl="1"/>
            <a:r>
              <a:rPr lang="en-IN" dirty="0"/>
              <a:t>Pallet</a:t>
            </a:r>
          </a:p>
          <a:p>
            <a:pPr lvl="1"/>
            <a:r>
              <a:rPr lang="en-IN" dirty="0"/>
              <a:t>Throughput</a:t>
            </a:r>
          </a:p>
          <a:p>
            <a:r>
              <a:rPr lang="en-IN" dirty="0"/>
              <a:t>Transportation</a:t>
            </a:r>
          </a:p>
          <a:p>
            <a:pPr lvl="1"/>
            <a:r>
              <a:rPr lang="en-IN" dirty="0"/>
              <a:t>Kg</a:t>
            </a:r>
          </a:p>
          <a:p>
            <a:pPr lvl="1"/>
            <a:r>
              <a:rPr lang="en-IN" dirty="0"/>
              <a:t>Unit</a:t>
            </a:r>
          </a:p>
          <a:p>
            <a:pPr lvl="1"/>
            <a:r>
              <a:rPr lang="en-IN" dirty="0"/>
              <a:t>Carton</a:t>
            </a:r>
          </a:p>
          <a:p>
            <a:pPr lvl="1"/>
            <a:r>
              <a:rPr lang="en-IN" dirty="0"/>
              <a:t>Trip</a:t>
            </a:r>
          </a:p>
          <a:p>
            <a:pPr lvl="1"/>
            <a:r>
              <a:rPr lang="en-IN" dirty="0"/>
              <a:t>Vehicle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C4AAF-F184-45F2-BAEB-4BB995F8B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D157FC-71A1-6B4C-8B40-8B82E6BADCA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13B555-03B5-43C9-8CA9-9F574D80F282}"/>
              </a:ext>
            </a:extLst>
          </p:cNvPr>
          <p:cNvSpPr/>
          <p:nvPr/>
        </p:nvSpPr>
        <p:spPr>
          <a:xfrm>
            <a:off x="6175513" y="1908313"/>
            <a:ext cx="4346713" cy="156375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This has to be linked with opportunity type then the option (Warehousing &amp; Transportation). So it will capture multiple options in one go</a:t>
            </a:r>
          </a:p>
        </p:txBody>
      </p:sp>
    </p:spTree>
    <p:extLst>
      <p:ext uri="{BB962C8B-B14F-4D97-AF65-F5344CB8AC3E}">
        <p14:creationId xmlns:p14="http://schemas.microsoft.com/office/powerpoint/2010/main" val="3198067071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FD80-047D-421A-8C11-6DCD7B94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2b &amp; 2c. Qty/Area &amp; Revenue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3449B-ACDB-473E-A1CE-B7064F5AA1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Capturing the Qty/Area – This field will capture the quantity in the chosen UoM</a:t>
            </a:r>
          </a:p>
          <a:p>
            <a:endParaRPr lang="en-IN" dirty="0"/>
          </a:p>
          <a:p>
            <a:r>
              <a:rPr lang="en-IN" dirty="0"/>
              <a:t>Per Unit Revenue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C4AAF-F184-45F2-BAEB-4BB995F8B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D157FC-71A1-6B4C-8B40-8B82E6BADCA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392458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9D2D-462D-440B-B88A-E382A1E4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IT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9AEE5-3A71-4663-ADDA-415CD81E00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field with the dropdown option to select one of the following:</a:t>
            </a:r>
          </a:p>
          <a:p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IN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Customer System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(Post selecting this option a field for user to enter the name of the       		 	   software)</a:t>
            </a:r>
          </a:p>
          <a:p>
            <a:pPr marL="914400" lvl="1" indent="-457200">
              <a:buFont typeface="+mj-lt"/>
              <a:buAutoNum type="arabicPeriod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IN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ALS System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(Post selecting this option a field with a dropdown menu consisting all 		      our software for e.g. </a:t>
            </a:r>
            <a:r>
              <a:rPr lang="en-I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Aurionpro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I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CargoWise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B215E-1532-4C82-8A9A-1FB8A92DA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D157FC-71A1-6B4C-8B40-8B82E6BADCA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25647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15160-A71C-4D6F-8072-2FAFACBD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Pricing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09314-859C-429E-82E6-8A5C4643A9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Fixed</a:t>
            </a:r>
          </a:p>
          <a:p>
            <a:endParaRPr lang="en-IN" dirty="0"/>
          </a:p>
          <a:p>
            <a:r>
              <a:rPr lang="en-IN" dirty="0"/>
              <a:t>Fixed+ Variable</a:t>
            </a:r>
          </a:p>
          <a:p>
            <a:endParaRPr lang="en-IN" dirty="0"/>
          </a:p>
          <a:p>
            <a:r>
              <a:rPr lang="en-IN" dirty="0"/>
              <a:t>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54D0F-D6F5-4200-BB33-D154B694B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D157FC-71A1-6B4C-8B40-8B82E6BADCA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14357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15160-A71C-4D6F-8072-2FAFACBD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Contract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09314-859C-429E-82E6-8A5C4643A9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Open Book</a:t>
            </a:r>
          </a:p>
          <a:p>
            <a:endParaRPr lang="en-IN" dirty="0"/>
          </a:p>
          <a:p>
            <a:r>
              <a:rPr lang="en-IN" dirty="0"/>
              <a:t>Closed book</a:t>
            </a:r>
          </a:p>
          <a:p>
            <a:endParaRPr lang="en-IN" dirty="0"/>
          </a:p>
          <a:p>
            <a:r>
              <a:rPr lang="en-IN" dirty="0"/>
              <a:t>Cost 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54D0F-D6F5-4200-BB33-D154B694B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D157FC-71A1-6B4C-8B40-8B82E6BADCA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14335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2_Office Theme">
  <a:themeElements>
    <a:clrScheme name="acuite-new">
      <a:dk1>
        <a:srgbClr val="2A1013"/>
      </a:dk1>
      <a:lt1>
        <a:srgbClr val="FFFFFF"/>
      </a:lt1>
      <a:dk2>
        <a:srgbClr val="821A1B"/>
      </a:dk2>
      <a:lt2>
        <a:srgbClr val="5B5D61"/>
      </a:lt2>
      <a:accent1>
        <a:srgbClr val="C54027"/>
      </a:accent1>
      <a:accent2>
        <a:srgbClr val="D36027"/>
      </a:accent2>
      <a:accent3>
        <a:srgbClr val="DB8E3A"/>
      </a:accent3>
      <a:accent4>
        <a:srgbClr val="EDB91D"/>
      </a:accent4>
      <a:accent5>
        <a:srgbClr val="6EAA43"/>
      </a:accent5>
      <a:accent6>
        <a:srgbClr val="1B2F28"/>
      </a:accent6>
      <a:hlink>
        <a:srgbClr val="D36027"/>
      </a:hlink>
      <a:folHlink>
        <a:srgbClr val="EDB91D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23997</TotalTime>
  <Words>1001</Words>
  <Application>Microsoft Office PowerPoint</Application>
  <PresentationFormat>Widescreen</PresentationFormat>
  <Paragraphs>161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Schoolbook</vt:lpstr>
      <vt:lpstr>Trebuchet MS</vt:lpstr>
      <vt:lpstr>Wingdings</vt:lpstr>
      <vt:lpstr>2_Office Theme</vt:lpstr>
      <vt:lpstr>CRM Requirement Document (SCS) v2 </vt:lpstr>
      <vt:lpstr>I. Customer Database</vt:lpstr>
      <vt:lpstr>II. Attributes to be added</vt:lpstr>
      <vt:lpstr>1. Business Type</vt:lpstr>
      <vt:lpstr>2a. Unit of Measurement (UOM)</vt:lpstr>
      <vt:lpstr>2b &amp; 2c. Qty/Area &amp; Revenue</vt:lpstr>
      <vt:lpstr>3. IT System</vt:lpstr>
      <vt:lpstr>4. Pricing Type</vt:lpstr>
      <vt:lpstr>5. Contract Type</vt:lpstr>
      <vt:lpstr>6. Opportunity qualification Process</vt:lpstr>
      <vt:lpstr>7. Project Approval process</vt:lpstr>
      <vt:lpstr>8. Draft Contract Approval Process (1/2)</vt:lpstr>
      <vt:lpstr>8. Draft Contract Approval Process (2/2)</vt:lpstr>
      <vt:lpstr>9. Intimation Mailer</vt:lpstr>
      <vt:lpstr>10. Upload the signed contract copy</vt:lpstr>
      <vt:lpstr>III. Process Changes</vt:lpstr>
      <vt:lpstr>Data Integrity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Vivek</dc:creator>
  <cp:keywords/>
  <dc:description/>
  <cp:lastModifiedBy>Himanshu</cp:lastModifiedBy>
  <cp:revision>1246</cp:revision>
  <cp:lastPrinted>2017-11-23T09:05:40Z</cp:lastPrinted>
  <dcterms:created xsi:type="dcterms:W3CDTF">2017-10-24T07:49:04Z</dcterms:created>
  <dcterms:modified xsi:type="dcterms:W3CDTF">2018-11-29T12:40:12Z</dcterms:modified>
  <cp:category/>
</cp:coreProperties>
</file>