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5F09"/>
    <a:srgbClr val="E1EBCD"/>
    <a:srgbClr val="E3EBF5"/>
    <a:srgbClr val="FFFCF3"/>
    <a:srgbClr val="FFFEFB"/>
    <a:srgbClr val="FFFBEB"/>
    <a:srgbClr val="C49F00"/>
    <a:srgbClr val="FFE161"/>
    <a:srgbClr val="FFF6D1"/>
    <a:srgbClr val="376A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81" autoAdjust="0"/>
  </p:normalViewPr>
  <p:slideViewPr>
    <p:cSldViewPr>
      <p:cViewPr>
        <p:scale>
          <a:sx n="33" d="100"/>
          <a:sy n="33" d="100"/>
        </p:scale>
        <p:origin x="-90" y="-10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0"/>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70"/>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7"/>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1D8BD707-D9CF-40AE-B4C6-C98DA3205C09}" type="datetimeFigureOut">
              <a:rPr lang="en-US" smtClean="0"/>
              <a:pPr/>
              <a:t>3/12/2013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5849601" y="13830596"/>
            <a:ext cx="13182598" cy="10433625"/>
          </a:xfrm>
          <a:prstGeom prst="rect">
            <a:avLst/>
          </a:prstGeom>
          <a:noFill/>
        </p:spPr>
        <p:txBody>
          <a:bodyPr wrap="square" rtlCol="0">
            <a:spAutoFit/>
          </a:bodyPr>
          <a:lstStyle/>
          <a:p>
            <a:r>
              <a:rPr lang="en-US" sz="3200" dirty="0"/>
              <a:t>Humans naturally try to fit the peaks by looking at the top of each visible peak in turn and mentally subtracting it. We don't try to deal with all the interactions at once nor do we focus on the tails very much at all.</a:t>
            </a:r>
          </a:p>
          <a:p>
            <a:endParaRPr lang="en-US" sz="3200" dirty="0"/>
          </a:p>
          <a:p>
            <a:r>
              <a:rPr lang="en-US" sz="3200" dirty="0" smtClean="0"/>
              <a:t>This </a:t>
            </a:r>
            <a:r>
              <a:rPr lang="en-US" sz="3200" dirty="0"/>
              <a:t>is a good strategy because the signal for each peak is strongest near its summit. These points maximize SNR (signal-to-noise ratio) with respect to random noise and also distortions caused by nearby peaks</a:t>
            </a:r>
            <a:r>
              <a:rPr lang="en-US" sz="3200" dirty="0" smtClean="0"/>
              <a:t>.</a:t>
            </a:r>
          </a:p>
          <a:p>
            <a:endParaRPr lang="en-US" sz="3200" dirty="0"/>
          </a:p>
          <a:p>
            <a:pPr marL="457200" indent="-457200">
              <a:buFont typeface="Arial" pitchFamily="34" charset="0"/>
              <a:buChar char="•"/>
            </a:pPr>
            <a:r>
              <a:rPr lang="en-US" sz="3200" dirty="0"/>
              <a:t>For each peak take a small number of samples around the initial maximum. </a:t>
            </a:r>
            <a:endParaRPr lang="en-US" sz="3200" dirty="0" smtClean="0"/>
          </a:p>
          <a:p>
            <a:pPr marL="457200" indent="-457200">
              <a:buFont typeface="Arial" pitchFamily="34" charset="0"/>
              <a:buChar char="•"/>
            </a:pPr>
            <a:r>
              <a:rPr lang="en-US" sz="3200" dirty="0"/>
              <a:t>Fit only the model for that peak and only to those samples around the maximum</a:t>
            </a:r>
          </a:p>
          <a:p>
            <a:pPr marL="457200" indent="-457200">
              <a:buFont typeface="Arial" pitchFamily="34" charset="0"/>
              <a:buChar char="•"/>
            </a:pPr>
            <a:r>
              <a:rPr lang="en-US" sz="3200" dirty="0"/>
              <a:t>After fitting a peak, subtract is contribution from the spectrum fitted by later peaks.</a:t>
            </a:r>
          </a:p>
          <a:p>
            <a:pPr marL="457200" indent="-457200">
              <a:buFont typeface="Arial" pitchFamily="34" charset="0"/>
              <a:buChar char="•"/>
            </a:pPr>
            <a:r>
              <a:rPr lang="en-US" sz="3200" dirty="0"/>
              <a:t>Fit the peaks in order of increasing height - otherwise the tails from the larger peaks can overwhelm smaller peaks</a:t>
            </a:r>
            <a:r>
              <a:rPr lang="en-US" sz="3200" dirty="0" smtClean="0"/>
              <a:t>. Repeat previous steps 2x to stabilize results.</a:t>
            </a:r>
          </a:p>
          <a:p>
            <a:pPr marL="457200" indent="-457200">
              <a:buFont typeface="Arial" pitchFamily="34" charset="0"/>
              <a:buChar char="•"/>
            </a:pPr>
            <a:r>
              <a:rPr lang="en-US" sz="3200" dirty="0" smtClean="0"/>
              <a:t>Set search bounds:</a:t>
            </a:r>
            <a:br>
              <a:rPr lang="en-US" sz="3200" dirty="0" smtClean="0"/>
            </a:br>
            <a:r>
              <a:rPr lang="en-US" sz="3200" dirty="0" smtClean="0"/>
              <a:t>Location</a:t>
            </a:r>
            <a:r>
              <a:rPr lang="en-US" sz="3200" dirty="0"/>
              <a:t>: midpoint between this peak and its </a:t>
            </a:r>
            <a:r>
              <a:rPr lang="en-US" sz="3200" dirty="0" smtClean="0"/>
              <a:t>neighbor</a:t>
            </a:r>
            <a:br>
              <a:rPr lang="en-US" sz="3200" dirty="0" smtClean="0"/>
            </a:br>
            <a:r>
              <a:rPr lang="en-US" sz="3200" dirty="0"/>
              <a:t>Height: 0 and the maximum within the location </a:t>
            </a:r>
            <a:r>
              <a:rPr lang="en-US" sz="3200" dirty="0" smtClean="0"/>
              <a:t>bounds</a:t>
            </a:r>
            <a:br>
              <a:rPr lang="en-US" sz="3200" dirty="0" smtClean="0"/>
            </a:br>
            <a:r>
              <a:rPr lang="en-US" sz="3200" dirty="0"/>
              <a:t>Width: 0 and </a:t>
            </a:r>
            <a:r>
              <a:rPr lang="en-US" sz="3200" dirty="0" smtClean="0"/>
              <a:t>75%-</a:t>
            </a:r>
            <a:r>
              <a:rPr lang="en-US" sz="3200" dirty="0" err="1" smtClean="0"/>
              <a:t>ile</a:t>
            </a:r>
            <a:r>
              <a:rPr lang="en-US" sz="3200" dirty="0" smtClean="0"/>
              <a:t> </a:t>
            </a:r>
            <a:r>
              <a:rPr lang="en-US" sz="3200" dirty="0"/>
              <a:t>of estimated widths + 3 * inter-quartile range. </a:t>
            </a:r>
            <a:br>
              <a:rPr lang="en-US" sz="3200" dirty="0"/>
            </a:br>
            <a:r>
              <a:rPr lang="en-US" sz="3200" dirty="0" err="1" smtClean="0"/>
              <a:t>Lorentzianness</a:t>
            </a:r>
            <a:r>
              <a:rPr lang="en-US" sz="3200" dirty="0" smtClean="0"/>
              <a:t>: between 0 and 1 (same as Anderson)</a:t>
            </a:r>
            <a:endParaRPr lang="en-US" sz="3200" dirty="0"/>
          </a:p>
        </p:txBody>
      </p:sp>
      <p:sp>
        <p:nvSpPr>
          <p:cNvPr id="4" name="Rounded Rectangle 3"/>
          <p:cNvSpPr/>
          <p:nvPr/>
        </p:nvSpPr>
        <p:spPr>
          <a:xfrm>
            <a:off x="-76200" y="-152400"/>
            <a:ext cx="43891200" cy="4495800"/>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r>
              <a:rPr lang="en-US" sz="7200" b="1" dirty="0">
                <a:solidFill>
                  <a:schemeClr val="tx1">
                    <a:lumMod val="85000"/>
                    <a:lumOff val="15000"/>
                  </a:schemeClr>
                </a:solidFill>
                <a:latin typeface="Candara" pitchFamily="34" charset="0"/>
                <a:ea typeface="Tahoma" pitchFamily="34" charset="0"/>
                <a:cs typeface="Andalus" pitchFamily="18" charset="-78"/>
              </a:rPr>
              <a:t>Improving automatic peak parameter determination in crowded NMR spectra by </a:t>
            </a:r>
            <a:r>
              <a:rPr lang="en-US" sz="7200" b="1" dirty="0" smtClean="0">
                <a:solidFill>
                  <a:schemeClr val="tx1">
                    <a:lumMod val="85000"/>
                    <a:lumOff val="15000"/>
                  </a:schemeClr>
                </a:solidFill>
                <a:latin typeface="Candara" pitchFamily="34" charset="0"/>
                <a:ea typeface="Tahoma" pitchFamily="34" charset="0"/>
                <a:cs typeface="Andalus" pitchFamily="18" charset="-78"/>
              </a:rPr>
              <a:t/>
            </a:r>
            <a:br>
              <a:rPr lang="en-US" sz="7200" b="1" dirty="0" smtClean="0">
                <a:solidFill>
                  <a:schemeClr val="tx1">
                    <a:lumMod val="85000"/>
                    <a:lumOff val="15000"/>
                  </a:schemeClr>
                </a:solidFill>
                <a:latin typeface="Candara" pitchFamily="34" charset="0"/>
                <a:ea typeface="Tahoma" pitchFamily="34" charset="0"/>
                <a:cs typeface="Andalus" pitchFamily="18" charset="-78"/>
              </a:rPr>
            </a:br>
            <a:r>
              <a:rPr lang="en-US" sz="7200" b="1" dirty="0" smtClean="0">
                <a:solidFill>
                  <a:schemeClr val="tx1">
                    <a:lumMod val="85000"/>
                    <a:lumOff val="15000"/>
                  </a:schemeClr>
                </a:solidFill>
                <a:latin typeface="Candara" pitchFamily="34" charset="0"/>
                <a:ea typeface="Tahoma" pitchFamily="34" charset="0"/>
                <a:cs typeface="Andalus" pitchFamily="18" charset="-78"/>
              </a:rPr>
              <a:t>using </a:t>
            </a:r>
            <a:r>
              <a:rPr lang="en-US" sz="7200" b="1" dirty="0">
                <a:solidFill>
                  <a:schemeClr val="tx1">
                    <a:lumMod val="85000"/>
                    <a:lumOff val="15000"/>
                  </a:schemeClr>
                </a:solidFill>
                <a:latin typeface="Candara" pitchFamily="34" charset="0"/>
                <a:ea typeface="Tahoma" pitchFamily="34" charset="0"/>
                <a:cs typeface="Andalus" pitchFamily="18" charset="-78"/>
              </a:rPr>
              <a:t>summit-focused parameter </a:t>
            </a:r>
            <a:r>
              <a:rPr lang="en-US" sz="7200" b="1" dirty="0" smtClean="0">
                <a:solidFill>
                  <a:schemeClr val="tx1">
                    <a:lumMod val="85000"/>
                    <a:lumOff val="15000"/>
                  </a:schemeClr>
                </a:solidFill>
                <a:latin typeface="Candara" pitchFamily="34" charset="0"/>
                <a:ea typeface="Tahoma" pitchFamily="34" charset="0"/>
                <a:cs typeface="Andalus" pitchFamily="18" charset="-78"/>
              </a:rPr>
              <a:t>initialization</a:t>
            </a:r>
          </a:p>
          <a:p>
            <a:pPr algn="ctr"/>
            <a:r>
              <a:rPr lang="en-US" sz="5000" dirty="0" smtClean="0">
                <a:solidFill>
                  <a:schemeClr val="tx1">
                    <a:lumMod val="85000"/>
                    <a:lumOff val="15000"/>
                  </a:schemeClr>
                </a:solidFill>
                <a:latin typeface="Candara" pitchFamily="34" charset="0"/>
                <a:ea typeface="Tahoma" pitchFamily="34" charset="0"/>
                <a:cs typeface="Andalus" pitchFamily="18" charset="-78"/>
              </a:rPr>
              <a:t>Eric Moyer &amp; Michael </a:t>
            </a:r>
            <a:r>
              <a:rPr lang="en-US" sz="5000" dirty="0" err="1" smtClean="0">
                <a:solidFill>
                  <a:schemeClr val="tx1">
                    <a:lumMod val="85000"/>
                    <a:lumOff val="15000"/>
                  </a:schemeClr>
                </a:solidFill>
                <a:latin typeface="Candara" pitchFamily="34" charset="0"/>
                <a:ea typeface="Tahoma" pitchFamily="34" charset="0"/>
                <a:cs typeface="Andalus" pitchFamily="18" charset="-78"/>
              </a:rPr>
              <a:t>Raymer</a:t>
            </a:r>
            <a:r>
              <a:rPr lang="en-US" sz="5000" dirty="0" smtClean="0">
                <a:solidFill>
                  <a:schemeClr val="tx1">
                    <a:lumMod val="85000"/>
                    <a:lumOff val="15000"/>
                  </a:schemeClr>
                </a:solidFill>
                <a:latin typeface="Candara" pitchFamily="34" charset="0"/>
                <a:ea typeface="Tahoma" pitchFamily="34" charset="0"/>
                <a:cs typeface="Andalus" pitchFamily="18" charset="-78"/>
              </a:rPr>
              <a:t> </a:t>
            </a:r>
            <a:br>
              <a:rPr lang="en-US" sz="5000" dirty="0" smtClean="0">
                <a:solidFill>
                  <a:schemeClr val="tx1">
                    <a:lumMod val="85000"/>
                    <a:lumOff val="15000"/>
                  </a:schemeClr>
                </a:solidFill>
                <a:latin typeface="Candara" pitchFamily="34" charset="0"/>
                <a:ea typeface="Tahoma" pitchFamily="34" charset="0"/>
                <a:cs typeface="Andalus" pitchFamily="18" charset="-78"/>
              </a:rPr>
            </a:br>
            <a:r>
              <a:rPr lang="en-US" sz="5000" dirty="0" smtClean="0">
                <a:solidFill>
                  <a:schemeClr val="tx1">
                    <a:lumMod val="85000"/>
                    <a:lumOff val="15000"/>
                  </a:schemeClr>
                </a:solidFill>
                <a:latin typeface="Candara" pitchFamily="34" charset="0"/>
                <a:ea typeface="Tahoma" pitchFamily="34" charset="0"/>
                <a:cs typeface="Andalus" pitchFamily="18" charset="-78"/>
              </a:rPr>
              <a:t>Bioinformatics Research Group, </a:t>
            </a:r>
            <a:r>
              <a:rPr lang="en-US" sz="5000" dirty="0" err="1" smtClean="0">
                <a:solidFill>
                  <a:schemeClr val="tx1">
                    <a:lumMod val="85000"/>
                    <a:lumOff val="15000"/>
                  </a:schemeClr>
                </a:solidFill>
                <a:latin typeface="Candara" pitchFamily="34" charset="0"/>
                <a:ea typeface="Tahoma" pitchFamily="34" charset="0"/>
                <a:cs typeface="Andalus" pitchFamily="18" charset="-78"/>
              </a:rPr>
              <a:t>Kno.e.sis</a:t>
            </a:r>
            <a:r>
              <a:rPr lang="en-US" sz="5000" dirty="0" smtClean="0">
                <a:solidFill>
                  <a:schemeClr val="tx1">
                    <a:lumMod val="85000"/>
                    <a:lumOff val="15000"/>
                  </a:schemeClr>
                </a:solidFill>
                <a:latin typeface="Candara" pitchFamily="34" charset="0"/>
                <a:ea typeface="Tahoma" pitchFamily="34" charset="0"/>
                <a:cs typeface="Andalus" pitchFamily="18" charset="-78"/>
              </a:rPr>
              <a:t> Center, Wright State University, Dayton, OH USA</a:t>
            </a:r>
            <a:endParaRPr lang="en-US" sz="5000" dirty="0">
              <a:solidFill>
                <a:schemeClr val="tx1">
                  <a:lumMod val="85000"/>
                  <a:lumOff val="15000"/>
                </a:schemeClr>
              </a:solidFill>
              <a:latin typeface="Candara" pitchFamily="34" charset="0"/>
              <a:ea typeface="Tahoma" pitchFamily="34" charset="0"/>
              <a:cs typeface="Andalus" pitchFamily="18" charset="-78"/>
            </a:endParaRPr>
          </a:p>
        </p:txBody>
      </p:sp>
      <p:pic>
        <p:nvPicPr>
          <p:cNvPr id="13" name="Picture 12" descr="knoesis_image_mini.png"/>
          <p:cNvPicPr>
            <a:picLocks noChangeAspect="1"/>
          </p:cNvPicPr>
          <p:nvPr/>
        </p:nvPicPr>
        <p:blipFill>
          <a:blip r:embed="rId2"/>
          <a:stretch>
            <a:fillRect/>
          </a:stretch>
        </p:blipFill>
        <p:spPr>
          <a:xfrm>
            <a:off x="2999875" y="1219200"/>
            <a:ext cx="4620125" cy="2194560"/>
          </a:xfrm>
          <a:prstGeom prst="rect">
            <a:avLst/>
          </a:prstGeom>
        </p:spPr>
      </p:pic>
      <p:pic>
        <p:nvPicPr>
          <p:cNvPr id="17" name="Picture 16" descr="Wright State University Logo.gif"/>
          <p:cNvPicPr>
            <a:picLocks noChangeAspect="1"/>
          </p:cNvPicPr>
          <p:nvPr/>
        </p:nvPicPr>
        <p:blipFill>
          <a:blip r:embed="rId3"/>
          <a:stretch>
            <a:fillRect/>
          </a:stretch>
        </p:blipFill>
        <p:spPr>
          <a:xfrm>
            <a:off x="37673280" y="1371600"/>
            <a:ext cx="5120640" cy="2427566"/>
          </a:xfrm>
          <a:prstGeom prst="rect">
            <a:avLst/>
          </a:prstGeom>
        </p:spPr>
      </p:pic>
      <p:sp>
        <p:nvSpPr>
          <p:cNvPr id="55" name="Rounded Rectangle 54"/>
          <p:cNvSpPr/>
          <p:nvPr/>
        </p:nvSpPr>
        <p:spPr>
          <a:xfrm>
            <a:off x="15849600" y="5181600"/>
            <a:ext cx="13167360" cy="19082621"/>
          </a:xfrm>
          <a:prstGeom prst="roundRect">
            <a:avLst>
              <a:gd name="adj" fmla="val 5735"/>
            </a:avLst>
          </a:prstGeom>
          <a:no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lstStyle/>
          <a:p>
            <a:pPr>
              <a:spcBef>
                <a:spcPts val="600"/>
              </a:spcBef>
            </a:pPr>
            <a:endParaRPr lang="en-US" sz="3200" dirty="0" smtClean="0">
              <a:solidFill>
                <a:schemeClr val="tx1">
                  <a:lumMod val="85000"/>
                  <a:lumOff val="15000"/>
                </a:schemeClr>
              </a:solidFill>
              <a:latin typeface="Arial" pitchFamily="34" charset="0"/>
              <a:cs typeface="Arial" pitchFamily="34" charset="0"/>
            </a:endParaRPr>
          </a:p>
        </p:txBody>
      </p:sp>
      <p:sp>
        <p:nvSpPr>
          <p:cNvPr id="145" name="TextBox 144"/>
          <p:cNvSpPr txBox="1"/>
          <p:nvPr/>
        </p:nvSpPr>
        <p:spPr>
          <a:xfrm>
            <a:off x="1071247" y="32318980"/>
            <a:ext cx="26513153" cy="523220"/>
          </a:xfrm>
          <a:prstGeom prst="rect">
            <a:avLst/>
          </a:prstGeom>
          <a:noFill/>
        </p:spPr>
        <p:txBody>
          <a:bodyPr wrap="square" rtlCol="0">
            <a:spAutoFit/>
          </a:bodyPr>
          <a:lstStyle/>
          <a:p>
            <a:r>
              <a:rPr lang="en-US" sz="2800" b="1" dirty="0" smtClean="0">
                <a:latin typeface="Calibri" pitchFamily="34" charset="0"/>
              </a:rPr>
              <a:t>Acknowledgement: </a:t>
            </a:r>
            <a:r>
              <a:rPr lang="en-US" sz="2800" dirty="0" smtClean="0">
                <a:latin typeface="Calibri" pitchFamily="34" charset="0"/>
              </a:rPr>
              <a:t>This work is sponsored by an award from the </a:t>
            </a:r>
            <a:r>
              <a:rPr lang="en-US" sz="2800" dirty="0"/>
              <a:t>Henry M Jackson </a:t>
            </a:r>
            <a:r>
              <a:rPr lang="en-US" sz="2800" dirty="0" smtClean="0"/>
              <a:t>Foundation</a:t>
            </a:r>
            <a:endParaRPr lang="en-US" sz="2800" b="1" dirty="0">
              <a:latin typeface="Calibri" pitchFamily="34" charset="0"/>
            </a:endParaRPr>
          </a:p>
        </p:txBody>
      </p:sp>
      <p:sp>
        <p:nvSpPr>
          <p:cNvPr id="172" name="Rounded Rectangle 171"/>
          <p:cNvSpPr/>
          <p:nvPr/>
        </p:nvSpPr>
        <p:spPr>
          <a:xfrm>
            <a:off x="914400" y="5105400"/>
            <a:ext cx="12877800" cy="5524500"/>
          </a:xfrm>
          <a:prstGeom prst="roundRect">
            <a:avLst>
              <a:gd name="adj" fmla="val 6289"/>
            </a:avLst>
          </a:prstGeom>
          <a:solidFill>
            <a:srgbClr val="E3EBF5"/>
          </a:solidFill>
          <a:ln w="6350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t"/>
          <a:lstStyle/>
          <a:p>
            <a:pPr marL="514350" indent="-514350"/>
            <a:endParaRPr lang="en-US" sz="3600" dirty="0" smtClean="0">
              <a:solidFill>
                <a:schemeClr val="tx1">
                  <a:lumMod val="85000"/>
                  <a:lumOff val="15000"/>
                </a:schemeClr>
              </a:solidFill>
              <a:latin typeface="Arial" pitchFamily="34" charset="0"/>
              <a:cs typeface="Arial" pitchFamily="34" charset="0"/>
            </a:endParaRPr>
          </a:p>
          <a:p>
            <a:pPr marL="514350" indent="-514350"/>
            <a:r>
              <a:rPr lang="en-US" sz="3600" dirty="0">
                <a:solidFill>
                  <a:schemeClr val="tx1">
                    <a:lumMod val="85000"/>
                    <a:lumOff val="15000"/>
                  </a:schemeClr>
                </a:solidFill>
                <a:latin typeface="Arial" pitchFamily="34" charset="0"/>
                <a:cs typeface="Arial" pitchFamily="34" charset="0"/>
              </a:rPr>
              <a:t>We improve an algorithm that extracts peak shapes </a:t>
            </a:r>
            <a:r>
              <a:rPr lang="en-US" sz="3600" dirty="0" smtClean="0">
                <a:solidFill>
                  <a:schemeClr val="tx1">
                    <a:lumMod val="85000"/>
                    <a:lumOff val="15000"/>
                  </a:schemeClr>
                </a:solidFill>
                <a:latin typeface="Arial" pitchFamily="34" charset="0"/>
                <a:cs typeface="Arial" pitchFamily="34" charset="0"/>
              </a:rPr>
              <a:t>from simulated congested </a:t>
            </a:r>
            <a:r>
              <a:rPr lang="en-US" sz="3600" dirty="0">
                <a:solidFill>
                  <a:schemeClr val="tx1">
                    <a:lumMod val="85000"/>
                    <a:lumOff val="15000"/>
                  </a:schemeClr>
                </a:solidFill>
                <a:latin typeface="Arial" pitchFamily="34" charset="0"/>
                <a:cs typeface="Arial" pitchFamily="34" charset="0"/>
              </a:rPr>
              <a:t>spectra</a:t>
            </a:r>
            <a:r>
              <a:rPr lang="en-US" sz="3600" dirty="0" smtClean="0">
                <a:solidFill>
                  <a:schemeClr val="tx1">
                    <a:lumMod val="85000"/>
                    <a:lumOff val="15000"/>
                  </a:schemeClr>
                </a:solidFill>
                <a:latin typeface="Arial" pitchFamily="34" charset="0"/>
                <a:cs typeface="Arial" pitchFamily="34" charset="0"/>
              </a:rPr>
              <a:t>. Congested spectra are commonly encountered in analysis of biological samples.</a:t>
            </a:r>
            <a:endParaRPr lang="en-US" sz="3600" dirty="0">
              <a:solidFill>
                <a:schemeClr val="tx1">
                  <a:lumMod val="85000"/>
                  <a:lumOff val="15000"/>
                </a:schemeClr>
              </a:solidFill>
              <a:latin typeface="Arial" pitchFamily="34" charset="0"/>
              <a:cs typeface="Arial" pitchFamily="34" charset="0"/>
            </a:endParaRPr>
          </a:p>
          <a:p>
            <a:pPr marL="514350" indent="-514350"/>
            <a:endParaRPr lang="en-US" sz="1800" dirty="0" smtClean="0">
              <a:solidFill>
                <a:schemeClr val="tx1">
                  <a:lumMod val="85000"/>
                  <a:lumOff val="15000"/>
                </a:schemeClr>
              </a:solidFill>
              <a:latin typeface="Arial" pitchFamily="34" charset="0"/>
              <a:cs typeface="Arial" pitchFamily="34" charset="0"/>
            </a:endParaRPr>
          </a:p>
          <a:p>
            <a:pPr marL="514350" indent="-514350"/>
            <a:r>
              <a:rPr lang="en-US" sz="3600" b="1" u="sng" dirty="0" smtClean="0">
                <a:solidFill>
                  <a:schemeClr val="tx1">
                    <a:lumMod val="85000"/>
                    <a:lumOff val="15000"/>
                  </a:schemeClr>
                </a:solidFill>
                <a:latin typeface="Arial" pitchFamily="34" charset="0"/>
                <a:cs typeface="Arial" pitchFamily="34" charset="0"/>
              </a:rPr>
              <a:t>Contributions</a:t>
            </a:r>
            <a:r>
              <a:rPr lang="en-US" sz="3600" dirty="0" smtClean="0">
                <a:solidFill>
                  <a:schemeClr val="tx1">
                    <a:lumMod val="85000"/>
                    <a:lumOff val="15000"/>
                  </a:schemeClr>
                </a:solidFill>
                <a:latin typeface="Arial" pitchFamily="34" charset="0"/>
                <a:cs typeface="Arial" pitchFamily="34" charset="0"/>
              </a:rPr>
              <a:t>:</a:t>
            </a:r>
          </a:p>
          <a:p>
            <a:pPr marL="514350" indent="-514350"/>
            <a:endParaRPr lang="en-US" sz="1000" dirty="0" smtClean="0">
              <a:solidFill>
                <a:schemeClr val="tx1">
                  <a:lumMod val="85000"/>
                  <a:lumOff val="15000"/>
                </a:schemeClr>
              </a:solidFill>
              <a:latin typeface="Arial" pitchFamily="34" charset="0"/>
              <a:cs typeface="Arial" pitchFamily="34" charset="0"/>
            </a:endParaRPr>
          </a:p>
          <a:p>
            <a:pPr marL="514350" indent="-514350">
              <a:spcBef>
                <a:spcPts val="600"/>
              </a:spcBef>
              <a:buFont typeface="Wingdings" pitchFamily="2" charset="2"/>
              <a:buChar char="§"/>
            </a:pPr>
            <a:r>
              <a:rPr lang="en-US" sz="3200" dirty="0">
                <a:solidFill>
                  <a:schemeClr val="tx1">
                    <a:lumMod val="85000"/>
                    <a:lumOff val="15000"/>
                  </a:schemeClr>
                </a:solidFill>
                <a:latin typeface="Arial" pitchFamily="34" charset="0"/>
                <a:cs typeface="Arial" pitchFamily="34" charset="0"/>
              </a:rPr>
              <a:t>Improved optimization initialization with tighter bounds and better starting points to avoid local minima.</a:t>
            </a:r>
          </a:p>
          <a:p>
            <a:pPr marL="514350" indent="-514350">
              <a:spcBef>
                <a:spcPts val="600"/>
              </a:spcBef>
              <a:buFont typeface="Wingdings" pitchFamily="2" charset="2"/>
              <a:buChar char="§"/>
            </a:pPr>
            <a:r>
              <a:rPr lang="en-US" sz="3200" dirty="0">
                <a:solidFill>
                  <a:schemeClr val="tx1">
                    <a:lumMod val="85000"/>
                    <a:lumOff val="15000"/>
                  </a:schemeClr>
                </a:solidFill>
                <a:latin typeface="Arial" pitchFamily="34" charset="0"/>
                <a:cs typeface="Arial" pitchFamily="34" charset="0"/>
              </a:rPr>
              <a:t>Significantly better extraction of all fundamental and derived peak-shape </a:t>
            </a:r>
            <a:r>
              <a:rPr lang="en-US" sz="3200" dirty="0" smtClean="0">
                <a:solidFill>
                  <a:schemeClr val="tx1">
                    <a:lumMod val="85000"/>
                    <a:lumOff val="15000"/>
                  </a:schemeClr>
                </a:solidFill>
                <a:latin typeface="Arial" pitchFamily="34" charset="0"/>
                <a:cs typeface="Arial" pitchFamily="34" charset="0"/>
              </a:rPr>
              <a:t>parameters</a:t>
            </a:r>
            <a:endParaRPr lang="en-US" sz="3200" dirty="0" smtClean="0">
              <a:solidFill>
                <a:schemeClr val="tx1">
                  <a:lumMod val="85000"/>
                  <a:lumOff val="15000"/>
                </a:schemeClr>
              </a:solidFill>
              <a:latin typeface="Century Gothic" pitchFamily="34" charset="0"/>
            </a:endParaRPr>
          </a:p>
        </p:txBody>
      </p:sp>
      <p:sp>
        <p:nvSpPr>
          <p:cNvPr id="183" name="Rectangle 182"/>
          <p:cNvSpPr/>
          <p:nvPr/>
        </p:nvSpPr>
        <p:spPr>
          <a:xfrm>
            <a:off x="3886200" y="4572000"/>
            <a:ext cx="6858000" cy="106680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Century Gothic" pitchFamily="34" charset="0"/>
              </a:rPr>
              <a:t>1. Overview</a:t>
            </a:r>
            <a:endParaRPr lang="en-US" sz="4800" b="1" dirty="0">
              <a:latin typeface="Century Gothic" pitchFamily="34" charset="0"/>
            </a:endParaRPr>
          </a:p>
        </p:txBody>
      </p:sp>
      <p:pic>
        <p:nvPicPr>
          <p:cNvPr id="164" name="Picture 163" descr="knoesis-qr.png"/>
          <p:cNvPicPr>
            <a:picLocks noChangeAspect="1"/>
          </p:cNvPicPr>
          <p:nvPr/>
        </p:nvPicPr>
        <p:blipFill>
          <a:blip r:embed="rId4"/>
          <a:stretch>
            <a:fillRect/>
          </a:stretch>
        </p:blipFill>
        <p:spPr>
          <a:xfrm>
            <a:off x="42621359" y="31648559"/>
            <a:ext cx="1269841" cy="1269841"/>
          </a:xfrm>
          <a:prstGeom prst="rect">
            <a:avLst/>
          </a:prstGeom>
        </p:spPr>
      </p:pic>
      <p:sp>
        <p:nvSpPr>
          <p:cNvPr id="176" name="Rounded Rectangle 175"/>
          <p:cNvSpPr/>
          <p:nvPr/>
        </p:nvSpPr>
        <p:spPr>
          <a:xfrm>
            <a:off x="886691" y="11411988"/>
            <a:ext cx="13167360" cy="15120852"/>
          </a:xfrm>
          <a:prstGeom prst="roundRect">
            <a:avLst>
              <a:gd name="adj" fmla="val 5735"/>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91440" bIns="91440" rtlCol="0" anchor="ctr"/>
          <a:lstStyle/>
          <a:p>
            <a:pPr>
              <a:spcBef>
                <a:spcPts val="600"/>
              </a:spcBef>
            </a:pPr>
            <a:endParaRPr lang="en-US" sz="3200" dirty="0" smtClean="0">
              <a:solidFill>
                <a:schemeClr val="tx1">
                  <a:lumMod val="85000"/>
                  <a:lumOff val="15000"/>
                </a:schemeClr>
              </a:solidFill>
              <a:latin typeface="Arial" pitchFamily="34" charset="0"/>
              <a:cs typeface="Arial" pitchFamily="34" charset="0"/>
            </a:endParaRPr>
          </a:p>
          <a:p>
            <a:pPr>
              <a:spcBef>
                <a:spcPts val="600"/>
              </a:spcBef>
            </a:pPr>
            <a:endParaRPr lang="en-US" sz="3200" dirty="0">
              <a:solidFill>
                <a:schemeClr val="tx1">
                  <a:lumMod val="85000"/>
                  <a:lumOff val="15000"/>
                </a:schemeClr>
              </a:solidFill>
              <a:latin typeface="Arial" pitchFamily="34" charset="0"/>
              <a:cs typeface="Arial" pitchFamily="34" charset="0"/>
            </a:endParaRPr>
          </a:p>
        </p:txBody>
      </p:sp>
      <p:sp>
        <p:nvSpPr>
          <p:cNvPr id="182" name="Rectangle 181"/>
          <p:cNvSpPr/>
          <p:nvPr/>
        </p:nvSpPr>
        <p:spPr>
          <a:xfrm>
            <a:off x="3279371" y="10896600"/>
            <a:ext cx="8381999" cy="1066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Century Gothic" pitchFamily="34" charset="0"/>
              </a:rPr>
              <a:t>2. The Problem</a:t>
            </a:r>
            <a:endParaRPr lang="en-US" sz="4800" b="1" dirty="0">
              <a:latin typeface="Century Gothic" pitchFamily="34" charset="0"/>
            </a:endParaRPr>
          </a:p>
        </p:txBody>
      </p:sp>
      <p:sp>
        <p:nvSpPr>
          <p:cNvPr id="203" name="Rounded Rectangle 202"/>
          <p:cNvSpPr/>
          <p:nvPr/>
        </p:nvSpPr>
        <p:spPr>
          <a:xfrm>
            <a:off x="15688996" y="24993602"/>
            <a:ext cx="13343203" cy="7162798"/>
          </a:xfrm>
          <a:prstGeom prst="roundRect">
            <a:avLst>
              <a:gd name="adj" fmla="val 5735"/>
            </a:avLst>
          </a:prstGeom>
          <a:noFill/>
          <a:ln w="635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91440" rIns="0" bIns="91440" rtlCol="0" anchor="t"/>
          <a:lstStyle/>
          <a:p>
            <a:endParaRPr lang="en-US" sz="3200" dirty="0" smtClean="0">
              <a:solidFill>
                <a:schemeClr val="tx1">
                  <a:lumMod val="85000"/>
                  <a:lumOff val="15000"/>
                </a:schemeClr>
              </a:solidFill>
              <a:latin typeface="Arial" pitchFamily="34" charset="0"/>
              <a:cs typeface="Arial" pitchFamily="34" charset="0"/>
            </a:endParaRPr>
          </a:p>
        </p:txBody>
      </p:sp>
      <p:sp>
        <p:nvSpPr>
          <p:cNvPr id="204" name="Rectangle 203"/>
          <p:cNvSpPr/>
          <p:nvPr/>
        </p:nvSpPr>
        <p:spPr>
          <a:xfrm>
            <a:off x="18802058" y="24460202"/>
            <a:ext cx="7323403" cy="1066800"/>
          </a:xfrm>
          <a:prstGeom prst="rect">
            <a:avLst/>
          </a:prstGeom>
          <a:solidFill>
            <a:srgbClr val="896FA9"/>
          </a:solidFill>
          <a:ln>
            <a:solidFill>
              <a:srgbClr val="896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Century Gothic" pitchFamily="34" charset="0"/>
              </a:rPr>
              <a:t>5. Experiment</a:t>
            </a:r>
            <a:endParaRPr lang="en-US" sz="4800" b="1" dirty="0">
              <a:latin typeface="Century Gothic" pitchFamily="34" charset="0"/>
            </a:endParaRPr>
          </a:p>
        </p:txBody>
      </p:sp>
      <p:sp>
        <p:nvSpPr>
          <p:cNvPr id="206" name="Rounded Rectangle 205"/>
          <p:cNvSpPr/>
          <p:nvPr/>
        </p:nvSpPr>
        <p:spPr>
          <a:xfrm>
            <a:off x="30022800" y="5029200"/>
            <a:ext cx="13167360" cy="19659600"/>
          </a:xfrm>
          <a:prstGeom prst="roundRect">
            <a:avLst>
              <a:gd name="adj" fmla="val 5735"/>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91440" rIns="91440" bIns="91440" rtlCol="0" anchor="t"/>
          <a:lstStyle/>
          <a:p>
            <a:pPr>
              <a:spcBef>
                <a:spcPts val="600"/>
              </a:spcBef>
            </a:pPr>
            <a:endParaRPr lang="en-US" sz="3200" dirty="0" smtClean="0">
              <a:solidFill>
                <a:schemeClr val="tx1">
                  <a:lumMod val="85000"/>
                  <a:lumOff val="15000"/>
                </a:schemeClr>
              </a:solidFill>
              <a:latin typeface="Arial" pitchFamily="34" charset="0"/>
              <a:cs typeface="Arial" pitchFamily="34" charset="0"/>
            </a:endParaRPr>
          </a:p>
          <a:p>
            <a:pPr>
              <a:spcBef>
                <a:spcPts val="600"/>
              </a:spcBef>
            </a:pPr>
            <a:endParaRPr lang="en-US" sz="3200" dirty="0" smtClean="0">
              <a:solidFill>
                <a:schemeClr val="tx1">
                  <a:lumMod val="85000"/>
                  <a:lumOff val="15000"/>
                </a:schemeClr>
              </a:solidFill>
              <a:latin typeface="Arial" pitchFamily="34" charset="0"/>
              <a:cs typeface="Arial" pitchFamily="34" charset="0"/>
            </a:endParaRPr>
          </a:p>
          <a:p>
            <a:pPr>
              <a:spcBef>
                <a:spcPts val="600"/>
              </a:spcBef>
            </a:pPr>
            <a:endParaRPr lang="en-US" sz="3200" dirty="0" smtClean="0">
              <a:solidFill>
                <a:schemeClr val="tx1">
                  <a:lumMod val="85000"/>
                  <a:lumOff val="15000"/>
                </a:schemeClr>
              </a:solidFill>
              <a:latin typeface="Arial" pitchFamily="34" charset="0"/>
              <a:cs typeface="Arial" pitchFamily="34" charset="0"/>
            </a:endParaRPr>
          </a:p>
        </p:txBody>
      </p:sp>
      <p:sp>
        <p:nvSpPr>
          <p:cNvPr id="207" name="Rectangle 206"/>
          <p:cNvSpPr/>
          <p:nvPr/>
        </p:nvSpPr>
        <p:spPr>
          <a:xfrm>
            <a:off x="31851600" y="4495800"/>
            <a:ext cx="9448800" cy="106680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Century Gothic" pitchFamily="34" charset="0"/>
              </a:rPr>
              <a:t>6. </a:t>
            </a:r>
            <a:r>
              <a:rPr lang="en-US" sz="4800" b="1" dirty="0" err="1" smtClean="0">
                <a:latin typeface="Century Gothic" pitchFamily="34" charset="0"/>
              </a:rPr>
              <a:t>Resutls</a:t>
            </a:r>
            <a:endParaRPr lang="en-US" sz="4800" b="1" dirty="0">
              <a:latin typeface="Century Gothic" pitchFamily="34" charset="0"/>
            </a:endParaRPr>
          </a:p>
        </p:txBody>
      </p:sp>
      <p:sp>
        <p:nvSpPr>
          <p:cNvPr id="212" name="Rounded Rectangle 211"/>
          <p:cNvSpPr/>
          <p:nvPr/>
        </p:nvSpPr>
        <p:spPr>
          <a:xfrm>
            <a:off x="30099000" y="26212800"/>
            <a:ext cx="13167360" cy="5486400"/>
          </a:xfrm>
          <a:prstGeom prst="roundRect">
            <a:avLst>
              <a:gd name="adj" fmla="val 5735"/>
            </a:avLst>
          </a:prstGeom>
          <a:solidFill>
            <a:schemeClr val="accent2">
              <a:lumMod val="20000"/>
              <a:lumOff val="80000"/>
            </a:schemeClr>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91440" bIns="91440" rtlCol="0" anchor="t"/>
          <a:lstStyle/>
          <a:p>
            <a:endParaRPr lang="en-US" sz="3200" dirty="0">
              <a:solidFill>
                <a:schemeClr val="tx1"/>
              </a:solidFill>
            </a:endParaRPr>
          </a:p>
          <a:p>
            <a:r>
              <a:rPr lang="en-US" sz="3200" dirty="0" smtClean="0">
                <a:solidFill>
                  <a:schemeClr val="tx1"/>
                </a:solidFill>
              </a:rPr>
              <a:t>Add fully automatic peak-picking. It has more complicated behavior(and </a:t>
            </a:r>
            <a:r>
              <a:rPr lang="en-US" sz="3200" dirty="0">
                <a:solidFill>
                  <a:schemeClr val="tx1"/>
                </a:solidFill>
              </a:rPr>
              <a:t>likely improves less than the methods we've presented so far) </a:t>
            </a:r>
            <a:r>
              <a:rPr lang="en-US" sz="3200" dirty="0" smtClean="0">
                <a:solidFill>
                  <a:schemeClr val="tx1"/>
                </a:solidFill>
              </a:rPr>
              <a:t>. It </a:t>
            </a:r>
            <a:r>
              <a:rPr lang="en-US" sz="3200" dirty="0">
                <a:solidFill>
                  <a:schemeClr val="tx1"/>
                </a:solidFill>
              </a:rPr>
              <a:t>requires additional data to fully evaluate.</a:t>
            </a:r>
          </a:p>
          <a:p>
            <a:endParaRPr lang="en-US" sz="3200" dirty="0">
              <a:solidFill>
                <a:schemeClr val="tx1"/>
              </a:solidFill>
            </a:endParaRPr>
          </a:p>
          <a:p>
            <a:r>
              <a:rPr lang="en-US" sz="3200" dirty="0" smtClean="0">
                <a:solidFill>
                  <a:schemeClr val="tx1"/>
                </a:solidFill>
              </a:rPr>
              <a:t>Assumptions underlying significance tests need to be verified. They meet the standard rules of thumb for Normal approximation, but it is good practice to check and use nonparametric statistics if necessary.</a:t>
            </a:r>
            <a:endParaRPr lang="en-US" sz="3200" dirty="0">
              <a:solidFill>
                <a:schemeClr val="tx1"/>
              </a:solidFill>
            </a:endParaRPr>
          </a:p>
        </p:txBody>
      </p:sp>
      <p:sp>
        <p:nvSpPr>
          <p:cNvPr id="213" name="Rectangle 212"/>
          <p:cNvSpPr/>
          <p:nvPr/>
        </p:nvSpPr>
        <p:spPr>
          <a:xfrm>
            <a:off x="32385000" y="25679400"/>
            <a:ext cx="8381999" cy="1066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bg1"/>
                </a:solidFill>
                <a:latin typeface="Century Gothic" pitchFamily="34" charset="0"/>
              </a:rPr>
              <a:t>7. Future Work</a:t>
            </a:r>
            <a:endParaRPr lang="en-US" sz="4800" b="1" dirty="0">
              <a:solidFill>
                <a:schemeClr val="bg1"/>
              </a:solidFill>
              <a:latin typeface="Century Gothic" pitchFamily="34" charset="0"/>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81" r="49946"/>
          <a:stretch/>
        </p:blipFill>
        <p:spPr>
          <a:xfrm>
            <a:off x="841249" y="1004400"/>
            <a:ext cx="2805682" cy="218220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12725400"/>
            <a:ext cx="5690093" cy="4267570"/>
          </a:xfrm>
          <a:prstGeom prst="rect">
            <a:avLst/>
          </a:prstGeom>
        </p:spPr>
      </p:pic>
      <p:sp>
        <p:nvSpPr>
          <p:cNvPr id="5" name="TextBox 4"/>
          <p:cNvSpPr txBox="1"/>
          <p:nvPr/>
        </p:nvSpPr>
        <p:spPr>
          <a:xfrm>
            <a:off x="1295400" y="11963400"/>
            <a:ext cx="12136849" cy="584775"/>
          </a:xfrm>
          <a:prstGeom prst="rect">
            <a:avLst/>
          </a:prstGeom>
          <a:noFill/>
        </p:spPr>
        <p:txBody>
          <a:bodyPr wrap="none" rtlCol="0">
            <a:spAutoFit/>
          </a:bodyPr>
          <a:lstStyle/>
          <a:p>
            <a:r>
              <a:rPr lang="en-US" sz="3200" dirty="0" smtClean="0"/>
              <a:t>Extract parameters for the </a:t>
            </a:r>
            <a:r>
              <a:rPr lang="en-US" sz="3200" dirty="0" err="1"/>
              <a:t>L</a:t>
            </a:r>
            <a:r>
              <a:rPr lang="en-US" sz="3200" dirty="0" err="1" smtClean="0"/>
              <a:t>orentzian</a:t>
            </a:r>
            <a:r>
              <a:rPr lang="en-US" sz="3200" dirty="0" smtClean="0"/>
              <a:t> functions that make up each peak</a:t>
            </a:r>
            <a:endParaRPr lang="en-US" sz="3200" dirty="0"/>
          </a:p>
        </p:txBody>
      </p:sp>
      <p:pic>
        <p:nvPicPr>
          <p:cNvPr id="1026" name="Picture 2" descr="E:\uncongested_apar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552" y="12725770"/>
            <a:ext cx="5689600" cy="42672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6680693" y="14516285"/>
            <a:ext cx="1548859"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5400" y="17145000"/>
            <a:ext cx="11766619" cy="584775"/>
          </a:xfrm>
          <a:prstGeom prst="rect">
            <a:avLst/>
          </a:prstGeom>
          <a:noFill/>
        </p:spPr>
        <p:txBody>
          <a:bodyPr wrap="none" rtlCol="0">
            <a:spAutoFit/>
          </a:bodyPr>
          <a:lstStyle/>
          <a:p>
            <a:r>
              <a:rPr lang="en-US" sz="3200" dirty="0" smtClean="0"/>
              <a:t>Difficult when spectra are congested. Which is the correct extraction?</a:t>
            </a:r>
            <a:endParaRPr lang="en-US" sz="3200" dirty="0"/>
          </a:p>
        </p:txBody>
      </p:sp>
      <p:pic>
        <p:nvPicPr>
          <p:cNvPr id="1027" name="Picture 3" descr="E:\congested_togeth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247" y="17830800"/>
            <a:ext cx="5689600" cy="4267200"/>
          </a:xfrm>
          <a:prstGeom prst="rect">
            <a:avLst/>
          </a:prstGeom>
          <a:noFill/>
          <a:extLst>
            <a:ext uri="{909E8E84-426E-40DD-AFC4-6F175D3DCCD1}">
              <a14:hiddenFill xmlns:a14="http://schemas.microsoft.com/office/drawing/2010/main">
                <a:solidFill>
                  <a:srgbClr val="FFFFFF"/>
                </a:solidFill>
              </a14:hiddenFill>
            </a:ext>
          </a:extLst>
        </p:spPr>
      </p:pic>
      <p:sp>
        <p:nvSpPr>
          <p:cNvPr id="43" name="Right Arrow 42"/>
          <p:cNvSpPr/>
          <p:nvPr/>
        </p:nvSpPr>
        <p:spPr>
          <a:xfrm>
            <a:off x="6760847" y="19621500"/>
            <a:ext cx="1548859"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rot="2344583">
            <a:off x="6578869" y="22235125"/>
            <a:ext cx="1548859"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E:\congested_apart_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09706" y="17830800"/>
            <a:ext cx="5482494" cy="42672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congested_apart_2.png"/>
          <p:cNvPicPr>
            <a:picLocks noChangeAspect="1" noChangeArrowheads="1"/>
          </p:cNvPicPr>
          <p:nvPr/>
        </p:nvPicPr>
        <p:blipFill rotWithShape="1">
          <a:blip r:embed="rId10">
            <a:extLst>
              <a:ext uri="{28A0092B-C50C-407E-A947-70E740481C1C}">
                <a14:useLocalDpi xmlns:a14="http://schemas.microsoft.com/office/drawing/2010/main" val="0"/>
              </a:ext>
            </a:extLst>
          </a:blip>
          <a:srcRect l="1853" t="2282" r="2273" b="3139"/>
          <a:stretch/>
        </p:blipFill>
        <p:spPr bwMode="auto">
          <a:xfrm>
            <a:off x="8360506" y="22098001"/>
            <a:ext cx="5355494" cy="3962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820192" y="20320445"/>
            <a:ext cx="1300356" cy="1415772"/>
          </a:xfrm>
          <a:prstGeom prst="rect">
            <a:avLst/>
          </a:prstGeom>
          <a:noFill/>
        </p:spPr>
        <p:txBody>
          <a:bodyPr wrap="none" rtlCol="0">
            <a:spAutoFit/>
          </a:bodyPr>
          <a:lstStyle/>
          <a:p>
            <a:r>
              <a:rPr lang="en-US" dirty="0" smtClean="0"/>
              <a:t>Or</a:t>
            </a:r>
            <a:endParaRPr lang="en-US" dirty="0"/>
          </a:p>
        </p:txBody>
      </p:sp>
      <p:pic>
        <p:nvPicPr>
          <p:cNvPr id="1030" name="Picture 6" descr="E:\ACS_Poster_HTML\ACSPoster2013Analyze_01.png"/>
          <p:cNvPicPr>
            <a:picLocks noChangeAspect="1" noChangeArrowheads="1"/>
          </p:cNvPicPr>
          <p:nvPr/>
        </p:nvPicPr>
        <p:blipFill rotWithShape="1">
          <a:blip r:embed="rId11">
            <a:extLst>
              <a:ext uri="{28A0092B-C50C-407E-A947-70E740481C1C}">
                <a14:useLocalDpi xmlns:a14="http://schemas.microsoft.com/office/drawing/2010/main" val="0"/>
              </a:ext>
            </a:extLst>
          </a:blip>
          <a:srcRect l="8198" t="1918" r="4974" b="4165"/>
          <a:stretch/>
        </p:blipFill>
        <p:spPr bwMode="auto">
          <a:xfrm>
            <a:off x="17179625" y="5978209"/>
            <a:ext cx="10361943" cy="7852387"/>
          </a:xfrm>
          <a:prstGeom prst="rect">
            <a:avLst/>
          </a:prstGeom>
          <a:noFill/>
          <a:extLst>
            <a:ext uri="{909E8E84-426E-40DD-AFC4-6F175D3DCCD1}">
              <a14:hiddenFill xmlns:a14="http://schemas.microsoft.com/office/drawing/2010/main">
                <a:solidFill>
                  <a:srgbClr val="FFFFFF"/>
                </a:solidFill>
              </a14:hiddenFill>
            </a:ext>
          </a:extLst>
        </p:spPr>
      </p:pic>
      <p:sp>
        <p:nvSpPr>
          <p:cNvPr id="49" name="Rounded Rectangle 48"/>
          <p:cNvSpPr/>
          <p:nvPr/>
        </p:nvSpPr>
        <p:spPr>
          <a:xfrm>
            <a:off x="840971" y="28117800"/>
            <a:ext cx="13213080" cy="4038600"/>
          </a:xfrm>
          <a:prstGeom prst="roundRect">
            <a:avLst>
              <a:gd name="adj" fmla="val 5735"/>
            </a:avLst>
          </a:prstGeom>
          <a:ln w="76200"/>
        </p:spPr>
        <p:style>
          <a:lnRef idx="2">
            <a:schemeClr val="accent3"/>
          </a:lnRef>
          <a:fillRef idx="1">
            <a:schemeClr val="lt1"/>
          </a:fillRef>
          <a:effectRef idx="0">
            <a:schemeClr val="accent3"/>
          </a:effectRef>
          <a:fontRef idx="minor">
            <a:schemeClr val="dk1"/>
          </a:fontRef>
        </p:style>
        <p:txBody>
          <a:bodyPr lIns="91440" tIns="91440" rIns="91440" bIns="91440" rtlCol="0" anchor="t"/>
          <a:lstStyle/>
          <a:p>
            <a:pPr>
              <a:spcBef>
                <a:spcPts val="600"/>
              </a:spcBef>
            </a:pPr>
            <a:endParaRPr lang="en-US" sz="3200" dirty="0" smtClean="0">
              <a:solidFill>
                <a:schemeClr val="tx1">
                  <a:lumMod val="85000"/>
                  <a:lumOff val="15000"/>
                </a:schemeClr>
              </a:solidFill>
              <a:latin typeface="Arial" pitchFamily="34" charset="0"/>
              <a:cs typeface="Arial" pitchFamily="34" charset="0"/>
            </a:endParaRPr>
          </a:p>
          <a:p>
            <a:pPr>
              <a:spcBef>
                <a:spcPts val="600"/>
              </a:spcBef>
            </a:pPr>
            <a:r>
              <a:rPr lang="en-US" sz="3200" dirty="0" smtClean="0">
                <a:solidFill>
                  <a:schemeClr val="tx1">
                    <a:lumMod val="85000"/>
                    <a:lumOff val="15000"/>
                  </a:schemeClr>
                </a:solidFill>
                <a:latin typeface="Arial" pitchFamily="34" charset="0"/>
                <a:cs typeface="Arial" pitchFamily="34" charset="0"/>
              </a:rPr>
              <a:t>In 2012 Anderson et. al. presented an approach that models the spectrum as a sum of Gauss-Lorentz peaks and uses nonlinear optimization to find solutions that are close to the original spectrum in the least-squares sense. He uses a peak-picking routine to generate an initial estimate of peak modes. Then he generates an initial value and search bounds from those modes before finally doing the optimization.</a:t>
            </a:r>
          </a:p>
          <a:p>
            <a:pPr>
              <a:spcBef>
                <a:spcPts val="600"/>
              </a:spcBef>
            </a:pPr>
            <a:endParaRPr lang="en-US" sz="3200" dirty="0" smtClean="0">
              <a:solidFill>
                <a:schemeClr val="tx1">
                  <a:lumMod val="85000"/>
                  <a:lumOff val="15000"/>
                </a:schemeClr>
              </a:solidFill>
              <a:latin typeface="Arial" pitchFamily="34" charset="0"/>
              <a:cs typeface="Arial" pitchFamily="34" charset="0"/>
            </a:endParaRPr>
          </a:p>
        </p:txBody>
      </p:sp>
      <p:sp>
        <p:nvSpPr>
          <p:cNvPr id="50" name="Rectangle 49"/>
          <p:cNvSpPr/>
          <p:nvPr/>
        </p:nvSpPr>
        <p:spPr>
          <a:xfrm>
            <a:off x="2810876" y="27599640"/>
            <a:ext cx="9448800" cy="1066800"/>
          </a:xfrm>
          <a:prstGeom prst="rect">
            <a:avLst/>
          </a:prstGeom>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4800" b="1" dirty="0" smtClean="0">
                <a:latin typeface="Century Gothic" pitchFamily="34" charset="0"/>
              </a:rPr>
              <a:t>3. Solution</a:t>
            </a:r>
            <a:endParaRPr lang="en-US" sz="4800" b="1" dirty="0">
              <a:latin typeface="Century Gothic" pitchFamily="34" charset="0"/>
            </a:endParaRPr>
          </a:p>
        </p:txBody>
      </p:sp>
      <p:sp>
        <p:nvSpPr>
          <p:cNvPr id="56" name="Rectangle 55"/>
          <p:cNvSpPr/>
          <p:nvPr/>
        </p:nvSpPr>
        <p:spPr>
          <a:xfrm>
            <a:off x="17739360" y="4648200"/>
            <a:ext cx="9448800" cy="10668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Century Gothic" pitchFamily="34" charset="0"/>
              </a:rPr>
              <a:t>4</a:t>
            </a:r>
            <a:r>
              <a:rPr lang="en-US" sz="4800" b="1" dirty="0" smtClean="0">
                <a:latin typeface="Century Gothic" pitchFamily="34" charset="0"/>
              </a:rPr>
              <a:t>. Our Improvement</a:t>
            </a:r>
            <a:endParaRPr lang="en-US" sz="4800" b="1" dirty="0">
              <a:latin typeface="Century Gothic" pitchFamily="34" charset="0"/>
            </a:endParaRPr>
          </a:p>
        </p:txBody>
      </p:sp>
      <p:sp>
        <p:nvSpPr>
          <p:cNvPr id="9" name="Line Callout 1 (Accent Bar) 8"/>
          <p:cNvSpPr/>
          <p:nvPr/>
        </p:nvSpPr>
        <p:spPr>
          <a:xfrm>
            <a:off x="25450800" y="9617853"/>
            <a:ext cx="1905000" cy="573098"/>
          </a:xfrm>
          <a:prstGeom prst="accentCallout1">
            <a:avLst>
              <a:gd name="adj1" fmla="val 18750"/>
              <a:gd name="adj2" fmla="val -8333"/>
              <a:gd name="adj3" fmla="val 117122"/>
              <a:gd name="adj4" fmla="val -39833"/>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solidFill>
              </a:rPr>
              <a:t>Summit contains most information</a:t>
            </a:r>
          </a:p>
        </p:txBody>
      </p:sp>
      <p:cxnSp>
        <p:nvCxnSpPr>
          <p:cNvPr id="14" name="Straight Arrow Connector 13"/>
          <p:cNvCxnSpPr/>
          <p:nvPr/>
        </p:nvCxnSpPr>
        <p:spPr>
          <a:xfrm flipH="1">
            <a:off x="24536400" y="10287000"/>
            <a:ext cx="152400" cy="457200"/>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688996" y="25633740"/>
            <a:ext cx="13327963" cy="6494085"/>
          </a:xfrm>
          <a:prstGeom prst="rect">
            <a:avLst/>
          </a:prstGeom>
          <a:noFill/>
        </p:spPr>
        <p:txBody>
          <a:bodyPr wrap="square" rtlCol="0">
            <a:spAutoFit/>
          </a:bodyPr>
          <a:lstStyle/>
          <a:p>
            <a:r>
              <a:rPr lang="en-US" sz="3200" dirty="0" smtClean="0"/>
              <a:t>Simulated </a:t>
            </a:r>
            <a:r>
              <a:rPr lang="en-US" sz="3200" dirty="0"/>
              <a:t>spectra </a:t>
            </a:r>
            <a:r>
              <a:rPr lang="en-US" sz="3200" dirty="0" smtClean="0"/>
              <a:t>let us generate </a:t>
            </a:r>
            <a:r>
              <a:rPr lang="en-US" sz="3200" dirty="0"/>
              <a:t>more spectra and gives us known peak parameters so we can calculate the errors of the extracted parameters</a:t>
            </a:r>
            <a:r>
              <a:rPr lang="en-US" sz="3200" dirty="0" smtClean="0"/>
              <a:t>.</a:t>
            </a:r>
            <a:endParaRPr lang="en-US" sz="3200" dirty="0"/>
          </a:p>
          <a:p>
            <a:pPr marL="457200" indent="-457200">
              <a:buFont typeface="Arial" pitchFamily="34" charset="0"/>
              <a:buChar char="•"/>
            </a:pPr>
            <a:r>
              <a:rPr lang="en-US" sz="3200" dirty="0"/>
              <a:t>Location parameters </a:t>
            </a:r>
            <a:r>
              <a:rPr lang="en-US" sz="3200" dirty="0" err="1"/>
              <a:t>uniformuly</a:t>
            </a:r>
            <a:r>
              <a:rPr lang="en-US" sz="3200" dirty="0"/>
              <a:t> distributed over the </a:t>
            </a:r>
            <a:r>
              <a:rPr lang="en-US" sz="3200" dirty="0" smtClean="0"/>
              <a:t>interval.</a:t>
            </a:r>
          </a:p>
          <a:p>
            <a:pPr marL="457200" indent="-457200">
              <a:buFont typeface="Arial" pitchFamily="34" charset="0"/>
              <a:buChar char="•"/>
            </a:pPr>
            <a:r>
              <a:rPr lang="en-US" sz="3200" dirty="0" smtClean="0"/>
              <a:t>Non-location </a:t>
            </a:r>
            <a:r>
              <a:rPr lang="en-US" sz="3200" dirty="0"/>
              <a:t>peak parameters derived from </a:t>
            </a:r>
            <a:r>
              <a:rPr lang="en-US" sz="3200" dirty="0" err="1"/>
              <a:t>MetAssimulo's</a:t>
            </a:r>
            <a:r>
              <a:rPr lang="en-US" sz="3200" dirty="0"/>
              <a:t> standards </a:t>
            </a:r>
            <a:r>
              <a:rPr lang="en-US" sz="3200" dirty="0" smtClean="0"/>
              <a:t>database</a:t>
            </a:r>
          </a:p>
          <a:p>
            <a:pPr marL="457200" indent="-457200">
              <a:buFont typeface="Arial" pitchFamily="34" charset="0"/>
              <a:buChar char="•"/>
            </a:pPr>
            <a:r>
              <a:rPr lang="en-US" sz="3200" dirty="0"/>
              <a:t>7 peaks per </a:t>
            </a:r>
            <a:r>
              <a:rPr lang="en-US" sz="3200" dirty="0" smtClean="0"/>
              <a:t>spectrum (the </a:t>
            </a:r>
            <a:r>
              <a:rPr lang="en-US" sz="3200" dirty="0"/>
              <a:t>maximum with acceptable calculation </a:t>
            </a:r>
            <a:r>
              <a:rPr lang="en-US" sz="3200" dirty="0" smtClean="0"/>
              <a:t>times)</a:t>
            </a:r>
          </a:p>
          <a:p>
            <a:pPr marL="457200" indent="-457200">
              <a:buFont typeface="Arial" pitchFamily="34" charset="0"/>
              <a:buChar char="•"/>
            </a:pPr>
            <a:r>
              <a:rPr lang="en-US" sz="3200" dirty="0"/>
              <a:t>10 spectral widths give different levels of congestion. </a:t>
            </a:r>
            <a:r>
              <a:rPr lang="en-US" sz="3200" dirty="0" smtClean="0"/>
              <a:t>10%, 20% … 100% chance of peak merging better than 99.98% chance that +/- 0.4%</a:t>
            </a:r>
          </a:p>
          <a:p>
            <a:pPr marL="457200" indent="-457200">
              <a:buFont typeface="Arial" pitchFamily="34" charset="0"/>
              <a:buChar char="•"/>
            </a:pPr>
            <a:r>
              <a:rPr lang="en-US" sz="3200" dirty="0" smtClean="0"/>
              <a:t>Peak pickers</a:t>
            </a:r>
            <a:br>
              <a:rPr lang="en-US" sz="3200" dirty="0" smtClean="0"/>
            </a:br>
            <a:r>
              <a:rPr lang="en-US" sz="3200" dirty="0" smtClean="0"/>
              <a:t>Gold standard – correct peak locations input</a:t>
            </a:r>
            <a:br>
              <a:rPr lang="en-US" sz="3200" dirty="0" smtClean="0"/>
            </a:br>
            <a:r>
              <a:rPr lang="en-US" sz="3200" dirty="0" smtClean="0"/>
              <a:t>Noisy Gold standard – gold standard + noise simulating human expert</a:t>
            </a:r>
            <a:endParaRPr lang="en-US" sz="3200" dirty="0"/>
          </a:p>
          <a:p>
            <a:pPr marL="457200" indent="-457200">
              <a:buFont typeface="Arial" pitchFamily="34" charset="0"/>
              <a:buChar char="•"/>
            </a:pPr>
            <a:r>
              <a:rPr lang="en-US" sz="3200" dirty="0" smtClean="0"/>
              <a:t>1200 spectra generated and 4 sets of </a:t>
            </a:r>
            <a:r>
              <a:rPr lang="en-US" sz="3200" dirty="0" err="1" smtClean="0"/>
              <a:t>params</a:t>
            </a:r>
            <a:r>
              <a:rPr lang="en-US" sz="3200" dirty="0" smtClean="0"/>
              <a:t> extracted for each: one for each combination of picker and initialization method</a:t>
            </a:r>
            <a:endParaRPr lang="en-US" sz="3200" dirty="0"/>
          </a:p>
        </p:txBody>
      </p:sp>
      <p:pic>
        <p:nvPicPr>
          <p:cNvPr id="1031" name="Picture 7" descr="E:\ACS_Poster_HTML\ACSPoster2013Analyze_03.png"/>
          <p:cNvPicPr>
            <a:picLocks noChangeAspect="1" noChangeArrowheads="1"/>
          </p:cNvPicPr>
          <p:nvPr/>
        </p:nvPicPr>
        <p:blipFill rotWithShape="1">
          <a:blip r:embed="rId12">
            <a:extLst>
              <a:ext uri="{28A0092B-C50C-407E-A947-70E740481C1C}">
                <a14:useLocalDpi xmlns:a14="http://schemas.microsoft.com/office/drawing/2010/main" val="0"/>
              </a:ext>
            </a:extLst>
          </a:blip>
          <a:srcRect l="7128" r="3512" b="3774"/>
          <a:stretch/>
        </p:blipFill>
        <p:spPr bwMode="auto">
          <a:xfrm>
            <a:off x="30368740" y="6164262"/>
            <a:ext cx="12433670" cy="93805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0632400" y="15767745"/>
            <a:ext cx="11988959" cy="8956298"/>
          </a:xfrm>
          <a:prstGeom prst="rect">
            <a:avLst/>
          </a:prstGeom>
          <a:noFill/>
        </p:spPr>
        <p:txBody>
          <a:bodyPr wrap="square" rtlCol="0">
            <a:spAutoFit/>
          </a:bodyPr>
          <a:lstStyle/>
          <a:p>
            <a:r>
              <a:rPr lang="en-US" sz="3200" dirty="0" smtClean="0"/>
              <a:t>The charts above indicate likely improvement in all parameters including the important derived parameter: area.</a:t>
            </a:r>
          </a:p>
          <a:p>
            <a:endParaRPr lang="en-US" sz="3200" dirty="0" smtClean="0"/>
          </a:p>
          <a:p>
            <a:r>
              <a:rPr lang="en-US" sz="3200" dirty="0" smtClean="0"/>
              <a:t>To verify our results, we used T-tests </a:t>
            </a:r>
            <a:r>
              <a:rPr lang="en-US" sz="3200" dirty="0"/>
              <a:t>with a Holm-</a:t>
            </a:r>
            <a:r>
              <a:rPr lang="en-US" sz="3200" dirty="0" err="1"/>
              <a:t>Bonferroni</a:t>
            </a:r>
            <a:r>
              <a:rPr lang="en-US" sz="3200" dirty="0"/>
              <a:t> multiple test correction to bring the family-wise error to 0.05 (95% significance). </a:t>
            </a:r>
          </a:p>
          <a:p>
            <a:endParaRPr lang="en-US" sz="3200" dirty="0"/>
          </a:p>
          <a:p>
            <a:r>
              <a:rPr lang="en-US" sz="3200" dirty="0" smtClean="0"/>
              <a:t>Two </a:t>
            </a:r>
            <a:r>
              <a:rPr lang="en-US" sz="3200" dirty="0"/>
              <a:t>sets of </a:t>
            </a:r>
            <a:r>
              <a:rPr lang="en-US" sz="3200" dirty="0" smtClean="0"/>
              <a:t>tests </a:t>
            </a:r>
            <a:r>
              <a:rPr lang="en-US" sz="3200" dirty="0"/>
              <a:t>were done - one for improvement, the other for worsening. Because of </a:t>
            </a:r>
            <a:r>
              <a:rPr lang="en-US" sz="3200" dirty="0" smtClean="0"/>
              <a:t>worsening and improvement are mutually exclusive, there is an implicit dependence so each </a:t>
            </a:r>
            <a:r>
              <a:rPr lang="en-US" sz="3200" dirty="0"/>
              <a:t>set got its own test correction.</a:t>
            </a:r>
          </a:p>
          <a:p>
            <a:endParaRPr lang="en-US" sz="3200" dirty="0"/>
          </a:p>
          <a:p>
            <a:r>
              <a:rPr lang="en-US" sz="3200" dirty="0" smtClean="0"/>
              <a:t>All </a:t>
            </a:r>
            <a:r>
              <a:rPr lang="en-US" sz="3200" dirty="0"/>
              <a:t>100 combinations of peak property, picking method and interval width except one had significant improvement with our initialization. The exception was </a:t>
            </a:r>
            <a:r>
              <a:rPr lang="en-US" sz="3200" dirty="0" err="1" smtClean="0"/>
              <a:t>Lorentzianness</a:t>
            </a:r>
            <a:r>
              <a:rPr lang="en-US" sz="3200" dirty="0" smtClean="0"/>
              <a:t> </a:t>
            </a:r>
            <a:r>
              <a:rPr lang="en-US" sz="3200" dirty="0"/>
              <a:t>for the gold standard and the most congested interval. </a:t>
            </a:r>
          </a:p>
          <a:p>
            <a:endParaRPr lang="en-US" sz="3200" dirty="0"/>
          </a:p>
          <a:p>
            <a:r>
              <a:rPr lang="en-US" sz="3200" dirty="0" smtClean="0"/>
              <a:t>No </a:t>
            </a:r>
            <a:r>
              <a:rPr lang="en-US" sz="3200" dirty="0"/>
              <a:t>combination had a significant worsening.</a:t>
            </a:r>
          </a:p>
          <a:p>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2715</TotalTime>
  <Words>632</Words>
  <Application>Microsoft Office PowerPoint</Application>
  <PresentationFormat>Custom</PresentationFormat>
  <Paragraphs>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 Chen</dc:creator>
  <cp:lastModifiedBy>ecslogon</cp:lastModifiedBy>
  <cp:revision>231</cp:revision>
  <dcterms:created xsi:type="dcterms:W3CDTF">2012-08-24T19:03:30Z</dcterms:created>
  <dcterms:modified xsi:type="dcterms:W3CDTF">2013-03-12T14:12:51Z</dcterms:modified>
</cp:coreProperties>
</file>