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94660"/>
  </p:normalViewPr>
  <p:slideViewPr>
    <p:cSldViewPr>
      <p:cViewPr varScale="1">
        <p:scale>
          <a:sx n="72" d="100"/>
          <a:sy n="72" d="100"/>
        </p:scale>
        <p:origin x="-43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6B26C-3281-7546-92DD-D3AC6A538585}" type="datetimeFigureOut">
              <a:rPr lang="en-US" smtClean="0"/>
              <a:pPr/>
              <a:t>11/13/2009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933AE6-18F5-B649-8A16-0870327F80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933AE6-18F5-B649-8A16-0870327F80B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83880F-4D8B-4A90-8172-BF91B5BA5E45}" type="datetimeFigureOut">
              <a:rPr lang="en-US" smtClean="0"/>
              <a:pPr/>
              <a:t>11/13/2009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DA76A-0632-4A07-BF04-E093896A8E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3880F-4D8B-4A90-8172-BF91B5BA5E45}" type="datetimeFigureOut">
              <a:rPr lang="en-US" smtClean="0"/>
              <a:pPr/>
              <a:t>11/13/2009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DA76A-0632-4A07-BF04-E093896A8E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3880F-4D8B-4A90-8172-BF91B5BA5E45}" type="datetimeFigureOut">
              <a:rPr lang="en-US" smtClean="0"/>
              <a:pPr/>
              <a:t>11/13/2009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DA76A-0632-4A07-BF04-E093896A8E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lvl1pPr>
              <a:defRPr sz="2000"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457200" y="762000"/>
            <a:ext cx="8229600" cy="5364163"/>
          </a:xfrm>
        </p:spPr>
        <p:txBody>
          <a:bodyPr/>
          <a:lstStyle>
            <a:lvl1pPr>
              <a:defRPr sz="1200"/>
            </a:lvl1pPr>
            <a:lvl2pPr>
              <a:defRPr sz="1000" baseline="0"/>
            </a:lvl2pPr>
            <a:lvl3pPr>
              <a:defRPr sz="1000" baseline="0"/>
            </a:lvl3pPr>
            <a:lvl4pPr>
              <a:defRPr sz="1000" baseline="0"/>
            </a:lvl4pPr>
            <a:lvl5pPr>
              <a:defRPr sz="100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383880F-4D8B-4A90-8172-BF91B5BA5E45}" type="datetimeFigureOut">
              <a:rPr lang="en-US" smtClean="0"/>
              <a:pPr/>
              <a:t>11/13/2009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DA76A-0632-4A07-BF04-E093896A8E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83880F-4D8B-4A90-8172-BF91B5BA5E45}" type="datetimeFigureOut">
              <a:rPr lang="en-US" smtClean="0"/>
              <a:pPr/>
              <a:t>11/13/2009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DA76A-0632-4A07-BF04-E093896A8E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83880F-4D8B-4A90-8172-BF91B5BA5E45}" type="datetimeFigureOut">
              <a:rPr lang="en-US" smtClean="0"/>
              <a:pPr/>
              <a:t>11/13/2009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DA76A-0632-4A07-BF04-E093896A8E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83880F-4D8B-4A90-8172-BF91B5BA5E45}" type="datetimeFigureOut">
              <a:rPr lang="en-US" smtClean="0"/>
              <a:pPr/>
              <a:t>11/13/2009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DA76A-0632-4A07-BF04-E093896A8E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83880F-4D8B-4A90-8172-BF91B5BA5E45}" type="datetimeFigureOut">
              <a:rPr lang="en-US" smtClean="0"/>
              <a:pPr/>
              <a:t>11/13/2009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DA76A-0632-4A07-BF04-E093896A8E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3880F-4D8B-4A90-8172-BF91B5BA5E45}" type="datetimeFigureOut">
              <a:rPr lang="en-US" smtClean="0"/>
              <a:pPr/>
              <a:t>11/13/2009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DA76A-0632-4A07-BF04-E093896A8E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3880F-4D8B-4A90-8172-BF91B5BA5E45}" type="datetimeFigureOut">
              <a:rPr lang="en-US" smtClean="0"/>
              <a:pPr/>
              <a:t>11/13/2009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DA76A-0632-4A07-BF04-E093896A8E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3880F-4D8B-4A90-8172-BF91B5BA5E45}" type="datetimeFigureOut">
              <a:rPr lang="en-US" smtClean="0"/>
              <a:pPr/>
              <a:t>11/13/2009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DA76A-0632-4A07-BF04-E093896A8E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3880F-4D8B-4A90-8172-BF91B5BA5E45}" type="datetimeFigureOut">
              <a:rPr lang="en-US" smtClean="0"/>
              <a:pPr/>
              <a:t>11/13/2009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DA76A-0632-4A07-BF04-E093896A8E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Quantification</a:t>
            </a:r>
            <a:endParaRPr lang="en-US" dirty="0"/>
          </a:p>
        </p:txBody>
      </p:sp>
      <p:sp>
        <p:nvSpPr>
          <p:cNvPr id="3" name="Subtitle 2"/>
          <p:cNvSpPr>
            <a:spLocks noGrp="1"/>
          </p:cNvSpPr>
          <p:nvPr>
            <p:ph type="subTitle" idx="1"/>
          </p:nvPr>
        </p:nvSpPr>
        <p:spPr/>
        <p:txBody>
          <a:bodyPr/>
          <a:lstStyle/>
          <a:p>
            <a:r>
              <a:rPr lang="en-US" dirty="0" smtClean="0"/>
              <a:t>Paul Anderson</a:t>
            </a:r>
          </a:p>
          <a:p>
            <a:r>
              <a:rPr lang="en-US" dirty="0" smtClean="0"/>
              <a:t>Last updated: 11/4/2009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411162"/>
          </a:xfrm>
        </p:spPr>
        <p:txBody>
          <a:bodyPr/>
          <a:lstStyle/>
          <a:p>
            <a:pPr algn="l"/>
            <a:r>
              <a:rPr lang="en-US" dirty="0" smtClean="0"/>
              <a:t>Smart binning</a:t>
            </a:r>
            <a:endParaRPr lang="en-US" dirty="0"/>
          </a:p>
        </p:txBody>
      </p:sp>
      <p:sp>
        <p:nvSpPr>
          <p:cNvPr id="4" name="TextBox 3"/>
          <p:cNvSpPr txBox="1"/>
          <p:nvPr/>
        </p:nvSpPr>
        <p:spPr>
          <a:xfrm>
            <a:off x="228600" y="609600"/>
            <a:ext cx="4953000" cy="1446550"/>
          </a:xfrm>
          <a:prstGeom prst="rect">
            <a:avLst/>
          </a:prstGeom>
          <a:noFill/>
        </p:spPr>
        <p:txBody>
          <a:bodyPr wrap="square" rtlCol="0">
            <a:spAutoFit/>
          </a:bodyPr>
          <a:lstStyle/>
          <a:p>
            <a:r>
              <a:rPr lang="en-US" sz="1100" dirty="0" smtClean="0"/>
              <a:t>Smart binning tweaks the summation binning. Improved summation binning. I’m hoping to run some analysis on some synthetic data to show the advantageous and any potential problems with these tweaks. </a:t>
            </a:r>
          </a:p>
          <a:p>
            <a:endParaRPr lang="en-US" sz="1100" dirty="0"/>
          </a:p>
          <a:p>
            <a:r>
              <a:rPr lang="en-US" sz="1100" dirty="0" smtClean="0"/>
              <a:t>The first tweak that is always applied when using smart binning is adjusting the bin boundaries for each spectrum independently. These are adjusted to the location of the first and last minimum inside the bin boundaries. The goal is exclude adjacent peaks from the bin value. Here is an example.</a:t>
            </a:r>
          </a:p>
        </p:txBody>
      </p:sp>
      <p:pic>
        <p:nvPicPr>
          <p:cNvPr id="7170" name="Picture 2"/>
          <p:cNvPicPr>
            <a:picLocks noChangeAspect="1" noChangeArrowheads="1"/>
          </p:cNvPicPr>
          <p:nvPr/>
        </p:nvPicPr>
        <p:blipFill>
          <a:blip r:embed="rId2" cstate="print"/>
          <a:srcRect/>
          <a:stretch>
            <a:fillRect/>
          </a:stretch>
        </p:blipFill>
        <p:spPr bwMode="auto">
          <a:xfrm>
            <a:off x="5334000" y="228600"/>
            <a:ext cx="3523874" cy="3095625"/>
          </a:xfrm>
          <a:prstGeom prst="rect">
            <a:avLst/>
          </a:prstGeom>
          <a:noFill/>
          <a:ln w="9525">
            <a:noFill/>
            <a:miter lim="800000"/>
            <a:headEnd/>
            <a:tailEnd/>
          </a:ln>
        </p:spPr>
      </p:pic>
      <p:sp>
        <p:nvSpPr>
          <p:cNvPr id="6" name="Oval 5"/>
          <p:cNvSpPr/>
          <p:nvPr/>
        </p:nvSpPr>
        <p:spPr>
          <a:xfrm>
            <a:off x="6400800" y="2133600"/>
            <a:ext cx="304800" cy="381000"/>
          </a:xfrm>
          <a:prstGeom prst="ellipse">
            <a:avLst/>
          </a:prstGeom>
          <a:solidFill>
            <a:srgbClr val="FF0000">
              <a:alpha val="2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8600" y="2133600"/>
            <a:ext cx="4495800" cy="1277273"/>
          </a:xfrm>
          <a:prstGeom prst="rect">
            <a:avLst/>
          </a:prstGeom>
          <a:noFill/>
        </p:spPr>
        <p:txBody>
          <a:bodyPr wrap="square" rtlCol="0">
            <a:spAutoFit/>
          </a:bodyPr>
          <a:lstStyle/>
          <a:p>
            <a:r>
              <a:rPr lang="en-US" sz="1100" dirty="0" smtClean="0"/>
              <a:t>In addition to providing specialized boundaries for each spectrum, the smart binning algorithm also provides simple baseline adjustment. There are two options that are allowed by right-clicking on the smart binning window: (1) Fit endpoints and (2) Fit minimum (i.e., horizontal baseline). Here is the result of fitting endpoints. Notice how the slight incline in the bin is now removed. You can examine each spectrum individually by clicking on it.</a:t>
            </a:r>
          </a:p>
        </p:txBody>
      </p:sp>
      <p:pic>
        <p:nvPicPr>
          <p:cNvPr id="7171" name="Picture 3"/>
          <p:cNvPicPr>
            <a:picLocks noChangeAspect="1" noChangeArrowheads="1"/>
          </p:cNvPicPr>
          <p:nvPr/>
        </p:nvPicPr>
        <p:blipFill>
          <a:blip r:embed="rId3" cstate="print"/>
          <a:srcRect/>
          <a:stretch>
            <a:fillRect/>
          </a:stretch>
        </p:blipFill>
        <p:spPr bwMode="auto">
          <a:xfrm>
            <a:off x="762000" y="3505200"/>
            <a:ext cx="3505200" cy="3079220"/>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4495800" y="4419600"/>
            <a:ext cx="3190875" cy="230023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Deconvolution</a:t>
            </a:r>
            <a:endParaRPr lang="en-US" dirty="0"/>
          </a:p>
        </p:txBody>
      </p:sp>
      <p:sp>
        <p:nvSpPr>
          <p:cNvPr id="3" name="Content Placeholder 2"/>
          <p:cNvSpPr>
            <a:spLocks noGrp="1"/>
          </p:cNvSpPr>
          <p:nvPr>
            <p:ph idx="1"/>
          </p:nvPr>
        </p:nvSpPr>
        <p:spPr/>
        <p:txBody>
          <a:bodyPr/>
          <a:lstStyle/>
          <a:p>
            <a:r>
              <a:rPr lang="en-US" dirty="0" err="1" smtClean="0"/>
              <a:t>Deconvolution</a:t>
            </a:r>
            <a:r>
              <a:rPr lang="en-US" dirty="0" smtClean="0"/>
              <a:t> is a much more involved procedure than binning. However, to activate it is very simple. Just click on the third window and after showing a bin. The </a:t>
            </a:r>
            <a:r>
              <a:rPr lang="en-US" dirty="0" err="1" smtClean="0"/>
              <a:t>deconvolution</a:t>
            </a:r>
            <a:r>
              <a:rPr lang="en-US" dirty="0" smtClean="0"/>
              <a:t> is automatically computed </a:t>
            </a:r>
            <a:r>
              <a:rPr lang="en-US" dirty="0" smtClean="0">
                <a:solidFill>
                  <a:srgbClr val="FF0000"/>
                </a:solidFill>
              </a:rPr>
              <a:t>if there reference has been set</a:t>
            </a:r>
            <a:r>
              <a:rPr lang="en-US" dirty="0" smtClean="0"/>
              <a:t>. The reference is essential to the </a:t>
            </a:r>
            <a:r>
              <a:rPr lang="en-US" dirty="0" err="1" smtClean="0"/>
              <a:t>deconvolution</a:t>
            </a:r>
            <a:r>
              <a:rPr lang="en-US" dirty="0" smtClean="0"/>
              <a:t>. It is used for alignment and matching, and it should the same reference should be used throughout the experiment. A reference consists of two parts:</a:t>
            </a:r>
          </a:p>
          <a:p>
            <a:pPr lvl="1">
              <a:buFont typeface="+mj-lt"/>
              <a:buAutoNum type="arabicPeriod"/>
            </a:pPr>
            <a:r>
              <a:rPr lang="en-US" dirty="0" smtClean="0"/>
              <a:t>Spectrum (</a:t>
            </a:r>
            <a:r>
              <a:rPr lang="en-US" dirty="0" err="1" smtClean="0"/>
              <a:t>x,y</a:t>
            </a:r>
            <a:r>
              <a:rPr lang="en-US" dirty="0" smtClean="0"/>
              <a:t> data)</a:t>
            </a:r>
          </a:p>
          <a:p>
            <a:pPr lvl="1">
              <a:buFont typeface="+mj-lt"/>
              <a:buAutoNum type="arabicPeriod"/>
            </a:pPr>
            <a:r>
              <a:rPr lang="en-US" dirty="0" smtClean="0"/>
              <a:t>Peak locations</a:t>
            </a:r>
          </a:p>
          <a:p>
            <a:pPr>
              <a:buNone/>
            </a:pPr>
            <a:r>
              <a:rPr lang="en-US" dirty="0"/>
              <a:t>	</a:t>
            </a:r>
            <a:r>
              <a:rPr lang="en-US" dirty="0" smtClean="0"/>
              <a:t>To define a reference, just right click on any spectrum in the main window. This will popup a new window displaying just this spectrum. This graph will show the spectrum along with all the peak locations displayed with black lines.</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838200" y="2438400"/>
            <a:ext cx="3124200" cy="2373641"/>
          </a:xfrm>
          <a:prstGeom prst="rect">
            <a:avLst/>
          </a:prstGeom>
          <a:noFill/>
          <a:ln w="9525">
            <a:noFill/>
            <a:miter lim="800000"/>
            <a:headEnd/>
            <a:tailEnd/>
          </a:ln>
        </p:spPr>
      </p:pic>
      <p:sp>
        <p:nvSpPr>
          <p:cNvPr id="5" name="TextBox 4"/>
          <p:cNvSpPr txBox="1"/>
          <p:nvPr/>
        </p:nvSpPr>
        <p:spPr>
          <a:xfrm>
            <a:off x="4495800" y="2667000"/>
            <a:ext cx="3505200" cy="769441"/>
          </a:xfrm>
          <a:prstGeom prst="rect">
            <a:avLst/>
          </a:prstGeom>
          <a:noFill/>
        </p:spPr>
        <p:txBody>
          <a:bodyPr wrap="square" rtlCol="0">
            <a:spAutoFit/>
          </a:bodyPr>
          <a:lstStyle/>
          <a:p>
            <a:r>
              <a:rPr lang="en-US" sz="1100" dirty="0" smtClean="0">
                <a:solidFill>
                  <a:srgbClr val="FF0000"/>
                </a:solidFill>
              </a:rPr>
              <a:t>To set this spectrum as a reference just </a:t>
            </a:r>
            <a:r>
              <a:rPr lang="en-US" sz="1100" dirty="0" smtClean="0">
                <a:solidFill>
                  <a:srgbClr val="0000FF"/>
                </a:solidFill>
              </a:rPr>
              <a:t>right </a:t>
            </a:r>
            <a:r>
              <a:rPr lang="en-US" sz="1100" dirty="0" smtClean="0">
                <a:solidFill>
                  <a:srgbClr val="FF0000"/>
                </a:solidFill>
              </a:rPr>
              <a:t>click on the plot </a:t>
            </a:r>
            <a:r>
              <a:rPr lang="en-US" sz="1100" dirty="0" smtClean="0">
                <a:solidFill>
                  <a:srgbClr val="0000FF"/>
                </a:solidFill>
              </a:rPr>
              <a:t>of the reference peak  </a:t>
            </a:r>
            <a:r>
              <a:rPr lang="en-US" sz="1100" dirty="0" smtClean="0">
                <a:solidFill>
                  <a:srgbClr val="FF0000"/>
                </a:solidFill>
              </a:rPr>
              <a:t>and select ‘Set as reference’. The reference will then be shown in red in the main window.</a:t>
            </a:r>
          </a:p>
        </p:txBody>
      </p:sp>
      <p:pic>
        <p:nvPicPr>
          <p:cNvPr id="8195" name="Picture 3"/>
          <p:cNvPicPr>
            <a:picLocks noChangeAspect="1" noChangeArrowheads="1"/>
          </p:cNvPicPr>
          <p:nvPr/>
        </p:nvPicPr>
        <p:blipFill>
          <a:blip r:embed="rId3" cstate="print"/>
          <a:srcRect/>
          <a:stretch>
            <a:fillRect/>
          </a:stretch>
        </p:blipFill>
        <p:spPr bwMode="auto">
          <a:xfrm>
            <a:off x="4800600" y="3505200"/>
            <a:ext cx="3276600" cy="287840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Adjusting the reference</a:t>
            </a:r>
            <a:endParaRPr lang="en-US" dirty="0"/>
          </a:p>
        </p:txBody>
      </p:sp>
      <p:sp>
        <p:nvSpPr>
          <p:cNvPr id="3" name="Content Placeholder 2"/>
          <p:cNvSpPr>
            <a:spLocks noGrp="1"/>
          </p:cNvSpPr>
          <p:nvPr>
            <p:ph idx="1"/>
          </p:nvPr>
        </p:nvSpPr>
        <p:spPr>
          <a:xfrm>
            <a:off x="457200" y="762001"/>
            <a:ext cx="8229600" cy="685800"/>
          </a:xfrm>
        </p:spPr>
        <p:txBody>
          <a:bodyPr/>
          <a:lstStyle/>
          <a:p>
            <a:r>
              <a:rPr lang="en-US" dirty="0" smtClean="0"/>
              <a:t>It may be necessary to customize the reference as you explore your </a:t>
            </a:r>
            <a:r>
              <a:rPr lang="en-US" dirty="0" err="1" smtClean="0"/>
              <a:t>deconvolution</a:t>
            </a:r>
            <a:r>
              <a:rPr lang="en-US" dirty="0" smtClean="0"/>
              <a:t>. To customize the reference select ‘Show reference’ from the main menu.</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381000" y="1371600"/>
            <a:ext cx="3048000" cy="2677584"/>
          </a:xfrm>
          <a:prstGeom prst="rect">
            <a:avLst/>
          </a:prstGeom>
          <a:noFill/>
          <a:ln w="9525">
            <a:noFill/>
            <a:miter lim="800000"/>
            <a:headEnd/>
            <a:tailEnd/>
          </a:ln>
        </p:spPr>
      </p:pic>
      <p:sp>
        <p:nvSpPr>
          <p:cNvPr id="5" name="TextBox 4"/>
          <p:cNvSpPr txBox="1"/>
          <p:nvPr/>
        </p:nvSpPr>
        <p:spPr>
          <a:xfrm>
            <a:off x="3657600" y="1524000"/>
            <a:ext cx="4800600" cy="430887"/>
          </a:xfrm>
          <a:prstGeom prst="rect">
            <a:avLst/>
          </a:prstGeom>
          <a:noFill/>
        </p:spPr>
        <p:txBody>
          <a:bodyPr wrap="square" rtlCol="0">
            <a:spAutoFit/>
          </a:bodyPr>
          <a:lstStyle/>
          <a:p>
            <a:r>
              <a:rPr lang="en-US" sz="1100" dirty="0" smtClean="0"/>
              <a:t>From here you can delete and add peaks to the reference by right-clicking on a peak or clicking on the plot, respectively.</a:t>
            </a:r>
          </a:p>
        </p:txBody>
      </p:sp>
      <p:pic>
        <p:nvPicPr>
          <p:cNvPr id="9220" name="Picture 4"/>
          <p:cNvPicPr>
            <a:picLocks noChangeAspect="1" noChangeArrowheads="1"/>
          </p:cNvPicPr>
          <p:nvPr/>
        </p:nvPicPr>
        <p:blipFill>
          <a:blip r:embed="rId3" cstate="print"/>
          <a:srcRect/>
          <a:stretch>
            <a:fillRect/>
          </a:stretch>
        </p:blipFill>
        <p:spPr bwMode="auto">
          <a:xfrm>
            <a:off x="4648200" y="2209800"/>
            <a:ext cx="3610615" cy="31718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Examining the </a:t>
            </a:r>
            <a:r>
              <a:rPr lang="en-US" dirty="0" err="1" smtClean="0"/>
              <a:t>deconvolution</a:t>
            </a:r>
            <a:endParaRPr lang="en-US" dirty="0"/>
          </a:p>
        </p:txBody>
      </p:sp>
      <p:sp>
        <p:nvSpPr>
          <p:cNvPr id="3" name="Content Placeholder 2"/>
          <p:cNvSpPr>
            <a:spLocks noGrp="1"/>
          </p:cNvSpPr>
          <p:nvPr>
            <p:ph idx="1"/>
          </p:nvPr>
        </p:nvSpPr>
        <p:spPr>
          <a:xfrm>
            <a:off x="457200" y="762000"/>
            <a:ext cx="4648200" cy="5791199"/>
          </a:xfrm>
        </p:spPr>
        <p:txBody>
          <a:bodyPr/>
          <a:lstStyle/>
          <a:p>
            <a:r>
              <a:rPr lang="en-US" dirty="0" smtClean="0"/>
              <a:t>It is very important to examine the </a:t>
            </a:r>
            <a:r>
              <a:rPr lang="en-US" dirty="0" err="1" smtClean="0"/>
              <a:t>deconvolution</a:t>
            </a:r>
            <a:r>
              <a:rPr lang="en-US" dirty="0" smtClean="0"/>
              <a:t> for problems. Here is a checklist of things you should check before accepting the </a:t>
            </a:r>
            <a:r>
              <a:rPr lang="en-US" dirty="0" err="1" smtClean="0"/>
              <a:t>deconvolution</a:t>
            </a:r>
            <a:r>
              <a:rPr lang="en-US" dirty="0" smtClean="0">
                <a:solidFill>
                  <a:srgbClr val="3366FF"/>
                </a:solidFill>
              </a:rPr>
              <a:t>. Check these by clicking on the </a:t>
            </a:r>
            <a:r>
              <a:rPr lang="en-US" dirty="0" err="1" smtClean="0">
                <a:solidFill>
                  <a:srgbClr val="3366FF"/>
                </a:solidFill>
              </a:rPr>
              <a:t>denconvolution</a:t>
            </a:r>
            <a:r>
              <a:rPr lang="en-US" dirty="0" smtClean="0">
                <a:solidFill>
                  <a:srgbClr val="3366FF"/>
                </a:solidFill>
              </a:rPr>
              <a:t> window, which will open up a figure that you can edit. Scroll trough each spectrum using “</a:t>
            </a:r>
            <a:r>
              <a:rPr lang="en-US" dirty="0" err="1" smtClean="0">
                <a:solidFill>
                  <a:srgbClr val="3366FF"/>
                </a:solidFill>
              </a:rPr>
              <a:t>j</a:t>
            </a:r>
            <a:r>
              <a:rPr lang="en-US" dirty="0" smtClean="0">
                <a:solidFill>
                  <a:srgbClr val="3366FF"/>
                </a:solidFill>
              </a:rPr>
              <a:t>” and “</a:t>
            </a:r>
            <a:r>
              <a:rPr lang="en-US" dirty="0" err="1" smtClean="0">
                <a:solidFill>
                  <a:srgbClr val="3366FF"/>
                </a:solidFill>
              </a:rPr>
              <a:t>k</a:t>
            </a:r>
            <a:r>
              <a:rPr lang="en-US" smtClean="0">
                <a:solidFill>
                  <a:srgbClr val="3366FF"/>
                </a:solidFill>
              </a:rPr>
              <a:t>” keys.</a:t>
            </a:r>
          </a:p>
          <a:p>
            <a:pPr lvl="1">
              <a:buFont typeface="+mj-lt"/>
              <a:buAutoNum type="arabicPeriod"/>
            </a:pPr>
            <a:r>
              <a:rPr lang="en-US" dirty="0" smtClean="0"/>
              <a:t>Check to see if all of the fits converged. This is easily spotted in the main MATLAB window or by watching for dashed lines in the plot. </a:t>
            </a:r>
            <a:br>
              <a:rPr lang="en-US" dirty="0" smtClean="0"/>
            </a:br>
            <a:r>
              <a:rPr lang="en-US" dirty="0" smtClean="0"/>
              <a:t/>
            </a:r>
            <a:br>
              <a:rPr lang="en-US" dirty="0" smtClean="0"/>
            </a:br>
            <a:endParaRPr lang="en-US" dirty="0" smtClean="0"/>
          </a:p>
          <a:p>
            <a:pPr lvl="1">
              <a:buFont typeface="+mj-lt"/>
              <a:buAutoNum type="arabicPeriod"/>
            </a:pPr>
            <a:r>
              <a:rPr lang="en-US" dirty="0" smtClean="0"/>
              <a:t>Check the residual to see if it is acceptable. The residual is shown in gray on the plot. The other lines in the window show the model that was created for each spectrum.</a:t>
            </a:r>
            <a:br>
              <a:rPr lang="en-US" dirty="0" smtClean="0"/>
            </a:br>
            <a:r>
              <a:rPr lang="en-US" dirty="0" smtClean="0"/>
              <a:t/>
            </a:r>
            <a:br>
              <a:rPr lang="en-US" dirty="0" smtClean="0"/>
            </a:br>
            <a:endParaRPr lang="en-US" dirty="0"/>
          </a:p>
          <a:p>
            <a:pPr lvl="1">
              <a:buFont typeface="+mj-lt"/>
              <a:buAutoNum type="arabicPeriod"/>
            </a:pPr>
            <a:r>
              <a:rPr lang="en-US" dirty="0" smtClean="0"/>
              <a:t>Make sure the peaks in the bin are matched correctly. An incorrect match can be fixed by adding/removing peaks from either the reference or the individual spectrum. To check this you want to zoom in on each of the peaks and match sure the numbers are correct.</a:t>
            </a:r>
            <a:br>
              <a:rPr lang="en-US" dirty="0" smtClean="0"/>
            </a:br>
            <a:r>
              <a:rPr lang="en-US" dirty="0" smtClean="0"/>
              <a:t/>
            </a:r>
            <a:br>
              <a:rPr lang="en-US" dirty="0" smtClean="0"/>
            </a:br>
            <a:endParaRPr lang="en-US" dirty="0" smtClean="0"/>
          </a:p>
          <a:p>
            <a:pPr lvl="1">
              <a:buFont typeface="+mj-lt"/>
              <a:buAutoNum type="arabicPeriod"/>
            </a:pPr>
            <a:r>
              <a:rPr lang="en-US" dirty="0" smtClean="0"/>
              <a:t>As a final check it is a good idea to click on each of the lines in the plot to get a clearer picture of the model.</a:t>
            </a:r>
          </a:p>
          <a:p>
            <a:pPr lvl="1">
              <a:buFont typeface="+mj-lt"/>
              <a:buAutoNum type="arabicPeriod"/>
            </a:pPr>
            <a:endParaRPr lang="en-US" dirty="0" smtClean="0"/>
          </a:p>
          <a:p>
            <a:pPr lvl="1">
              <a:buFont typeface="+mj-lt"/>
              <a:buAutoNum type="arabicPeriod"/>
            </a:pPr>
            <a:r>
              <a:rPr lang="en-US" dirty="0" smtClean="0">
                <a:solidFill>
                  <a:srgbClr val="0000FF"/>
                </a:solidFill>
              </a:rPr>
              <a:t>If you are satisfied with the fit, click on the spectrum to get the “select an action” box and select “save collections”.  This will  prompt you to save in a directory of your choice.  This is the integral data, and is a text file</a:t>
            </a:r>
          </a:p>
        </p:txBody>
      </p:sp>
      <p:pic>
        <p:nvPicPr>
          <p:cNvPr id="10242" name="Picture 2"/>
          <p:cNvPicPr>
            <a:picLocks noChangeAspect="1" noChangeArrowheads="1"/>
          </p:cNvPicPr>
          <p:nvPr/>
        </p:nvPicPr>
        <p:blipFill>
          <a:blip r:embed="rId2" cstate="print"/>
          <a:srcRect/>
          <a:stretch>
            <a:fillRect/>
          </a:stretch>
        </p:blipFill>
        <p:spPr bwMode="auto">
          <a:xfrm>
            <a:off x="5410200" y="304800"/>
            <a:ext cx="3276600" cy="2878402"/>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5181600" y="3429000"/>
            <a:ext cx="3810000" cy="334697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from your computer scientist</a:t>
            </a:r>
            <a:endParaRPr lang="en-US" dirty="0"/>
          </a:p>
        </p:txBody>
      </p:sp>
      <p:sp>
        <p:nvSpPr>
          <p:cNvPr id="3" name="Content Placeholder 2"/>
          <p:cNvSpPr>
            <a:spLocks noGrp="1"/>
          </p:cNvSpPr>
          <p:nvPr>
            <p:ph idx="1"/>
          </p:nvPr>
        </p:nvSpPr>
        <p:spPr/>
        <p:txBody>
          <a:bodyPr>
            <a:normAutofit/>
          </a:bodyPr>
          <a:lstStyle/>
          <a:p>
            <a:pPr indent="0">
              <a:buNone/>
            </a:pPr>
            <a:r>
              <a:rPr lang="en-US" sz="1600" dirty="0" smtClean="0"/>
              <a:t>The quantification program  is still under development. That has both advantages and disadvantages.  The disadvantages is that the documentation always lags behind the program, and that you may encounter bugs. The advantage is that you can influence the development of the project. Think of a bug or annoying task as an opportunity to suggest improvements. One feature that I hope to add soon is the ability to lookup metabolites using the Human </a:t>
            </a:r>
            <a:r>
              <a:rPr lang="en-US" sz="1600" dirty="0" err="1"/>
              <a:t>M</a:t>
            </a:r>
            <a:r>
              <a:rPr lang="en-US" sz="1600" dirty="0" err="1" smtClean="0"/>
              <a:t>etabolome</a:t>
            </a:r>
            <a:r>
              <a:rPr lang="en-US" sz="1600" dirty="0" smtClean="0"/>
              <a:t> Project.</a:t>
            </a:r>
            <a:br>
              <a:rPr lang="en-US" sz="1600" dirty="0" smtClean="0"/>
            </a:br>
            <a:r>
              <a:rPr lang="en-US" sz="1600" dirty="0" smtClean="0"/>
              <a:t/>
            </a:r>
            <a:br>
              <a:rPr lang="en-US" sz="1600" dirty="0" smtClean="0"/>
            </a:br>
            <a:r>
              <a:rPr lang="en-US" sz="1600" dirty="0" smtClean="0"/>
              <a:t>I also want to encourage anyone reading this document to edit it or even add new </a:t>
            </a:r>
            <a:r>
              <a:rPr lang="en-US" sz="1600" smtClean="0"/>
              <a:t>documentation.</a:t>
            </a:r>
            <a:endParaRPr lang="en-US" sz="16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Loading data</a:t>
            </a:r>
            <a:endParaRPr lang="en-US" dirty="0"/>
          </a:p>
        </p:txBody>
      </p:sp>
      <p:sp>
        <p:nvSpPr>
          <p:cNvPr id="3" name="Content Placeholder 2"/>
          <p:cNvSpPr>
            <a:spLocks noGrp="1"/>
          </p:cNvSpPr>
          <p:nvPr>
            <p:ph idx="1"/>
          </p:nvPr>
        </p:nvSpPr>
        <p:spPr>
          <a:xfrm>
            <a:off x="457200" y="762001"/>
            <a:ext cx="8229600" cy="990600"/>
          </a:xfrm>
        </p:spPr>
        <p:txBody>
          <a:bodyPr>
            <a:normAutofit lnSpcReduction="10000"/>
          </a:bodyPr>
          <a:lstStyle/>
          <a:p>
            <a:r>
              <a:rPr lang="en-US" dirty="0" smtClean="0"/>
              <a:t>Data is loaded and stored in the program as collections (i.e., just like the website). There are two different methods for loading data into the quantification MATLAB program.</a:t>
            </a:r>
          </a:p>
          <a:p>
            <a:pPr lvl="1"/>
            <a:r>
              <a:rPr lang="en-US" dirty="0" smtClean="0"/>
              <a:t>Right now there is no way to unload a collection from the program (you just have to start over again).</a:t>
            </a:r>
          </a:p>
          <a:p>
            <a:pPr lvl="1"/>
            <a:r>
              <a:rPr lang="en-US" dirty="0" smtClean="0">
                <a:solidFill>
                  <a:schemeClr val="tx2"/>
                </a:solidFill>
              </a:rPr>
              <a:t>Go into the “quantifications” folder and type “main” to bring up this window:</a:t>
            </a:r>
          </a:p>
          <a:p>
            <a:pPr lvl="1"/>
            <a:r>
              <a:rPr lang="en-US" dirty="0" smtClean="0">
                <a:solidFill>
                  <a:schemeClr val="tx2"/>
                </a:solidFill>
              </a:rPr>
              <a:t>Be a little patient if loading a number of spectra</a:t>
            </a:r>
          </a:p>
        </p:txBody>
      </p:sp>
      <p:pic>
        <p:nvPicPr>
          <p:cNvPr id="1027" name="Picture 3"/>
          <p:cNvPicPr>
            <a:picLocks noChangeAspect="1" noChangeArrowheads="1"/>
          </p:cNvPicPr>
          <p:nvPr/>
        </p:nvPicPr>
        <p:blipFill>
          <a:blip r:embed="rId2" cstate="print"/>
          <a:srcRect/>
          <a:stretch>
            <a:fillRect/>
          </a:stretch>
        </p:blipFill>
        <p:spPr bwMode="auto">
          <a:xfrm>
            <a:off x="381000" y="1752600"/>
            <a:ext cx="5448300" cy="4772025"/>
          </a:xfrm>
          <a:prstGeom prst="rect">
            <a:avLst/>
          </a:prstGeom>
          <a:noFill/>
          <a:ln w="9525">
            <a:noFill/>
            <a:miter lim="800000"/>
            <a:headEnd/>
            <a:tailEnd/>
          </a:ln>
        </p:spPr>
      </p:pic>
      <p:sp>
        <p:nvSpPr>
          <p:cNvPr id="6" name="TextBox 5"/>
          <p:cNvSpPr txBox="1"/>
          <p:nvPr/>
        </p:nvSpPr>
        <p:spPr>
          <a:xfrm>
            <a:off x="6013015" y="2819400"/>
            <a:ext cx="3130985" cy="430887"/>
          </a:xfrm>
          <a:prstGeom prst="rect">
            <a:avLst/>
          </a:prstGeom>
          <a:noFill/>
        </p:spPr>
        <p:txBody>
          <a:bodyPr wrap="none" rtlCol="0">
            <a:spAutoFit/>
          </a:bodyPr>
          <a:lstStyle/>
          <a:p>
            <a:pPr marL="228600" indent="-228600">
              <a:buAutoNum type="arabicPeriod"/>
            </a:pPr>
            <a:r>
              <a:rPr lang="en-US" sz="1100" dirty="0" smtClean="0"/>
              <a:t>Directly from the website using a collection’s ID</a:t>
            </a:r>
          </a:p>
          <a:p>
            <a:pPr marL="228600" indent="-228600">
              <a:buFontTx/>
              <a:buAutoNum type="arabicPeriod"/>
            </a:pPr>
            <a:r>
              <a:rPr lang="en-US" sz="1100" dirty="0" smtClean="0"/>
              <a:t>From a tab-delimited zip/txt file</a:t>
            </a:r>
          </a:p>
        </p:txBody>
      </p:sp>
      <p:cxnSp>
        <p:nvCxnSpPr>
          <p:cNvPr id="8" name="Straight Arrow Connector 7"/>
          <p:cNvCxnSpPr/>
          <p:nvPr/>
        </p:nvCxnSpPr>
        <p:spPr>
          <a:xfrm rot="10800000">
            <a:off x="2971806" y="2971800"/>
            <a:ext cx="2971794"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971800" y="3122611"/>
            <a:ext cx="2971794"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 boundaries</a:t>
            </a:r>
            <a:endParaRPr lang="en-US" dirty="0"/>
          </a:p>
        </p:txBody>
      </p:sp>
      <p:sp>
        <p:nvSpPr>
          <p:cNvPr id="3" name="Content Placeholder 2"/>
          <p:cNvSpPr>
            <a:spLocks noGrp="1"/>
          </p:cNvSpPr>
          <p:nvPr>
            <p:ph idx="1"/>
          </p:nvPr>
        </p:nvSpPr>
        <p:spPr>
          <a:xfrm>
            <a:off x="457200" y="762001"/>
            <a:ext cx="8229600" cy="1676400"/>
          </a:xfrm>
        </p:spPr>
        <p:txBody>
          <a:bodyPr/>
          <a:lstStyle/>
          <a:p>
            <a:r>
              <a:rPr lang="en-US" dirty="0" smtClean="0"/>
              <a:t>After loading data into the program, you must define bin boundaries prior to quantification. This is the case even if the objective is </a:t>
            </a:r>
            <a:r>
              <a:rPr lang="en-US" dirty="0" err="1" smtClean="0"/>
              <a:t>deconvolution</a:t>
            </a:r>
            <a:r>
              <a:rPr lang="en-US" dirty="0" smtClean="0"/>
              <a:t>. There are three options to creating bin boundaries:</a:t>
            </a:r>
          </a:p>
          <a:p>
            <a:pPr lvl="1">
              <a:buFont typeface="+mj-lt"/>
              <a:buAutoNum type="arabicPeriod"/>
            </a:pPr>
            <a:r>
              <a:rPr lang="en-US" dirty="0" smtClean="0"/>
              <a:t>Dynamic adaptive binning</a:t>
            </a:r>
          </a:p>
          <a:p>
            <a:pPr lvl="1">
              <a:buFont typeface="+mj-lt"/>
              <a:buAutoNum type="arabicPeriod"/>
            </a:pPr>
            <a:r>
              <a:rPr lang="en-US" dirty="0" smtClean="0"/>
              <a:t>Manually</a:t>
            </a:r>
          </a:p>
          <a:p>
            <a:pPr lvl="1">
              <a:buFont typeface="+mj-lt"/>
              <a:buAutoNum type="arabicPeriod"/>
            </a:pPr>
            <a:r>
              <a:rPr lang="en-US" dirty="0" smtClean="0"/>
              <a:t>Combination of dynamic adaptive binning and manually</a:t>
            </a:r>
          </a:p>
          <a:p>
            <a:r>
              <a:rPr lang="en-US" dirty="0" smtClean="0"/>
              <a:t>If you already know a subset of peaks that you are interested in quantifying (i.e., a targeted approach), then the manual option is your best option.</a:t>
            </a:r>
          </a:p>
          <a:p>
            <a:r>
              <a:rPr lang="en-US" dirty="0" smtClean="0"/>
              <a:t>If you are analyzing an entire spectrum (i.e., global approach), then the combination is your best option.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14400" y="2438400"/>
            <a:ext cx="1952625" cy="4114800"/>
          </a:xfrm>
          <a:prstGeom prst="rect">
            <a:avLst/>
          </a:prstGeom>
          <a:noFill/>
          <a:ln w="9525">
            <a:noFill/>
            <a:miter lim="800000"/>
            <a:headEnd/>
            <a:tailEnd/>
          </a:ln>
        </p:spPr>
      </p:pic>
      <p:cxnSp>
        <p:nvCxnSpPr>
          <p:cNvPr id="6" name="Straight Arrow Connector 5"/>
          <p:cNvCxnSpPr/>
          <p:nvPr/>
        </p:nvCxnSpPr>
        <p:spPr>
          <a:xfrm rot="10800000">
            <a:off x="1981200" y="3733800"/>
            <a:ext cx="1828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86896" y="3581400"/>
            <a:ext cx="1699504" cy="261610"/>
          </a:xfrm>
          <a:prstGeom prst="rect">
            <a:avLst/>
          </a:prstGeom>
          <a:noFill/>
        </p:spPr>
        <p:txBody>
          <a:bodyPr wrap="none" rtlCol="0">
            <a:spAutoFit/>
          </a:bodyPr>
          <a:lstStyle/>
          <a:p>
            <a:r>
              <a:rPr lang="en-US" sz="1100" dirty="0" smtClean="0"/>
              <a:t>Manually create a new bin</a:t>
            </a:r>
          </a:p>
        </p:txBody>
      </p:sp>
      <p:cxnSp>
        <p:nvCxnSpPr>
          <p:cNvPr id="8" name="Straight Arrow Connector 7"/>
          <p:cNvCxnSpPr/>
          <p:nvPr/>
        </p:nvCxnSpPr>
        <p:spPr>
          <a:xfrm rot="10800000">
            <a:off x="2184096" y="4114800"/>
            <a:ext cx="1828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89792" y="3962400"/>
            <a:ext cx="2715808" cy="261610"/>
          </a:xfrm>
          <a:prstGeom prst="rect">
            <a:avLst/>
          </a:prstGeom>
          <a:noFill/>
        </p:spPr>
        <p:txBody>
          <a:bodyPr wrap="none" rtlCol="0">
            <a:spAutoFit/>
          </a:bodyPr>
          <a:lstStyle/>
          <a:p>
            <a:r>
              <a:rPr lang="en-US" sz="1100" dirty="0" smtClean="0"/>
              <a:t>Run the dynamic adaptive binning algorithm</a:t>
            </a:r>
          </a:p>
        </p:txBody>
      </p:sp>
      <p:sp>
        <p:nvSpPr>
          <p:cNvPr id="10" name="TextBox 9"/>
          <p:cNvSpPr txBox="1"/>
          <p:nvPr/>
        </p:nvSpPr>
        <p:spPr>
          <a:xfrm>
            <a:off x="3131730" y="4876800"/>
            <a:ext cx="5326470" cy="600164"/>
          </a:xfrm>
          <a:prstGeom prst="rect">
            <a:avLst/>
          </a:prstGeom>
          <a:noFill/>
        </p:spPr>
        <p:txBody>
          <a:bodyPr wrap="square" rtlCol="0">
            <a:spAutoFit/>
          </a:bodyPr>
          <a:lstStyle/>
          <a:p>
            <a:r>
              <a:rPr lang="en-US" sz="1100" dirty="0" smtClean="0">
                <a:solidFill>
                  <a:srgbClr val="FF0000"/>
                </a:solidFill>
              </a:rPr>
              <a:t>After you have created a set of bin boundaries, it is important to save this information</a:t>
            </a:r>
            <a:endParaRPr lang="en-US" sz="1100" dirty="0">
              <a:solidFill>
                <a:srgbClr val="FF0000"/>
              </a:solidFill>
            </a:endParaRPr>
          </a:p>
          <a:p>
            <a:r>
              <a:rPr lang="en-US" sz="1100" dirty="0" smtClean="0">
                <a:solidFill>
                  <a:srgbClr val="FF0000"/>
                </a:solidFill>
              </a:rPr>
              <a:t>for future analysis. You can then load these bin boundaries by selecting ‘Load bins’ from this menu.</a:t>
            </a:r>
          </a:p>
        </p:txBody>
      </p:sp>
      <p:cxnSp>
        <p:nvCxnSpPr>
          <p:cNvPr id="11" name="Straight Arrow Connector 10"/>
          <p:cNvCxnSpPr/>
          <p:nvPr/>
        </p:nvCxnSpPr>
        <p:spPr>
          <a:xfrm rot="10800000">
            <a:off x="1676401" y="5027612"/>
            <a:ext cx="1371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Preconditions</a:t>
            </a:r>
            <a:endParaRPr lang="en-US" dirty="0"/>
          </a:p>
        </p:txBody>
      </p:sp>
      <p:sp>
        <p:nvSpPr>
          <p:cNvPr id="3" name="Content Placeholder 2"/>
          <p:cNvSpPr>
            <a:spLocks noGrp="1"/>
          </p:cNvSpPr>
          <p:nvPr>
            <p:ph idx="1"/>
          </p:nvPr>
        </p:nvSpPr>
        <p:spPr/>
        <p:txBody>
          <a:bodyPr/>
          <a:lstStyle/>
          <a:p>
            <a:r>
              <a:rPr lang="en-US" dirty="0" smtClean="0"/>
              <a:t>To use the quantification algorithm, some preconditions must be met:</a:t>
            </a:r>
          </a:p>
          <a:p>
            <a:pPr lvl="1"/>
            <a:r>
              <a:rPr lang="en-US" dirty="0" smtClean="0"/>
              <a:t>Noise region must be set</a:t>
            </a:r>
          </a:p>
          <a:p>
            <a:pPr lvl="1"/>
            <a:r>
              <a:rPr lang="en-US" dirty="0"/>
              <a:t>R</a:t>
            </a:r>
            <a:r>
              <a:rPr lang="en-US" dirty="0" smtClean="0"/>
              <a:t>eference spectrum must be set (only necessary if using </a:t>
            </a:r>
            <a:r>
              <a:rPr lang="en-US" dirty="0" err="1" smtClean="0"/>
              <a:t>deconvolution</a:t>
            </a:r>
            <a:r>
              <a:rPr lang="en-US" dirty="0" smtClean="0"/>
              <a:t>) [COVERED ON NEXT SLIDE]</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81000" y="1676400"/>
            <a:ext cx="1952625" cy="4114800"/>
          </a:xfrm>
          <a:prstGeom prst="rect">
            <a:avLst/>
          </a:prstGeom>
          <a:noFill/>
          <a:ln w="9525">
            <a:noFill/>
            <a:miter lim="800000"/>
            <a:headEnd/>
            <a:tailEnd/>
          </a:ln>
        </p:spPr>
      </p:pic>
      <p:sp>
        <p:nvSpPr>
          <p:cNvPr id="5" name="TextBox 4"/>
          <p:cNvSpPr txBox="1"/>
          <p:nvPr/>
        </p:nvSpPr>
        <p:spPr>
          <a:xfrm>
            <a:off x="2438400" y="3395990"/>
            <a:ext cx="1800493" cy="261610"/>
          </a:xfrm>
          <a:prstGeom prst="rect">
            <a:avLst/>
          </a:prstGeom>
          <a:noFill/>
        </p:spPr>
        <p:txBody>
          <a:bodyPr wrap="none" rtlCol="0">
            <a:spAutoFit/>
          </a:bodyPr>
          <a:lstStyle/>
          <a:p>
            <a:pPr marL="228600" indent="-228600"/>
            <a:r>
              <a:rPr lang="en-US" sz="1100" dirty="0" smtClean="0"/>
              <a:t>Set/save/load menu options</a:t>
            </a:r>
          </a:p>
        </p:txBody>
      </p:sp>
      <p:cxnSp>
        <p:nvCxnSpPr>
          <p:cNvPr id="7" name="Straight Arrow Connector 6"/>
          <p:cNvCxnSpPr>
            <a:stCxn id="5" idx="1"/>
          </p:cNvCxnSpPr>
          <p:nvPr/>
        </p:nvCxnSpPr>
        <p:spPr>
          <a:xfrm rot="10800000">
            <a:off x="1447800" y="3276601"/>
            <a:ext cx="990600" cy="250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1"/>
          </p:cNvCxnSpPr>
          <p:nvPr/>
        </p:nvCxnSpPr>
        <p:spPr>
          <a:xfrm rot="10800000">
            <a:off x="1447800" y="3124201"/>
            <a:ext cx="990600" cy="4025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1"/>
          </p:cNvCxnSpPr>
          <p:nvPr/>
        </p:nvCxnSpPr>
        <p:spPr>
          <a:xfrm rot="10800000" flipV="1">
            <a:off x="1447800" y="3526794"/>
            <a:ext cx="990600" cy="5880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95800" y="1676400"/>
            <a:ext cx="3831498" cy="3139321"/>
          </a:xfrm>
          <a:prstGeom prst="rect">
            <a:avLst/>
          </a:prstGeom>
          <a:noFill/>
        </p:spPr>
        <p:txBody>
          <a:bodyPr wrap="square" rtlCol="0">
            <a:spAutoFit/>
          </a:bodyPr>
          <a:lstStyle/>
          <a:p>
            <a:pPr marL="228600" indent="-228600" algn="ctr"/>
            <a:r>
              <a:rPr lang="en-US" sz="1100" b="1" dirty="0" smtClean="0"/>
              <a:t>Procedure</a:t>
            </a:r>
          </a:p>
          <a:p>
            <a:pPr marL="228600" indent="-228600">
              <a:buFont typeface="+mj-lt"/>
              <a:buAutoNum type="arabicPeriod"/>
            </a:pPr>
            <a:r>
              <a:rPr lang="en-US" sz="1100" dirty="0" smtClean="0"/>
              <a:t>Zoom into a region of the spectrum that contains only noise</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endParaRPr lang="en-US" sz="1100" dirty="0"/>
          </a:p>
          <a:p>
            <a:pPr marL="228600" indent="-228600">
              <a:buFont typeface="+mj-lt"/>
              <a:buAutoNum type="arabicPeriod"/>
            </a:pPr>
            <a:r>
              <a:rPr lang="en-US" sz="1100" dirty="0" smtClean="0"/>
              <a:t>Create and adjust the noise cursors</a:t>
            </a:r>
            <a:endParaRPr lang="en-US" sz="1100" dirty="0"/>
          </a:p>
          <a:p>
            <a:pPr marL="228600" indent="-228600">
              <a:buFont typeface="+mj-lt"/>
              <a:buAutoNum type="arabicPeriod"/>
            </a:pPr>
            <a:endParaRPr lang="en-US" sz="1100" dirty="0" smtClean="0"/>
          </a:p>
          <a:p>
            <a:pPr marL="228600" indent="-228600">
              <a:buFont typeface="+mj-lt"/>
              <a:buAutoNum type="arabicPeriod"/>
            </a:pPr>
            <a:endParaRPr lang="en-US" sz="1100" dirty="0"/>
          </a:p>
          <a:p>
            <a:pPr marL="228600" indent="-228600">
              <a:buFont typeface="+mj-lt"/>
              <a:buAutoNum type="arabicPeriod"/>
            </a:pPr>
            <a:endParaRPr lang="en-US" sz="1100" dirty="0" smtClean="0"/>
          </a:p>
          <a:p>
            <a:pPr marL="228600" indent="-228600">
              <a:buFont typeface="+mj-lt"/>
              <a:buAutoNum type="arabicPeriod"/>
            </a:pPr>
            <a:endParaRPr lang="en-US" sz="1100" dirty="0"/>
          </a:p>
          <a:p>
            <a:pPr marL="228600" indent="-228600">
              <a:buFont typeface="+mj-lt"/>
              <a:buAutoNum type="arabicPeriod"/>
            </a:pPr>
            <a:endParaRPr lang="en-US" sz="1100" dirty="0" smtClean="0"/>
          </a:p>
        </p:txBody>
      </p:sp>
      <p:pic>
        <p:nvPicPr>
          <p:cNvPr id="3074" name="Picture 2"/>
          <p:cNvPicPr>
            <a:picLocks noChangeAspect="1" noChangeArrowheads="1"/>
          </p:cNvPicPr>
          <p:nvPr/>
        </p:nvPicPr>
        <p:blipFill>
          <a:blip r:embed="rId3" cstate="print"/>
          <a:srcRect/>
          <a:stretch>
            <a:fillRect/>
          </a:stretch>
        </p:blipFill>
        <p:spPr bwMode="auto">
          <a:xfrm>
            <a:off x="5562600" y="2133600"/>
            <a:ext cx="1642366" cy="14478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486400" y="4267200"/>
            <a:ext cx="2652712" cy="2342535"/>
          </a:xfrm>
          <a:prstGeom prst="rect">
            <a:avLst/>
          </a:prstGeom>
          <a:noFill/>
          <a:ln w="9525">
            <a:noFill/>
            <a:miter lim="800000"/>
            <a:headEnd/>
            <a:tailEnd/>
          </a:ln>
        </p:spPr>
      </p:pic>
      <p:cxnSp>
        <p:nvCxnSpPr>
          <p:cNvPr id="17" name="Straight Arrow Connector 16"/>
          <p:cNvCxnSpPr/>
          <p:nvPr/>
        </p:nvCxnSpPr>
        <p:spPr>
          <a:xfrm rot="5400000">
            <a:off x="5715000" y="4114800"/>
            <a:ext cx="1447800" cy="838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6553200" y="4114800"/>
            <a:ext cx="1447800" cy="838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Manually creating bin boundaries</a:t>
            </a:r>
            <a:endParaRPr lang="en-US" dirty="0"/>
          </a:p>
        </p:txBody>
      </p:sp>
      <p:sp>
        <p:nvSpPr>
          <p:cNvPr id="4" name="TextBox 3"/>
          <p:cNvSpPr txBox="1"/>
          <p:nvPr/>
        </p:nvSpPr>
        <p:spPr>
          <a:xfrm>
            <a:off x="228600" y="685800"/>
            <a:ext cx="4343400" cy="5847755"/>
          </a:xfrm>
          <a:prstGeom prst="rect">
            <a:avLst/>
          </a:prstGeom>
          <a:noFill/>
        </p:spPr>
        <p:txBody>
          <a:bodyPr wrap="square" rtlCol="0">
            <a:spAutoFit/>
          </a:bodyPr>
          <a:lstStyle/>
          <a:p>
            <a:pPr marL="228600" indent="-228600">
              <a:buFont typeface="+mj-lt"/>
              <a:buAutoNum type="arabicPeriod"/>
            </a:pPr>
            <a:r>
              <a:rPr lang="en-US" sz="1100" dirty="0" smtClean="0"/>
              <a:t>Zoom into the area that you want to bin, then select ‘Create new bin’ from the menu. The new bin will then be created, where the start and end of the bin are shown in green and red colors, respectively.</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endParaRPr lang="en-US" sz="1100" dirty="0" smtClean="0"/>
          </a:p>
          <a:p>
            <a:pPr marL="228600" indent="-228600">
              <a:buFont typeface="+mj-lt"/>
              <a:buAutoNum type="arabicPeriod"/>
            </a:pPr>
            <a:r>
              <a:rPr lang="en-US" sz="1100" dirty="0" smtClean="0"/>
              <a:t>Now adjust the bin boundaries as you desire.</a:t>
            </a:r>
            <a:r>
              <a:rPr lang="en-US" sz="1100" dirty="0"/>
              <a:t/>
            </a:r>
            <a:br>
              <a:rPr lang="en-US" sz="1100" dirty="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endParaRPr lang="en-US" sz="1100" dirty="0" smtClean="0"/>
          </a:p>
          <a:p>
            <a:pPr marL="228600" indent="-228600">
              <a:buFont typeface="+mj-lt"/>
              <a:buAutoNum type="arabicPeriod"/>
            </a:pPr>
            <a:endParaRPr lang="en-US" sz="1100" dirty="0" smtClean="0"/>
          </a:p>
        </p:txBody>
      </p:sp>
      <p:pic>
        <p:nvPicPr>
          <p:cNvPr id="4099" name="Picture 3"/>
          <p:cNvPicPr>
            <a:picLocks noChangeAspect="1" noChangeArrowheads="1"/>
          </p:cNvPicPr>
          <p:nvPr/>
        </p:nvPicPr>
        <p:blipFill>
          <a:blip r:embed="rId2" cstate="print"/>
          <a:srcRect/>
          <a:stretch>
            <a:fillRect/>
          </a:stretch>
        </p:blipFill>
        <p:spPr bwMode="auto">
          <a:xfrm>
            <a:off x="4648201" y="685801"/>
            <a:ext cx="3352800" cy="2932240"/>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4648200" y="3760259"/>
            <a:ext cx="3352800" cy="294534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shortcuts</a:t>
            </a:r>
            <a:endParaRPr lang="en-US" dirty="0"/>
          </a:p>
        </p:txBody>
      </p:sp>
      <p:sp>
        <p:nvSpPr>
          <p:cNvPr id="3" name="Content Placeholder 2"/>
          <p:cNvSpPr>
            <a:spLocks noGrp="1"/>
          </p:cNvSpPr>
          <p:nvPr>
            <p:ph idx="1"/>
          </p:nvPr>
        </p:nvSpPr>
        <p:spPr/>
        <p:txBody>
          <a:bodyPr/>
          <a:lstStyle/>
          <a:p>
            <a:r>
              <a:rPr lang="en-US" dirty="0" smtClean="0"/>
              <a:t>When you are creating and viewing bins you might find several keyboard shortcuts useful.</a:t>
            </a:r>
          </a:p>
          <a:p>
            <a:r>
              <a:rPr lang="en-US" dirty="0" smtClean="0"/>
              <a:t>Move (shift) your view by using the arrow keys.</a:t>
            </a:r>
          </a:p>
          <a:p>
            <a:r>
              <a:rPr lang="en-US" dirty="0" smtClean="0"/>
              <a:t>Zoom on the x-axis by using page-up/page-down keys</a:t>
            </a:r>
          </a:p>
          <a:p>
            <a:r>
              <a:rPr lang="en-US" dirty="0"/>
              <a:t>Z</a:t>
            </a:r>
            <a:r>
              <a:rPr lang="en-US" dirty="0" smtClean="0"/>
              <a:t>oom on the y-axis by using the home/end keys</a:t>
            </a:r>
          </a:p>
          <a:p>
            <a:r>
              <a:rPr lang="en-US" dirty="0" smtClean="0"/>
              <a:t>To reset the display (i.e., zoom completed out), hit the ‘r’ key.</a:t>
            </a:r>
          </a:p>
          <a:p>
            <a:endParaRPr lang="en-US" dirty="0"/>
          </a:p>
          <a:p>
            <a:endParaRPr lang="en-US" dirty="0" smtClean="0"/>
          </a:p>
          <a:p>
            <a:pPr>
              <a:buNone/>
            </a:pPr>
            <a:r>
              <a:rPr lang="en-US" dirty="0" smtClean="0">
                <a:solidFill>
                  <a:srgbClr val="FF0000"/>
                </a:solidFill>
              </a:rPr>
              <a:t>It is also important to note that none of the commands will work if you have one of the MATLAB tools selected (e.g., the</a:t>
            </a:r>
          </a:p>
          <a:p>
            <a:pPr>
              <a:buNone/>
            </a:pPr>
            <a:r>
              <a:rPr lang="en-US" dirty="0" smtClean="0">
                <a:solidFill>
                  <a:srgbClr val="FF0000"/>
                </a:solidFill>
              </a:rPr>
              <a:t>magnifying glass).</a:t>
            </a: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adaptive binning</a:t>
            </a:r>
            <a:endParaRPr lang="en-US" dirty="0"/>
          </a:p>
        </p:txBody>
      </p:sp>
      <p:sp>
        <p:nvSpPr>
          <p:cNvPr id="3" name="Content Placeholder 2"/>
          <p:cNvSpPr>
            <a:spLocks noGrp="1"/>
          </p:cNvSpPr>
          <p:nvPr>
            <p:ph idx="1"/>
          </p:nvPr>
        </p:nvSpPr>
        <p:spPr>
          <a:xfrm>
            <a:off x="457200" y="762001"/>
            <a:ext cx="8229600" cy="457200"/>
          </a:xfrm>
        </p:spPr>
        <p:txBody>
          <a:bodyPr/>
          <a:lstStyle/>
          <a:p>
            <a:r>
              <a:rPr lang="en-US" dirty="0" smtClean="0"/>
              <a:t>The dynamic adaptive binning algorithm is designed to automatically intelligently bin spectra. A manuscript describing it is in preparation for submission. It has two user-friendly parameters that are important to understand:</a:t>
            </a:r>
          </a:p>
        </p:txBody>
      </p:sp>
      <p:pic>
        <p:nvPicPr>
          <p:cNvPr id="5122" name="Picture 2"/>
          <p:cNvPicPr>
            <a:picLocks noChangeAspect="1" noChangeArrowheads="1"/>
          </p:cNvPicPr>
          <p:nvPr/>
        </p:nvPicPr>
        <p:blipFill>
          <a:blip r:embed="rId2" cstate="print"/>
          <a:srcRect/>
          <a:stretch>
            <a:fillRect/>
          </a:stretch>
        </p:blipFill>
        <p:spPr bwMode="auto">
          <a:xfrm>
            <a:off x="609600" y="1752600"/>
            <a:ext cx="2981325" cy="1552575"/>
          </a:xfrm>
          <a:prstGeom prst="rect">
            <a:avLst/>
          </a:prstGeom>
          <a:noFill/>
          <a:ln w="9525">
            <a:noFill/>
            <a:miter lim="800000"/>
            <a:headEnd/>
            <a:tailEnd/>
          </a:ln>
        </p:spPr>
      </p:pic>
      <p:grpSp>
        <p:nvGrpSpPr>
          <p:cNvPr id="5" name="Group 4"/>
          <p:cNvGrpSpPr/>
          <p:nvPr/>
        </p:nvGrpSpPr>
        <p:grpSpPr>
          <a:xfrm>
            <a:off x="4284619" y="3962400"/>
            <a:ext cx="3688714" cy="2209800"/>
            <a:chOff x="5992988" y="2819400"/>
            <a:chExt cx="1766887" cy="849868"/>
          </a:xfrm>
        </p:grpSpPr>
        <p:grpSp>
          <p:nvGrpSpPr>
            <p:cNvPr id="6" name="Group 41"/>
            <p:cNvGrpSpPr/>
            <p:nvPr/>
          </p:nvGrpSpPr>
          <p:grpSpPr>
            <a:xfrm>
              <a:off x="5992988" y="2819400"/>
              <a:ext cx="1766887" cy="849868"/>
              <a:chOff x="5381800" y="2743200"/>
              <a:chExt cx="1766887" cy="849868"/>
            </a:xfrm>
          </p:grpSpPr>
          <p:pic>
            <p:nvPicPr>
              <p:cNvPr id="11" name="Picture 10" descr="simple_example.bmp"/>
              <p:cNvPicPr>
                <a:picLocks noChangeAspect="1"/>
              </p:cNvPicPr>
              <p:nvPr/>
            </p:nvPicPr>
            <p:blipFill>
              <a:blip r:embed="rId3" cstate="print"/>
              <a:stretch>
                <a:fillRect/>
              </a:stretch>
            </p:blipFill>
            <p:spPr>
              <a:xfrm>
                <a:off x="5381800" y="2743200"/>
                <a:ext cx="1766887" cy="838201"/>
              </a:xfrm>
              <a:prstGeom prst="rect">
                <a:avLst/>
              </a:prstGeom>
            </p:spPr>
          </p:pic>
          <p:cxnSp>
            <p:nvCxnSpPr>
              <p:cNvPr id="12" name="Straight Connector 11"/>
              <p:cNvCxnSpPr/>
              <p:nvPr/>
            </p:nvCxnSpPr>
            <p:spPr>
              <a:xfrm rot="5400000">
                <a:off x="5376760" y="3193773"/>
                <a:ext cx="77366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995760" y="3205440"/>
                <a:ext cx="77366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605360" y="3192188"/>
                <a:ext cx="77366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6746772" y="3205440"/>
                <a:ext cx="77366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a:off x="7152633" y="2848706"/>
              <a:ext cx="583994" cy="0"/>
            </a:xfrm>
            <a:prstGeom prst="line">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62000" y="4724400"/>
            <a:ext cx="3276600" cy="938719"/>
          </a:xfrm>
          <a:prstGeom prst="rect">
            <a:avLst/>
          </a:prstGeom>
          <a:noFill/>
        </p:spPr>
        <p:txBody>
          <a:bodyPr wrap="square" rtlCol="0">
            <a:spAutoFit/>
          </a:bodyPr>
          <a:lstStyle/>
          <a:p>
            <a:r>
              <a:rPr lang="en-US" sz="1100" dirty="0" smtClean="0"/>
              <a:t>The maximum distance between peaks in a single bin determines the maximum width of a bin. In the example to the right, the first two peaks are binning separately because the distance between them is greater than this threshold.</a:t>
            </a:r>
          </a:p>
        </p:txBody>
      </p:sp>
      <p:cxnSp>
        <p:nvCxnSpPr>
          <p:cNvPr id="17" name="Straight Connector 16"/>
          <p:cNvCxnSpPr/>
          <p:nvPr/>
        </p:nvCxnSpPr>
        <p:spPr>
          <a:xfrm rot="10800000" flipV="1">
            <a:off x="5562602" y="4190998"/>
            <a:ext cx="914398" cy="2"/>
          </a:xfrm>
          <a:prstGeom prst="line">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24400" y="2625804"/>
            <a:ext cx="3276600" cy="1107996"/>
          </a:xfrm>
          <a:prstGeom prst="rect">
            <a:avLst/>
          </a:prstGeom>
          <a:noFill/>
        </p:spPr>
        <p:txBody>
          <a:bodyPr wrap="square" rtlCol="0">
            <a:spAutoFit/>
          </a:bodyPr>
          <a:lstStyle/>
          <a:p>
            <a:r>
              <a:rPr lang="en-US" sz="1100" dirty="0" smtClean="0"/>
              <a:t>The minimum distance from a peak to the nearest boundary determines what level of congestion is allowed when determining bin boundaries. A larger number leads to fewer bins, but it also increases the likelihood that bins will contain more than one peak from each spectrum.</a:t>
            </a:r>
          </a:p>
        </p:txBody>
      </p:sp>
      <p:sp>
        <p:nvSpPr>
          <p:cNvPr id="23" name="TextBox 22"/>
          <p:cNvSpPr txBox="1"/>
          <p:nvPr/>
        </p:nvSpPr>
        <p:spPr>
          <a:xfrm>
            <a:off x="228600" y="6400800"/>
            <a:ext cx="8804013" cy="261610"/>
          </a:xfrm>
          <a:prstGeom prst="rect">
            <a:avLst/>
          </a:prstGeom>
          <a:noFill/>
        </p:spPr>
        <p:txBody>
          <a:bodyPr wrap="none" rtlCol="0">
            <a:spAutoFit/>
          </a:bodyPr>
          <a:lstStyle/>
          <a:p>
            <a:r>
              <a:rPr lang="en-US" sz="1100" b="1" dirty="0" smtClean="0">
                <a:solidFill>
                  <a:srgbClr val="FF0000"/>
                </a:solidFill>
              </a:rPr>
              <a:t>Take home message:</a:t>
            </a:r>
            <a:r>
              <a:rPr lang="en-US" sz="1100" dirty="0" smtClean="0">
                <a:solidFill>
                  <a:srgbClr val="FF0000"/>
                </a:solidFill>
              </a:rPr>
              <a:t> These parameters are set based on your preferences. Don’t forget that you can adjust the bin boundaries manually at a later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the type of quantification for each bin</a:t>
            </a:r>
            <a:endParaRPr lang="en-US" dirty="0"/>
          </a:p>
        </p:txBody>
      </p:sp>
      <p:sp>
        <p:nvSpPr>
          <p:cNvPr id="3" name="Content Placeholder 2"/>
          <p:cNvSpPr>
            <a:spLocks noGrp="1"/>
          </p:cNvSpPr>
          <p:nvPr>
            <p:ph idx="1"/>
          </p:nvPr>
        </p:nvSpPr>
        <p:spPr/>
        <p:txBody>
          <a:bodyPr/>
          <a:lstStyle/>
          <a:p>
            <a:r>
              <a:rPr lang="en-US" dirty="0" smtClean="0"/>
              <a:t>The program allows you to specify a different type of quantification for each bin. The three choices are (1) bin summation, (2) </a:t>
            </a:r>
            <a:r>
              <a:rPr lang="en-US" dirty="0"/>
              <a:t>s</a:t>
            </a:r>
            <a:r>
              <a:rPr lang="en-US" dirty="0" smtClean="0"/>
              <a:t>mart binning, and (3) </a:t>
            </a:r>
            <a:r>
              <a:rPr lang="en-US" dirty="0" err="1" smtClean="0"/>
              <a:t>deconvolution</a:t>
            </a:r>
            <a:r>
              <a:rPr lang="en-US" dirty="0" smtClean="0"/>
              <a:t>. The default type for each bin is summation. To change this for a specific bin, right click on the bin boundary and click ‘Show bin’. Edit bin allows you to edit bins that have been loaded from an external file. ‘Set dirty’ forces the bin values to be recomputed for this bin. You “shouldn’t” have to use this option.</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381000" y="1828800"/>
            <a:ext cx="1981200" cy="417195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3581400" y="1752600"/>
            <a:ext cx="4648200" cy="4083315"/>
          </a:xfrm>
          <a:prstGeom prst="rect">
            <a:avLst/>
          </a:prstGeom>
          <a:noFill/>
          <a:ln w="9525">
            <a:noFill/>
            <a:miter lim="800000"/>
            <a:headEnd/>
            <a:tailEnd/>
          </a:ln>
        </p:spPr>
      </p:pic>
      <p:sp>
        <p:nvSpPr>
          <p:cNvPr id="7" name="TextBox 6"/>
          <p:cNvSpPr txBox="1"/>
          <p:nvPr/>
        </p:nvSpPr>
        <p:spPr>
          <a:xfrm>
            <a:off x="4419600" y="5867400"/>
            <a:ext cx="840295" cy="261610"/>
          </a:xfrm>
          <a:prstGeom prst="rect">
            <a:avLst/>
          </a:prstGeom>
          <a:noFill/>
        </p:spPr>
        <p:txBody>
          <a:bodyPr wrap="none" rtlCol="0">
            <a:spAutoFit/>
          </a:bodyPr>
          <a:lstStyle/>
          <a:p>
            <a:r>
              <a:rPr lang="en-US" sz="1100" dirty="0" smtClean="0"/>
              <a:t>Summation</a:t>
            </a:r>
          </a:p>
        </p:txBody>
      </p:sp>
      <p:sp>
        <p:nvSpPr>
          <p:cNvPr id="8" name="TextBox 7"/>
          <p:cNvSpPr txBox="1"/>
          <p:nvPr/>
        </p:nvSpPr>
        <p:spPr>
          <a:xfrm>
            <a:off x="5791200" y="5867400"/>
            <a:ext cx="524503" cy="261610"/>
          </a:xfrm>
          <a:prstGeom prst="rect">
            <a:avLst/>
          </a:prstGeom>
          <a:noFill/>
        </p:spPr>
        <p:txBody>
          <a:bodyPr wrap="none" rtlCol="0">
            <a:spAutoFit/>
          </a:bodyPr>
          <a:lstStyle/>
          <a:p>
            <a:r>
              <a:rPr lang="en-US" sz="1100" dirty="0" smtClean="0"/>
              <a:t>Smart</a:t>
            </a:r>
          </a:p>
        </p:txBody>
      </p:sp>
      <p:sp>
        <p:nvSpPr>
          <p:cNvPr id="9" name="TextBox 8"/>
          <p:cNvSpPr txBox="1"/>
          <p:nvPr/>
        </p:nvSpPr>
        <p:spPr>
          <a:xfrm>
            <a:off x="6781800" y="5867400"/>
            <a:ext cx="1018227" cy="261610"/>
          </a:xfrm>
          <a:prstGeom prst="rect">
            <a:avLst/>
          </a:prstGeom>
          <a:noFill/>
        </p:spPr>
        <p:txBody>
          <a:bodyPr wrap="none" rtlCol="0">
            <a:spAutoFit/>
          </a:bodyPr>
          <a:lstStyle/>
          <a:p>
            <a:r>
              <a:rPr lang="en-US" sz="1100" dirty="0" err="1" smtClean="0"/>
              <a:t>Deconvolution</a:t>
            </a:r>
            <a:endParaRPr lang="en-US" sz="1100" dirty="0" smtClean="0"/>
          </a:p>
        </p:txBody>
      </p:sp>
      <p:sp>
        <p:nvSpPr>
          <p:cNvPr id="10" name="TextBox 9"/>
          <p:cNvSpPr txBox="1"/>
          <p:nvPr/>
        </p:nvSpPr>
        <p:spPr>
          <a:xfrm>
            <a:off x="4038600" y="6248400"/>
            <a:ext cx="4343400" cy="261610"/>
          </a:xfrm>
          <a:prstGeom prst="rect">
            <a:avLst/>
          </a:prstGeom>
          <a:noFill/>
        </p:spPr>
        <p:txBody>
          <a:bodyPr wrap="square" rtlCol="0">
            <a:spAutoFit/>
          </a:bodyPr>
          <a:lstStyle/>
          <a:p>
            <a:r>
              <a:rPr lang="en-US" sz="1100" dirty="0" smtClean="0">
                <a:solidFill>
                  <a:srgbClr val="FF0000"/>
                </a:solidFill>
              </a:rPr>
              <a:t>You can select a different type of binning, by clicking on that screen.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1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770</TotalTime>
  <Words>1266</Words>
  <Application>Microsoft Office PowerPoint</Application>
  <PresentationFormat>On-screen Show (4:3)</PresentationFormat>
  <Paragraphs>81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Quantification</vt:lpstr>
      <vt:lpstr>A word from your computer scientist</vt:lpstr>
      <vt:lpstr>Loading data</vt:lpstr>
      <vt:lpstr>Bin boundaries</vt:lpstr>
      <vt:lpstr>Preconditions</vt:lpstr>
      <vt:lpstr>Manually creating bin boundaries</vt:lpstr>
      <vt:lpstr>Keyboard shortcuts</vt:lpstr>
      <vt:lpstr>Dynamic adaptive binning</vt:lpstr>
      <vt:lpstr>Selecting the type of quantification for each bin</vt:lpstr>
      <vt:lpstr>Smart binning</vt:lpstr>
      <vt:lpstr>Deconvolution</vt:lpstr>
      <vt:lpstr>Adjusting the reference</vt:lpstr>
      <vt:lpstr>Examining the deconvolution</vt:lpstr>
    </vt:vector>
  </TitlesOfParts>
  <Company>Wright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Quantification</dc:title>
  <dc:creator>Paul</dc:creator>
  <cp:lastModifiedBy>Paul</cp:lastModifiedBy>
  <cp:revision>29</cp:revision>
  <dcterms:created xsi:type="dcterms:W3CDTF">2009-11-13T18:51:59Z</dcterms:created>
  <dcterms:modified xsi:type="dcterms:W3CDTF">2009-11-13T20:28:55Z</dcterms:modified>
</cp:coreProperties>
</file>