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naheim"/>
      <p:regular r:id="rId22"/>
    </p:embeddedFont>
    <p:embeddedFont>
      <p:font typeface="Barlow Condensed ExtraBold"/>
      <p:bold r:id="rId23"/>
      <p:boldItalic r:id="rId24"/>
    </p:embeddedFont>
    <p:embeddedFont>
      <p:font typeface="Overpass Mono"/>
      <p:regular r:id="rId25"/>
      <p:bold r:id="rId26"/>
    </p:embeddedFont>
    <p:embeddedFont>
      <p:font typeface="Barlow"/>
      <p:regular r:id="rId27"/>
      <p:bold r:id="rId28"/>
      <p:italic r:id="rId29"/>
      <p:boldItalic r:id="rId30"/>
    </p:embeddedFont>
    <p:embeddedFont>
      <p:font typeface="Overpass Mono SemiBo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iGhH6EXJY+bLickFzD5JpUsKbd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68EDD1A-1F38-45B8-877D-A6D76B71BAB4}">
  <a:tblStyle styleId="{268EDD1A-1F38-45B8-877D-A6D76B71BA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naheim-regular.fntdata"/><Relationship Id="rId21" Type="http://schemas.openxmlformats.org/officeDocument/2006/relationships/slide" Target="slides/slide16.xml"/><Relationship Id="rId24" Type="http://schemas.openxmlformats.org/officeDocument/2006/relationships/font" Target="fonts/BarlowCondensedExtraBold-boldItalic.fntdata"/><Relationship Id="rId23" Type="http://schemas.openxmlformats.org/officeDocument/2006/relationships/font" Target="fonts/BarlowCondensedExtraBo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verpassMono-bold.fntdata"/><Relationship Id="rId25" Type="http://schemas.openxmlformats.org/officeDocument/2006/relationships/font" Target="fonts/OverpassMono-regular.fntdata"/><Relationship Id="rId28" Type="http://schemas.openxmlformats.org/officeDocument/2006/relationships/font" Target="fonts/Barlow-bold.fntdata"/><Relationship Id="rId27" Type="http://schemas.openxmlformats.org/officeDocument/2006/relationships/font" Target="fonts/Barl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verpassMonoSemiBold-regular.fntdata"/><Relationship Id="rId30" Type="http://schemas.openxmlformats.org/officeDocument/2006/relationships/font" Target="fonts/Barlow-boldItalic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OverpassMonoSemiBo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dd2c7b3b1f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dd2c7b3b1f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Coloquei umas tags, se quiser mudar alguma coisa.</a:t>
            </a:r>
            <a:endParaRPr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dfd9bcc4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dfd9bcc4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Coloquei umas tags, se quiser mudar alguma coisa.</a:t>
            </a:r>
            <a:endParaRPr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dc9c93931b_3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1dc9c93931b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dc9c93931b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dc9c93931b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59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59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59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59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59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59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59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9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59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59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59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59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59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59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59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59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59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59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59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59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59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59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59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59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9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9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9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59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59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9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9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59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9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9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9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9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9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9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9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9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59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59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8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8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8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8" name="Google Shape;188;p68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68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68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68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9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69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69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9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3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7" name="Google Shape;197;p69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8" name="Google Shape;198;p69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 b="0" i="0" sz="14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9" name="Google Shape;199;p69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69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69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69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69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07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69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9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69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69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0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10" name="Google Shape;210;p7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1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71"/>
          <p:cNvSpPr txBox="1"/>
          <p:nvPr>
            <p:ph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14" name="Google Shape;214;p71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71"/>
          <p:cNvSpPr txBox="1"/>
          <p:nvPr>
            <p:ph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16" name="Google Shape;216;p71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71"/>
          <p:cNvSpPr txBox="1"/>
          <p:nvPr>
            <p:ph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18" name="Google Shape;218;p71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71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71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71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71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07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71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71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71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71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72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229" name="Google Shape;229;p72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72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72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72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72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72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72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72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72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72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72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72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72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72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72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72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72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72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7" name="Google Shape;247;p72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8" name="Google Shape;248;p72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249" name="Google Shape;249;p72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0" name="Google Shape;250;p72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251" name="Google Shape;251;p72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2" name="Google Shape;252;p72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253" name="Google Shape;253;p72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254" name="Google Shape;254;p72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5" name="Google Shape;255;p72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3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8" name="Google Shape;258;p73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73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73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73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73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73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73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73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73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73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73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73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74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272" name="Google Shape;272;p74"/>
          <p:cNvSpPr txBox="1"/>
          <p:nvPr>
            <p:ph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73" name="Google Shape;273;p74"/>
          <p:cNvSpPr txBox="1"/>
          <p:nvPr>
            <p:ph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74" name="Google Shape;274;p74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74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74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5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75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280" name="Google Shape;280;p75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75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76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76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76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76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76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76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76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90" name="Google Shape;290;p76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1" name="Google Shape;291;p76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7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294" name="Google Shape;294;p77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77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77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7" name="Google Shape;297;p77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77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0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0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0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60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60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60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60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59" name="Google Shape;59;p60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0" name="Google Shape;60;p60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61" name="Google Shape;61;p60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60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60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" name="Google Shape;64;p60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65" name="Google Shape;65;p60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6" name="Google Shape;66;p60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78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78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302" name="Google Shape;302;p78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303" name="Google Shape;303;p78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78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78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78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7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7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7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7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79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7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7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7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7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79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79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8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322" name="Google Shape;322;p80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80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80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1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61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61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61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61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61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61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61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61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61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61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61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61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1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61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61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61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61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61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61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2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62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62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92" name="Google Shape;92;p62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62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2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62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2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2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2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2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2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62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2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2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2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62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62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62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2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62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62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2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2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2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2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2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2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2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2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2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62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62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2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2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3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3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3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3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3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3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3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3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3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3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3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3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3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3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3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3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3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3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3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3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3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3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3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3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3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3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63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4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4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155" name="Google Shape;155;p64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5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0" name="Google Shape;160;p6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1" name="Google Shape;161;p6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2" name="Google Shape;162;p6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3" name="Google Shape;163;p6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4" name="Google Shape;164;p6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5" name="Google Shape;165;p6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6" name="Google Shape;166;p6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7" name="Google Shape;167;p6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7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67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171" name="Google Shape;171;p67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67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173" name="Google Shape;173;p67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67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175" name="Google Shape;175;p67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67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177" name="Google Shape;177;p67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67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179" name="Google Shape;179;p67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67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181" name="Google Shape;181;p67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182" name="Google Shape;182;p67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7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i="0" sz="28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b="0" i="0" sz="18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"/>
          <p:cNvSpPr txBox="1"/>
          <p:nvPr>
            <p:ph type="ctrTitle"/>
          </p:nvPr>
        </p:nvSpPr>
        <p:spPr>
          <a:xfrm>
            <a:off x="855050" y="1252235"/>
            <a:ext cx="8159100" cy="19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</a:pPr>
            <a:r>
              <a:rPr lang="en" sz="6000"/>
              <a:t>PRIMEIROS PASSOS NA WEB</a:t>
            </a:r>
            <a:endParaRPr sz="6000"/>
          </a:p>
        </p:txBody>
      </p:sp>
      <p:sp>
        <p:nvSpPr>
          <p:cNvPr id="331" name="Google Shape;331;p1"/>
          <p:cNvSpPr/>
          <p:nvPr/>
        </p:nvSpPr>
        <p:spPr>
          <a:xfrm>
            <a:off x="881900" y="3162625"/>
            <a:ext cx="796800" cy="61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  <a:latin typeface="Overpass Mono SemiBold"/>
              <a:ea typeface="Overpass Mono SemiBold"/>
              <a:cs typeface="Overpass Mono SemiBold"/>
              <a:sym typeface="Overpass Mono SemiBold"/>
            </a:endParaRPr>
          </a:p>
        </p:txBody>
      </p:sp>
      <p:pic>
        <p:nvPicPr>
          <p:cNvPr id="332" name="Google Shape;33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1975" y="154775"/>
            <a:ext cx="1154950" cy="769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57150">
              <a:srgbClr val="000000"/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3" name="Google Shape;433;g1dd2c7b3b1f_2_9"/>
          <p:cNvGraphicFramePr/>
          <p:nvPr/>
        </p:nvGraphicFramePr>
        <p:xfrm>
          <a:off x="1295750" y="943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{268EDD1A-1F38-45B8-877D-A6D76B71BAB4}</a:tableStyleId>
              </a:tblPr>
              <a:tblGrid>
                <a:gridCol w="3276250"/>
                <a:gridCol w="3276250"/>
              </a:tblGrid>
              <a:tr h="3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&lt;p&gt;...&lt;/p&gt;</a:t>
                      </a:r>
                      <a:endParaRPr sz="12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Abertura e fechamento de parágrafo.</a:t>
                      </a:r>
                      <a:endParaRPr sz="12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&lt;h1&gt;...&lt;/h1&gt;</a:t>
                      </a:r>
                      <a:endParaRPr sz="12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Título de conteúdo nível 1</a:t>
                      </a:r>
                      <a:endParaRPr sz="12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&lt;h2&gt;...&lt;/h2&gt;</a:t>
                      </a:r>
                      <a:endParaRPr sz="12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Título ou subtítulo de conteúdo nível 2</a:t>
                      </a:r>
                      <a:endParaRPr sz="12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&lt;input&gt;</a:t>
                      </a:r>
                      <a:endParaRPr sz="12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Inserir informações no nosso site </a:t>
                      </a:r>
                      <a:endParaRPr sz="12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&lt;br&gt;</a:t>
                      </a:r>
                      <a:endParaRPr sz="12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Quebra de linha</a:t>
                      </a:r>
                      <a:endParaRPr sz="12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&lt;img&gt;</a:t>
                      </a:r>
                      <a:endParaRPr sz="12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Inserir imagens</a:t>
                      </a:r>
                      <a:endParaRPr sz="12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&lt;link : favicon&gt;</a:t>
                      </a:r>
                      <a:endParaRPr sz="12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Inserir o ícone do site</a:t>
                      </a:r>
                      <a:endParaRPr sz="12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&lt;lorem&gt;</a:t>
                      </a:r>
                      <a:endParaRPr sz="12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Cria um parágrafo que não tem sentido</a:t>
                      </a:r>
                      <a:endParaRPr sz="12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&lt;title&gt;</a:t>
                      </a:r>
                      <a:endParaRPr sz="12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Título do site </a:t>
                      </a:r>
                      <a:endParaRPr sz="12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&lt;!&gt;</a:t>
                      </a:r>
                      <a:endParaRPr sz="12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Cria a estrutura básica HTML</a:t>
                      </a:r>
                      <a:endParaRPr sz="12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</a:tbl>
          </a:graphicData>
        </a:graphic>
      </p:graphicFrame>
      <p:sp>
        <p:nvSpPr>
          <p:cNvPr id="434" name="Google Shape;434;g1dd2c7b3b1f_2_9"/>
          <p:cNvSpPr txBox="1"/>
          <p:nvPr>
            <p:ph type="title"/>
          </p:nvPr>
        </p:nvSpPr>
        <p:spPr>
          <a:xfrm>
            <a:off x="1523700" y="354025"/>
            <a:ext cx="6096600" cy="4029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700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Algumas Tags - HTML </a:t>
            </a:r>
            <a:endParaRPr sz="2100"/>
          </a:p>
        </p:txBody>
      </p:sp>
      <p:pic>
        <p:nvPicPr>
          <p:cNvPr id="435" name="Google Shape;435;g1dd2c7b3b1f_2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4250" y="4544775"/>
            <a:ext cx="771750" cy="514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57150">
              <a:srgbClr val="000000"/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8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Introdução com CSS</a:t>
            </a:r>
            <a:endParaRPr/>
          </a:p>
        </p:txBody>
      </p:sp>
      <p:sp>
        <p:nvSpPr>
          <p:cNvPr id="441" name="Google Shape;441;p8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442" name="Google Shape;442;p8"/>
          <p:cNvGrpSpPr/>
          <p:nvPr/>
        </p:nvGrpSpPr>
        <p:grpSpPr>
          <a:xfrm>
            <a:off x="7150328" y="3162525"/>
            <a:ext cx="955982" cy="1444569"/>
            <a:chOff x="6934571" y="3141977"/>
            <a:chExt cx="955982" cy="1444569"/>
          </a:xfrm>
        </p:grpSpPr>
        <p:pic>
          <p:nvPicPr>
            <p:cNvPr descr="https://o.remove.bg/downloads/195f034e-4bd7-4b46-ac4c-322a3e6c97eb/image-removebg-preview.png" id="443" name="Google Shape;443;p8"/>
            <p:cNvPicPr preferRelativeResize="0"/>
            <p:nvPr/>
          </p:nvPicPr>
          <p:blipFill rotWithShape="1">
            <a:blip r:embed="rId3">
              <a:alphaModFix/>
            </a:blip>
            <a:srcRect b="0" l="0" r="0" t="16300"/>
            <a:stretch/>
          </p:blipFill>
          <p:spPr>
            <a:xfrm>
              <a:off x="6934571" y="3594123"/>
              <a:ext cx="955982" cy="9924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4" name="Google Shape;444;p8"/>
            <p:cNvSpPr txBox="1"/>
            <p:nvPr/>
          </p:nvSpPr>
          <p:spPr>
            <a:xfrm>
              <a:off x="7119515" y="3141977"/>
              <a:ext cx="586093" cy="6767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Overpass Mono"/>
                <a:buNone/>
              </a:pPr>
              <a:r>
                <a:rPr b="1" i="0" lang="en" sz="1600" u="none" cap="none" strike="noStrike">
                  <a:solidFill>
                    <a:schemeClr val="lt1"/>
                  </a:solidFill>
                  <a:latin typeface="Overpass Mono"/>
                  <a:ea typeface="Overpass Mono"/>
                  <a:cs typeface="Overpass Mono"/>
                  <a:sym typeface="Overpass Mono"/>
                </a:rPr>
                <a:t>CSS</a:t>
              </a:r>
              <a:endParaRPr b="1" i="0" sz="16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endParaRPr>
            </a:p>
          </p:txBody>
        </p:sp>
      </p:grpSp>
      <p:pic>
        <p:nvPicPr>
          <p:cNvPr id="445" name="Google Shape;44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250" y="166275"/>
            <a:ext cx="918950" cy="612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57150">
              <a:srgbClr val="000000"/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9"/>
          <p:cNvSpPr txBox="1"/>
          <p:nvPr>
            <p:ph idx="1" type="body"/>
          </p:nvPr>
        </p:nvSpPr>
        <p:spPr>
          <a:xfrm>
            <a:off x="4579525" y="2388199"/>
            <a:ext cx="3932700" cy="26153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700"/>
              <a:t>A sigla </a:t>
            </a:r>
            <a:r>
              <a:rPr b="1" lang="en" sz="1700">
                <a:solidFill>
                  <a:schemeClr val="dk2"/>
                </a:solidFill>
              </a:rPr>
              <a:t>CSS</a:t>
            </a:r>
            <a:r>
              <a:rPr lang="en" sz="1700"/>
              <a:t> vem de: Cascading Style Sheet - Folha de Estilo em Cascatas. Trata-se de uma linguagem de marcação, amplamente utilizada com HTML e ela ajuda a editar, alinhar, remover e trabalhar nos elementos de uma página.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100"/>
              <a:t>Fonte: https://www.totvs.com/blog/developers/o-que-e-css/ </a:t>
            </a:r>
            <a:endParaRPr sz="1100"/>
          </a:p>
        </p:txBody>
      </p:sp>
      <p:sp>
        <p:nvSpPr>
          <p:cNvPr id="451" name="Google Shape;451;p9"/>
          <p:cNvSpPr txBox="1"/>
          <p:nvPr>
            <p:ph type="title"/>
          </p:nvPr>
        </p:nvSpPr>
        <p:spPr>
          <a:xfrm>
            <a:off x="4579531" y="1714800"/>
            <a:ext cx="4225422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 QUE É CSS?</a:t>
            </a:r>
            <a:endParaRPr/>
          </a:p>
        </p:txBody>
      </p:sp>
      <p:pic>
        <p:nvPicPr>
          <p:cNvPr id="452" name="Google Shape;45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75" y="65200"/>
            <a:ext cx="878650" cy="585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57150">
              <a:srgbClr val="000000"/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0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PARA QUE SERVE O CSS?</a:t>
            </a:r>
            <a:endParaRPr/>
          </a:p>
        </p:txBody>
      </p:sp>
      <p:sp>
        <p:nvSpPr>
          <p:cNvPr id="458" name="Google Shape;458;p10"/>
          <p:cNvSpPr/>
          <p:nvPr/>
        </p:nvSpPr>
        <p:spPr>
          <a:xfrm flipH="1">
            <a:off x="7956850" y="1514883"/>
            <a:ext cx="407895" cy="179698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0"/>
          <p:cNvSpPr/>
          <p:nvPr/>
        </p:nvSpPr>
        <p:spPr>
          <a:xfrm flipH="1">
            <a:off x="1194023" y="3854850"/>
            <a:ext cx="218403" cy="179751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0"/>
          <p:cNvSpPr/>
          <p:nvPr/>
        </p:nvSpPr>
        <p:spPr>
          <a:xfrm flipH="1">
            <a:off x="1081534" y="1809183"/>
            <a:ext cx="323913" cy="17975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10"/>
          <p:cNvSpPr/>
          <p:nvPr/>
        </p:nvSpPr>
        <p:spPr>
          <a:xfrm>
            <a:off x="7749509" y="3836407"/>
            <a:ext cx="407888" cy="179751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0"/>
          <p:cNvSpPr/>
          <p:nvPr/>
        </p:nvSpPr>
        <p:spPr>
          <a:xfrm flipH="1">
            <a:off x="7787415" y="1811708"/>
            <a:ext cx="218409" cy="17975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0"/>
          <p:cNvSpPr/>
          <p:nvPr/>
        </p:nvSpPr>
        <p:spPr>
          <a:xfrm flipH="1">
            <a:off x="636481" y="2106908"/>
            <a:ext cx="471489" cy="178849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0"/>
          <p:cNvSpPr/>
          <p:nvPr/>
        </p:nvSpPr>
        <p:spPr>
          <a:xfrm flipH="1" rot="-5400000">
            <a:off x="1332920" y="1512358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 txBox="1"/>
          <p:nvPr>
            <p:ph type="ctrTitle"/>
          </p:nvPr>
        </p:nvSpPr>
        <p:spPr>
          <a:xfrm flipH="1">
            <a:off x="2265420" y="1460380"/>
            <a:ext cx="2246118" cy="3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" sz="2000"/>
              <a:t>Criação de animações</a:t>
            </a:r>
            <a:endParaRPr sz="2000"/>
          </a:p>
        </p:txBody>
      </p:sp>
      <p:sp>
        <p:nvSpPr>
          <p:cNvPr id="466" name="Google Shape;466;p10"/>
          <p:cNvSpPr txBox="1"/>
          <p:nvPr>
            <p:ph idx="2" type="ctrTitle"/>
          </p:nvPr>
        </p:nvSpPr>
        <p:spPr>
          <a:xfrm flipH="1">
            <a:off x="4368332" y="1460385"/>
            <a:ext cx="2562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" sz="2000"/>
              <a:t>Criação de efeitos visuais</a:t>
            </a:r>
            <a:endParaRPr sz="2000"/>
          </a:p>
        </p:txBody>
      </p:sp>
      <p:sp>
        <p:nvSpPr>
          <p:cNvPr id="467" name="Google Shape;467;p10"/>
          <p:cNvSpPr txBox="1"/>
          <p:nvPr>
            <p:ph idx="1" type="subTitle"/>
          </p:nvPr>
        </p:nvSpPr>
        <p:spPr>
          <a:xfrm flipH="1">
            <a:off x="4517720" y="1893157"/>
            <a:ext cx="2413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criam layouts diferenciados, com imagens que possuem profundidade</a:t>
            </a:r>
            <a:endParaRPr/>
          </a:p>
        </p:txBody>
      </p:sp>
      <p:sp>
        <p:nvSpPr>
          <p:cNvPr id="468" name="Google Shape;468;p10"/>
          <p:cNvSpPr txBox="1"/>
          <p:nvPr>
            <p:ph idx="3" type="ctrTitle"/>
          </p:nvPr>
        </p:nvSpPr>
        <p:spPr>
          <a:xfrm flipH="1">
            <a:off x="2272398" y="3512175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" sz="2000"/>
              <a:t>Sites dinâmicos</a:t>
            </a:r>
            <a:endParaRPr sz="2000"/>
          </a:p>
        </p:txBody>
      </p:sp>
      <p:sp>
        <p:nvSpPr>
          <p:cNvPr id="469" name="Google Shape;469;p10"/>
          <p:cNvSpPr txBox="1"/>
          <p:nvPr>
            <p:ph idx="4" type="subTitle"/>
          </p:nvPr>
        </p:nvSpPr>
        <p:spPr>
          <a:xfrm flipH="1">
            <a:off x="2272398" y="3900153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possibilita a criação e a edição de páginas responsivas, transições, contas personalizadas e textos ou caixas.</a:t>
            </a:r>
            <a:endParaRPr/>
          </a:p>
        </p:txBody>
      </p:sp>
      <p:sp>
        <p:nvSpPr>
          <p:cNvPr id="470" name="Google Shape;470;p10"/>
          <p:cNvSpPr txBox="1"/>
          <p:nvPr>
            <p:ph idx="5" type="ctrTitle"/>
          </p:nvPr>
        </p:nvSpPr>
        <p:spPr>
          <a:xfrm flipH="1">
            <a:off x="4726406" y="3493811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" sz="2000"/>
              <a:t>Landings pages</a:t>
            </a:r>
            <a:endParaRPr sz="2000"/>
          </a:p>
        </p:txBody>
      </p:sp>
      <p:sp>
        <p:nvSpPr>
          <p:cNvPr id="471" name="Google Shape;471;p10"/>
          <p:cNvSpPr txBox="1"/>
          <p:nvPr>
            <p:ph idx="6" type="subTitle"/>
          </p:nvPr>
        </p:nvSpPr>
        <p:spPr>
          <a:xfrm flipH="1">
            <a:off x="4592898" y="3923982"/>
            <a:ext cx="2297383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páginas para captação de leads ou dados de visitantes que contam com formulários de preenchimento de dados.</a:t>
            </a:r>
            <a:endParaRPr/>
          </a:p>
        </p:txBody>
      </p:sp>
      <p:sp>
        <p:nvSpPr>
          <p:cNvPr id="472" name="Google Shape;472;p10"/>
          <p:cNvSpPr/>
          <p:nvPr/>
        </p:nvSpPr>
        <p:spPr>
          <a:xfrm>
            <a:off x="7073070" y="1514883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10"/>
          <p:cNvSpPr/>
          <p:nvPr/>
        </p:nvSpPr>
        <p:spPr>
          <a:xfrm flipH="1" rot="10800000">
            <a:off x="1339897" y="35580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0"/>
          <p:cNvSpPr/>
          <p:nvPr/>
        </p:nvSpPr>
        <p:spPr>
          <a:xfrm>
            <a:off x="7947380" y="3538732"/>
            <a:ext cx="471506" cy="179698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0"/>
          <p:cNvSpPr/>
          <p:nvPr/>
        </p:nvSpPr>
        <p:spPr>
          <a:xfrm>
            <a:off x="8263040" y="3836406"/>
            <a:ext cx="377605" cy="17975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7962131" y="4134132"/>
            <a:ext cx="300908" cy="178849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0"/>
          <p:cNvSpPr/>
          <p:nvPr/>
        </p:nvSpPr>
        <p:spPr>
          <a:xfrm rot="5400000">
            <a:off x="7032131" y="3539582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0"/>
          <p:cNvSpPr/>
          <p:nvPr/>
        </p:nvSpPr>
        <p:spPr>
          <a:xfrm flipH="1">
            <a:off x="734933" y="3558025"/>
            <a:ext cx="488864" cy="179698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10"/>
          <p:cNvSpPr/>
          <p:nvPr/>
        </p:nvSpPr>
        <p:spPr>
          <a:xfrm flipH="1">
            <a:off x="520705" y="3854850"/>
            <a:ext cx="570167" cy="17975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10"/>
          <p:cNvSpPr/>
          <p:nvPr/>
        </p:nvSpPr>
        <p:spPr>
          <a:xfrm flipH="1">
            <a:off x="883753" y="4152575"/>
            <a:ext cx="323894" cy="178849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0"/>
          <p:cNvSpPr/>
          <p:nvPr/>
        </p:nvSpPr>
        <p:spPr>
          <a:xfrm flipH="1">
            <a:off x="513780" y="1512358"/>
            <a:ext cx="703042" cy="179698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10"/>
          <p:cNvSpPr/>
          <p:nvPr/>
        </p:nvSpPr>
        <p:spPr>
          <a:xfrm flipH="1">
            <a:off x="782624" y="1809608"/>
            <a:ext cx="178816" cy="17975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10"/>
          <p:cNvSpPr/>
          <p:nvPr/>
        </p:nvSpPr>
        <p:spPr>
          <a:xfrm flipH="1">
            <a:off x="8124197" y="1811708"/>
            <a:ext cx="570173" cy="179751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10"/>
          <p:cNvSpPr/>
          <p:nvPr/>
        </p:nvSpPr>
        <p:spPr>
          <a:xfrm flipH="1">
            <a:off x="7983806" y="2109433"/>
            <a:ext cx="471489" cy="178849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0"/>
          <p:cNvSpPr txBox="1"/>
          <p:nvPr>
            <p:ph idx="8" type="subTitle"/>
          </p:nvPr>
        </p:nvSpPr>
        <p:spPr>
          <a:xfrm flipH="1">
            <a:off x="2265420" y="1836883"/>
            <a:ext cx="217044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proporcionam uma experiência mais atrativa ao usuário em comparação com páginas estáticas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grpSp>
        <p:nvGrpSpPr>
          <p:cNvPr id="486" name="Google Shape;486;p10"/>
          <p:cNvGrpSpPr/>
          <p:nvPr/>
        </p:nvGrpSpPr>
        <p:grpSpPr>
          <a:xfrm>
            <a:off x="7231685" y="1671344"/>
            <a:ext cx="456169" cy="455755"/>
            <a:chOff x="858739" y="828453"/>
            <a:chExt cx="456169" cy="455755"/>
          </a:xfrm>
        </p:grpSpPr>
        <p:sp>
          <p:nvSpPr>
            <p:cNvPr id="487" name="Google Shape;487;p10"/>
            <p:cNvSpPr/>
            <p:nvPr/>
          </p:nvSpPr>
          <p:spPr>
            <a:xfrm>
              <a:off x="860893" y="976860"/>
              <a:ext cx="113080" cy="114505"/>
            </a:xfrm>
            <a:custGeom>
              <a:rect b="b" l="l" r="r" t="t"/>
              <a:pathLst>
                <a:path extrusionOk="0" h="3775" w="3728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0"/>
            <p:cNvSpPr/>
            <p:nvPr/>
          </p:nvSpPr>
          <p:spPr>
            <a:xfrm>
              <a:off x="1051951" y="1169337"/>
              <a:ext cx="114505" cy="112716"/>
            </a:xfrm>
            <a:custGeom>
              <a:rect b="b" l="l" r="r" t="t"/>
              <a:pathLst>
                <a:path extrusionOk="0" h="3716" w="3775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0"/>
            <p:cNvSpPr/>
            <p:nvPr/>
          </p:nvSpPr>
          <p:spPr>
            <a:xfrm>
              <a:off x="858739" y="1141888"/>
              <a:ext cx="142684" cy="142320"/>
            </a:xfrm>
            <a:custGeom>
              <a:rect b="b" l="l" r="r" t="t"/>
              <a:pathLst>
                <a:path extrusionOk="0" h="4692" w="4704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0"/>
            <p:cNvSpPr/>
            <p:nvPr/>
          </p:nvSpPr>
          <p:spPr>
            <a:xfrm>
              <a:off x="1192416" y="1024903"/>
              <a:ext cx="30" cy="30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915065" y="828453"/>
              <a:ext cx="399843" cy="398357"/>
            </a:xfrm>
            <a:custGeom>
              <a:rect b="b" l="l" r="r" t="t"/>
              <a:pathLst>
                <a:path extrusionOk="0" h="13133" w="13182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2" name="Google Shape;492;p10"/>
          <p:cNvSpPr/>
          <p:nvPr/>
        </p:nvSpPr>
        <p:spPr>
          <a:xfrm>
            <a:off x="1517712" y="1668819"/>
            <a:ext cx="403817" cy="460478"/>
          </a:xfrm>
          <a:custGeom>
            <a:rect b="b" l="l" r="r" t="t"/>
            <a:pathLst>
              <a:path extrusionOk="0" h="15181" w="13313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3" name="Google Shape;493;p10"/>
          <p:cNvGrpSpPr/>
          <p:nvPr/>
        </p:nvGrpSpPr>
        <p:grpSpPr>
          <a:xfrm>
            <a:off x="7202927" y="3695388"/>
            <a:ext cx="431782" cy="457187"/>
            <a:chOff x="-1611775" y="1332800"/>
            <a:chExt cx="469175" cy="492075"/>
          </a:xfrm>
        </p:grpSpPr>
        <p:sp>
          <p:nvSpPr>
            <p:cNvPr id="494" name="Google Shape;494;p10"/>
            <p:cNvSpPr/>
            <p:nvPr/>
          </p:nvSpPr>
          <p:spPr>
            <a:xfrm>
              <a:off x="-1581150" y="1758225"/>
              <a:ext cx="107025" cy="66650"/>
            </a:xfrm>
            <a:custGeom>
              <a:rect b="b" l="l" r="r" t="t"/>
              <a:pathLst>
                <a:path extrusionOk="0" h="2666" w="4281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-1303525" y="1480925"/>
              <a:ext cx="86875" cy="87275"/>
            </a:xfrm>
            <a:custGeom>
              <a:rect b="b" l="l" r="r" t="t"/>
              <a:pathLst>
                <a:path extrusionOk="0" h="3491" w="3475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0"/>
            <p:cNvSpPr/>
            <p:nvPr/>
          </p:nvSpPr>
          <p:spPr>
            <a:xfrm>
              <a:off x="-1611775" y="1332800"/>
              <a:ext cx="291975" cy="424600"/>
            </a:xfrm>
            <a:custGeom>
              <a:rect b="b" l="l" r="r" t="t"/>
              <a:pathLst>
                <a:path extrusionOk="0" h="16984" w="11679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0"/>
            <p:cNvSpPr/>
            <p:nvPr/>
          </p:nvSpPr>
          <p:spPr>
            <a:xfrm>
              <a:off x="-1466375" y="1586775"/>
              <a:ext cx="323775" cy="214850"/>
            </a:xfrm>
            <a:custGeom>
              <a:rect b="b" l="l" r="r" t="t"/>
              <a:pathLst>
                <a:path extrusionOk="0" h="8594" w="12951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8" name="Google Shape;498;p10"/>
          <p:cNvSpPr/>
          <p:nvPr/>
        </p:nvSpPr>
        <p:spPr>
          <a:xfrm>
            <a:off x="1501674" y="3711733"/>
            <a:ext cx="432000" cy="457200"/>
          </a:xfrm>
          <a:custGeom>
            <a:rect b="b" l="l" r="r" t="t"/>
            <a:pathLst>
              <a:path extrusionOk="0" h="18411" w="24041">
                <a:moveTo>
                  <a:pt x="23265" y="7972"/>
                </a:moveTo>
                <a:lnTo>
                  <a:pt x="23265" y="10454"/>
                </a:lnTo>
                <a:lnTo>
                  <a:pt x="16379" y="10454"/>
                </a:lnTo>
                <a:lnTo>
                  <a:pt x="16379" y="7972"/>
                </a:lnTo>
                <a:close/>
                <a:moveTo>
                  <a:pt x="19326" y="3288"/>
                </a:moveTo>
                <a:lnTo>
                  <a:pt x="19326" y="7197"/>
                </a:lnTo>
                <a:lnTo>
                  <a:pt x="15976" y="7197"/>
                </a:lnTo>
                <a:cubicBezTo>
                  <a:pt x="15774" y="7197"/>
                  <a:pt x="15603" y="7352"/>
                  <a:pt x="15603" y="7553"/>
                </a:cubicBezTo>
                <a:lnTo>
                  <a:pt x="15603" y="10857"/>
                </a:lnTo>
                <a:cubicBezTo>
                  <a:pt x="15603" y="11059"/>
                  <a:pt x="15774" y="11229"/>
                  <a:pt x="15976" y="11229"/>
                </a:cubicBezTo>
                <a:lnTo>
                  <a:pt x="19326" y="11229"/>
                </a:lnTo>
                <a:lnTo>
                  <a:pt x="19326" y="16208"/>
                </a:lnTo>
                <a:lnTo>
                  <a:pt x="10532" y="16208"/>
                </a:lnTo>
                <a:lnTo>
                  <a:pt x="10532" y="14750"/>
                </a:lnTo>
                <a:cubicBezTo>
                  <a:pt x="10532" y="14548"/>
                  <a:pt x="10361" y="14378"/>
                  <a:pt x="10160" y="14378"/>
                </a:cubicBezTo>
                <a:lnTo>
                  <a:pt x="5755" y="14378"/>
                </a:lnTo>
                <a:lnTo>
                  <a:pt x="5755" y="11229"/>
                </a:lnTo>
                <a:lnTo>
                  <a:pt x="10160" y="11229"/>
                </a:lnTo>
                <a:cubicBezTo>
                  <a:pt x="10361" y="11229"/>
                  <a:pt x="10532" y="11059"/>
                  <a:pt x="10532" y="10857"/>
                </a:cubicBezTo>
                <a:lnTo>
                  <a:pt x="10532" y="7553"/>
                </a:lnTo>
                <a:cubicBezTo>
                  <a:pt x="10532" y="7352"/>
                  <a:pt x="10361" y="7197"/>
                  <a:pt x="10160" y="7197"/>
                </a:cubicBezTo>
                <a:lnTo>
                  <a:pt x="5755" y="7197"/>
                </a:lnTo>
                <a:lnTo>
                  <a:pt x="5755" y="4033"/>
                </a:lnTo>
                <a:lnTo>
                  <a:pt x="10160" y="4033"/>
                </a:lnTo>
                <a:cubicBezTo>
                  <a:pt x="10361" y="4033"/>
                  <a:pt x="10532" y="3878"/>
                  <a:pt x="10532" y="3661"/>
                </a:cubicBezTo>
                <a:lnTo>
                  <a:pt x="10532" y="3288"/>
                </a:lnTo>
                <a:close/>
                <a:moveTo>
                  <a:pt x="373" y="0"/>
                </a:moveTo>
                <a:cubicBezTo>
                  <a:pt x="171" y="0"/>
                  <a:pt x="1" y="171"/>
                  <a:pt x="1" y="372"/>
                </a:cubicBezTo>
                <a:lnTo>
                  <a:pt x="1" y="3661"/>
                </a:lnTo>
                <a:cubicBezTo>
                  <a:pt x="1" y="3878"/>
                  <a:pt x="171" y="4033"/>
                  <a:pt x="373" y="4033"/>
                </a:cubicBezTo>
                <a:lnTo>
                  <a:pt x="4778" y="4033"/>
                </a:lnTo>
                <a:lnTo>
                  <a:pt x="4778" y="7197"/>
                </a:lnTo>
                <a:lnTo>
                  <a:pt x="373" y="7197"/>
                </a:lnTo>
                <a:cubicBezTo>
                  <a:pt x="171" y="7197"/>
                  <a:pt x="1" y="7352"/>
                  <a:pt x="1" y="7553"/>
                </a:cubicBezTo>
                <a:lnTo>
                  <a:pt x="1" y="10857"/>
                </a:lnTo>
                <a:cubicBezTo>
                  <a:pt x="1" y="11059"/>
                  <a:pt x="171" y="11229"/>
                  <a:pt x="373" y="11229"/>
                </a:cubicBezTo>
                <a:lnTo>
                  <a:pt x="4778" y="11229"/>
                </a:lnTo>
                <a:lnTo>
                  <a:pt x="4778" y="14378"/>
                </a:lnTo>
                <a:lnTo>
                  <a:pt x="373" y="14378"/>
                </a:lnTo>
                <a:cubicBezTo>
                  <a:pt x="171" y="14378"/>
                  <a:pt x="1" y="14548"/>
                  <a:pt x="1" y="14750"/>
                </a:cubicBezTo>
                <a:lnTo>
                  <a:pt x="1" y="18053"/>
                </a:lnTo>
                <a:cubicBezTo>
                  <a:pt x="1" y="18255"/>
                  <a:pt x="171" y="18410"/>
                  <a:pt x="373" y="18410"/>
                </a:cubicBezTo>
                <a:lnTo>
                  <a:pt x="10160" y="18410"/>
                </a:lnTo>
                <a:cubicBezTo>
                  <a:pt x="10361" y="18410"/>
                  <a:pt x="10532" y="18255"/>
                  <a:pt x="10532" y="18053"/>
                </a:cubicBezTo>
                <a:lnTo>
                  <a:pt x="10532" y="17185"/>
                </a:lnTo>
                <a:lnTo>
                  <a:pt x="19822" y="17185"/>
                </a:lnTo>
                <a:cubicBezTo>
                  <a:pt x="20101" y="17185"/>
                  <a:pt x="20318" y="16968"/>
                  <a:pt x="20318" y="16704"/>
                </a:cubicBezTo>
                <a:lnTo>
                  <a:pt x="20318" y="11229"/>
                </a:lnTo>
                <a:lnTo>
                  <a:pt x="23668" y="11229"/>
                </a:lnTo>
                <a:cubicBezTo>
                  <a:pt x="23870" y="11229"/>
                  <a:pt x="24041" y="11059"/>
                  <a:pt x="24041" y="10857"/>
                </a:cubicBezTo>
                <a:lnTo>
                  <a:pt x="24041" y="7553"/>
                </a:lnTo>
                <a:cubicBezTo>
                  <a:pt x="24041" y="7352"/>
                  <a:pt x="23870" y="7197"/>
                  <a:pt x="23668" y="7197"/>
                </a:cubicBezTo>
                <a:lnTo>
                  <a:pt x="20318" y="7197"/>
                </a:lnTo>
                <a:lnTo>
                  <a:pt x="20318" y="2792"/>
                </a:lnTo>
                <a:cubicBezTo>
                  <a:pt x="20318" y="2513"/>
                  <a:pt x="20101" y="2296"/>
                  <a:pt x="19822" y="2296"/>
                </a:cubicBezTo>
                <a:lnTo>
                  <a:pt x="10532" y="2296"/>
                </a:lnTo>
                <a:lnTo>
                  <a:pt x="10532" y="372"/>
                </a:lnTo>
                <a:cubicBezTo>
                  <a:pt x="10532" y="171"/>
                  <a:pt x="10361" y="0"/>
                  <a:pt x="10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9" name="Google Shape;49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2363" y="87375"/>
            <a:ext cx="918950" cy="612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57150">
              <a:srgbClr val="000000"/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4" name="Google Shape;504;g1dfd9bcc4ce_0_0"/>
          <p:cNvGraphicFramePr/>
          <p:nvPr/>
        </p:nvGraphicFramePr>
        <p:xfrm>
          <a:off x="1295750" y="110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{268EDD1A-1F38-45B8-877D-A6D76B71BAB4}</a:tableStyleId>
              </a:tblPr>
              <a:tblGrid>
                <a:gridCol w="3276250"/>
                <a:gridCol w="3276250"/>
              </a:tblGrid>
              <a:tr h="3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*</a:t>
                      </a:r>
                      <a:endParaRPr sz="12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Altera todos os elementos do HTML</a:t>
                      </a:r>
                      <a:endParaRPr sz="12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background-color</a:t>
                      </a:r>
                      <a:endParaRPr sz="12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Muda a cor de fundo do site</a:t>
                      </a:r>
                      <a:endParaRPr sz="12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height</a:t>
                      </a:r>
                      <a:endParaRPr sz="12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Altera na altura do elemento selecionado</a:t>
                      </a:r>
                      <a:endParaRPr sz="12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width</a:t>
                      </a:r>
                      <a:endParaRPr sz="12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Altera na largura 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d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o elemento selecionado</a:t>
                      </a:r>
                      <a:endParaRPr sz="12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border-radius</a:t>
                      </a:r>
                      <a:endParaRPr sz="12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Adiciona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 bordas no elemento selecionado</a:t>
                      </a:r>
                      <a:endParaRPr sz="12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font-family</a:t>
                      </a:r>
                      <a:endParaRPr sz="12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Altera a fonte dos Títulos e Subtítulos</a:t>
                      </a:r>
                      <a:endParaRPr sz="12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align-items</a:t>
                      </a:r>
                      <a:endParaRPr sz="12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Coloca 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os itens selecionados em alguma direção</a:t>
                      </a:r>
                      <a:endParaRPr sz="12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display: flex</a:t>
                      </a:r>
                      <a:endParaRPr sz="12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Deixa o site mais flexível </a:t>
                      </a:r>
                      <a:endParaRPr sz="12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</a:tbl>
          </a:graphicData>
        </a:graphic>
      </p:graphicFrame>
      <p:sp>
        <p:nvSpPr>
          <p:cNvPr id="505" name="Google Shape;505;g1dfd9bcc4ce_0_0"/>
          <p:cNvSpPr txBox="1"/>
          <p:nvPr>
            <p:ph type="title"/>
          </p:nvPr>
        </p:nvSpPr>
        <p:spPr>
          <a:xfrm>
            <a:off x="1523700" y="354025"/>
            <a:ext cx="6096600" cy="4029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700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Algumas Tags - CSS </a:t>
            </a:r>
            <a:endParaRPr sz="2100"/>
          </a:p>
        </p:txBody>
      </p:sp>
      <p:pic>
        <p:nvPicPr>
          <p:cNvPr id="506" name="Google Shape;506;g1dfd9bcc4c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4250" y="4544775"/>
            <a:ext cx="771750" cy="514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57150">
              <a:srgbClr val="000000"/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0"/>
          <p:cNvSpPr txBox="1"/>
          <p:nvPr>
            <p:ph idx="1" type="body"/>
          </p:nvPr>
        </p:nvSpPr>
        <p:spPr>
          <a:xfrm>
            <a:off x="4594825" y="2383800"/>
            <a:ext cx="393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	@girls.intech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       @bibia_alvess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       @diogorennam</a:t>
            </a:r>
            <a:endParaRPr/>
          </a:p>
        </p:txBody>
      </p:sp>
      <p:sp>
        <p:nvSpPr>
          <p:cNvPr id="512" name="Google Shape;512;p20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CONTATOS</a:t>
            </a:r>
            <a:endParaRPr/>
          </a:p>
        </p:txBody>
      </p:sp>
      <p:pic>
        <p:nvPicPr>
          <p:cNvPr id="513" name="Google Shape;5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555" y="2497889"/>
            <a:ext cx="228825" cy="2283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7140000" dist="57150">
              <a:srgbClr val="000000"/>
            </a:outerShdw>
          </a:effectLst>
        </p:spPr>
      </p:pic>
      <p:pic>
        <p:nvPicPr>
          <p:cNvPr id="514" name="Google Shape;5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555" y="2972598"/>
            <a:ext cx="228825" cy="2283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7140000" dist="57150">
              <a:srgbClr val="000000"/>
            </a:outerShdw>
          </a:effectLst>
        </p:spPr>
      </p:pic>
      <p:pic>
        <p:nvPicPr>
          <p:cNvPr id="515" name="Google Shape;5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555" y="3462634"/>
            <a:ext cx="228825" cy="2283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7140000" dist="57150">
              <a:srgbClr val="000000"/>
            </a:outerShdw>
          </a:effectLst>
        </p:spPr>
      </p:pic>
      <p:pic>
        <p:nvPicPr>
          <p:cNvPr id="516" name="Google Shape;5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400" y="246875"/>
            <a:ext cx="878650" cy="585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57150">
              <a:srgbClr val="000000"/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2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VAMOS DESENVOLVER NOSSO SITE??</a:t>
            </a:r>
            <a:endParaRPr/>
          </a:p>
        </p:txBody>
      </p:sp>
      <p:pic>
        <p:nvPicPr>
          <p:cNvPr id="522" name="Google Shape;522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8875" y="4470700"/>
            <a:ext cx="878650" cy="585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57150">
              <a:srgbClr val="000000"/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dc9c93931b_3_2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Graduanda em Ciência da Computação - UNA CM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sp>
        <p:nvSpPr>
          <p:cNvPr id="338" name="Google Shape;338;g1dc9c93931b_3_2"/>
          <p:cNvSpPr txBox="1"/>
          <p:nvPr>
            <p:ph idx="1" type="subTitle"/>
          </p:nvPr>
        </p:nvSpPr>
        <p:spPr>
          <a:xfrm>
            <a:off x="5626675" y="1941425"/>
            <a:ext cx="30354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Graduando em Análises e Desenvolvimento de Sistemas - UNIFG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g1dc9c93931b_3_2"/>
          <p:cNvSpPr txBox="1"/>
          <p:nvPr>
            <p:ph type="title"/>
          </p:nvPr>
        </p:nvSpPr>
        <p:spPr>
          <a:xfrm>
            <a:off x="166950" y="2794025"/>
            <a:ext cx="33540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Beatriz Alves</a:t>
            </a:r>
            <a:endParaRPr/>
          </a:p>
        </p:txBody>
      </p:sp>
      <p:sp>
        <p:nvSpPr>
          <p:cNvPr id="340" name="Google Shape;340;g1dc9c93931b_3_2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Diogo Rennam</a:t>
            </a:r>
            <a:endParaRPr/>
          </a:p>
        </p:txBody>
      </p:sp>
      <p:pic>
        <p:nvPicPr>
          <p:cNvPr id="341" name="Google Shape;341;g1dc9c93931b_3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350" y="258125"/>
            <a:ext cx="2149500" cy="2149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42" name="Google Shape;342;g1dc9c93931b_3_2"/>
          <p:cNvPicPr preferRelativeResize="0"/>
          <p:nvPr/>
        </p:nvPicPr>
        <p:blipFill rotWithShape="1">
          <a:blip r:embed="rId4">
            <a:alphaModFix/>
          </a:blip>
          <a:srcRect b="13083" l="6070" r="6070" t="19990"/>
          <a:stretch/>
        </p:blipFill>
        <p:spPr>
          <a:xfrm>
            <a:off x="5969850" y="2612575"/>
            <a:ext cx="2148900" cy="2148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43" name="Google Shape;343;g1dc9c93931b_3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250" y="4215600"/>
            <a:ext cx="1154950" cy="769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57150">
              <a:srgbClr val="000000"/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"/>
          <p:cNvSpPr txBox="1"/>
          <p:nvPr>
            <p:ph idx="5" type="title"/>
          </p:nvPr>
        </p:nvSpPr>
        <p:spPr>
          <a:xfrm>
            <a:off x="1278000" y="473209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CONTEÚDOS QUE IREMOS ABORDAR</a:t>
            </a:r>
            <a:endParaRPr sz="2400"/>
          </a:p>
        </p:txBody>
      </p:sp>
      <p:sp>
        <p:nvSpPr>
          <p:cNvPr id="349" name="Google Shape;349;p2"/>
          <p:cNvSpPr txBox="1"/>
          <p:nvPr>
            <p:ph type="ctrTitle"/>
          </p:nvPr>
        </p:nvSpPr>
        <p:spPr>
          <a:xfrm flipH="1">
            <a:off x="592810" y="1061635"/>
            <a:ext cx="22281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en" sz="2000"/>
              <a:t>Passo</a:t>
            </a:r>
            <a:r>
              <a:rPr lang="en" sz="2000"/>
              <a:t>s</a:t>
            </a:r>
            <a:r>
              <a:rPr b="1" lang="en" sz="2000"/>
              <a:t>{</a:t>
            </a:r>
            <a:endParaRPr b="1" sz="2000"/>
          </a:p>
        </p:txBody>
      </p:sp>
      <p:sp>
        <p:nvSpPr>
          <p:cNvPr id="350" name="Google Shape;350;p2"/>
          <p:cNvSpPr txBox="1"/>
          <p:nvPr>
            <p:ph idx="1" type="subTitle"/>
          </p:nvPr>
        </p:nvSpPr>
        <p:spPr>
          <a:xfrm flipH="1">
            <a:off x="1106592" y="1693115"/>
            <a:ext cx="45810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1200"/>
              <a:t>&lt;/&gt;</a:t>
            </a:r>
            <a:r>
              <a:rPr lang="en" sz="2000"/>
              <a:t> Introdução com HTML;</a:t>
            </a:r>
            <a:endParaRPr/>
          </a:p>
        </p:txBody>
      </p:sp>
      <p:sp>
        <p:nvSpPr>
          <p:cNvPr id="351" name="Google Shape;351;p2"/>
          <p:cNvSpPr txBox="1"/>
          <p:nvPr/>
        </p:nvSpPr>
        <p:spPr>
          <a:xfrm flipH="1">
            <a:off x="1106592" y="2389495"/>
            <a:ext cx="45810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&lt;/&gt;</a:t>
            </a:r>
            <a:r>
              <a:rPr b="1" i="0" lang="en" sz="20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 Introdução com CSS;</a:t>
            </a:r>
            <a:endParaRPr b="1" sz="200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"/>
          <p:cNvSpPr txBox="1"/>
          <p:nvPr>
            <p:ph type="ctrTitle"/>
          </p:nvPr>
        </p:nvSpPr>
        <p:spPr>
          <a:xfrm flipH="1">
            <a:off x="592797" y="2893400"/>
            <a:ext cx="22281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en" sz="2000"/>
              <a:t>}</a:t>
            </a:r>
            <a:endParaRPr b="1" sz="2000"/>
          </a:p>
        </p:txBody>
      </p:sp>
      <p:pic>
        <p:nvPicPr>
          <p:cNvPr id="353" name="Google Shape;35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6003" y="52575"/>
            <a:ext cx="1003522" cy="669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57150">
              <a:srgbClr val="000000"/>
            </a:outerShdw>
          </a:effectLst>
        </p:spPr>
      </p:pic>
      <p:sp>
        <p:nvSpPr>
          <p:cNvPr id="354" name="Google Shape;354;p2"/>
          <p:cNvSpPr txBox="1"/>
          <p:nvPr>
            <p:ph idx="1" type="subTitle"/>
          </p:nvPr>
        </p:nvSpPr>
        <p:spPr>
          <a:xfrm flipH="1">
            <a:off x="1106600" y="2045913"/>
            <a:ext cx="57582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1200"/>
              <a:t>&lt;/&gt;</a:t>
            </a:r>
            <a:r>
              <a:rPr lang="en" sz="2000"/>
              <a:t> </a:t>
            </a:r>
            <a:r>
              <a:rPr lang="en" sz="2000"/>
              <a:t>Apresentando o layout no Figma;</a:t>
            </a:r>
            <a:endParaRPr/>
          </a:p>
        </p:txBody>
      </p:sp>
      <p:sp>
        <p:nvSpPr>
          <p:cNvPr id="355" name="Google Shape;355;p2"/>
          <p:cNvSpPr txBox="1"/>
          <p:nvPr>
            <p:ph idx="1" type="subTitle"/>
          </p:nvPr>
        </p:nvSpPr>
        <p:spPr>
          <a:xfrm flipH="1">
            <a:off x="1106604" y="2675738"/>
            <a:ext cx="67593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1200"/>
              <a:t>&lt;/&gt;</a:t>
            </a:r>
            <a:r>
              <a:rPr lang="en" sz="2000"/>
              <a:t> Estilizando</a:t>
            </a:r>
            <a:r>
              <a:rPr lang="en" sz="2000"/>
              <a:t> a aplicação</a:t>
            </a:r>
            <a:r>
              <a:rPr lang="en" sz="2000"/>
              <a:t>;</a:t>
            </a:r>
            <a:endParaRPr/>
          </a:p>
        </p:txBody>
      </p:sp>
      <p:sp>
        <p:nvSpPr>
          <p:cNvPr id="356" name="Google Shape;356;p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Introdução com HTML</a:t>
            </a:r>
            <a:endParaRPr/>
          </a:p>
        </p:txBody>
      </p:sp>
      <p:sp>
        <p:nvSpPr>
          <p:cNvPr id="362" name="Google Shape;362;p3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63" name="Google Shape;363;p3"/>
          <p:cNvGrpSpPr/>
          <p:nvPr/>
        </p:nvGrpSpPr>
        <p:grpSpPr>
          <a:xfrm>
            <a:off x="7080083" y="3162525"/>
            <a:ext cx="1263722" cy="1415579"/>
            <a:chOff x="6914508" y="3162525"/>
            <a:chExt cx="1263722" cy="1415579"/>
          </a:xfrm>
        </p:grpSpPr>
        <p:pic>
          <p:nvPicPr>
            <p:cNvPr descr="https://o.remove.bg/downloads/3287e79b-2835-4e7d-9472-d64ceeda1e7a/image-removebg-preview.png" id="364" name="Google Shape;364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914508" y="3314382"/>
              <a:ext cx="1263722" cy="12637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5" name="Google Shape;365;p3"/>
            <p:cNvSpPr txBox="1"/>
            <p:nvPr/>
          </p:nvSpPr>
          <p:spPr>
            <a:xfrm>
              <a:off x="7215573" y="3162525"/>
              <a:ext cx="962657" cy="6767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Overpass Mono"/>
                <a:buNone/>
              </a:pPr>
              <a:r>
                <a:rPr b="1" i="0" lang="en" sz="1600" u="none" cap="none" strike="noStrike">
                  <a:solidFill>
                    <a:schemeClr val="lt1"/>
                  </a:solidFill>
                  <a:latin typeface="Overpass Mono"/>
                  <a:ea typeface="Overpass Mono"/>
                  <a:cs typeface="Overpass Mono"/>
                  <a:sym typeface="Overpass Mono"/>
                </a:rPr>
                <a:t>HTML</a:t>
              </a:r>
              <a:endParaRPr b="1" i="0" sz="16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endParaRPr>
            </a:p>
          </p:txBody>
        </p:sp>
      </p:grpSp>
      <p:pic>
        <p:nvPicPr>
          <p:cNvPr id="366" name="Google Shape;36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250" y="166275"/>
            <a:ext cx="918950" cy="612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57150">
              <a:srgbClr val="000000"/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"/>
          <p:cNvSpPr txBox="1"/>
          <p:nvPr>
            <p:ph idx="1" type="body"/>
          </p:nvPr>
        </p:nvSpPr>
        <p:spPr>
          <a:xfrm>
            <a:off x="4579525" y="2388200"/>
            <a:ext cx="3963306" cy="22968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700"/>
              <a:t>A sigla </a:t>
            </a:r>
            <a:r>
              <a:rPr b="1" lang="en" sz="1700">
                <a:solidFill>
                  <a:schemeClr val="dk2"/>
                </a:solidFill>
              </a:rPr>
              <a:t>HTML</a:t>
            </a:r>
            <a:r>
              <a:rPr lang="en" sz="1700"/>
              <a:t> vem de: HyperText Markup Language — Linguagem de Marcação de Hipertexto. É o componente base da web que  permite a construção de websites </a:t>
            </a:r>
            <a:r>
              <a:rPr lang="en" sz="1700"/>
              <a:t>e</a:t>
            </a:r>
            <a:r>
              <a:rPr b="1" lang="en" sz="1700"/>
              <a:t> </a:t>
            </a:r>
            <a:r>
              <a:rPr lang="en" sz="1700"/>
              <a:t>a inserção de imagens e vídeos por meio de hipertextos.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100"/>
              <a:t>Fonte: https://www.totvs.com/blog/developers/o-que-e-html</a:t>
            </a:r>
            <a:endParaRPr sz="1100"/>
          </a:p>
        </p:txBody>
      </p:sp>
      <p:sp>
        <p:nvSpPr>
          <p:cNvPr id="372" name="Google Shape;372;p4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 QUE É HTML?</a:t>
            </a:r>
            <a:endParaRPr/>
          </a:p>
        </p:txBody>
      </p:sp>
      <p:pic>
        <p:nvPicPr>
          <p:cNvPr id="373" name="Google Shape;37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275" y="166300"/>
            <a:ext cx="918900" cy="61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57150">
              <a:srgbClr val="000000"/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"/>
          <p:cNvSpPr txBox="1"/>
          <p:nvPr>
            <p:ph type="title"/>
          </p:nvPr>
        </p:nvSpPr>
        <p:spPr>
          <a:xfrm>
            <a:off x="2521800" y="2101810"/>
            <a:ext cx="4100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- Observação Importante -</a:t>
            </a:r>
            <a:endParaRPr/>
          </a:p>
        </p:txBody>
      </p:sp>
      <p:sp>
        <p:nvSpPr>
          <p:cNvPr id="379" name="Google Shape;379;p5"/>
          <p:cNvSpPr txBox="1"/>
          <p:nvPr>
            <p:ph idx="1" type="subTitle"/>
          </p:nvPr>
        </p:nvSpPr>
        <p:spPr>
          <a:xfrm flipH="1">
            <a:off x="2521800" y="2607452"/>
            <a:ext cx="41004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“A HTML não é Linguagem de Programação. Ela é uma Linguagem de Marcação”</a:t>
            </a:r>
            <a:endParaRPr/>
          </a:p>
        </p:txBody>
      </p:sp>
      <p:pic>
        <p:nvPicPr>
          <p:cNvPr id="380" name="Google Shape;38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5325" y="4215600"/>
            <a:ext cx="1154950" cy="769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57150">
              <a:srgbClr val="000000"/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6"/>
          <p:cNvPicPr preferRelativeResize="0"/>
          <p:nvPr/>
        </p:nvPicPr>
        <p:blipFill rotWithShape="1">
          <a:blip r:embed="rId3">
            <a:alphaModFix/>
          </a:blip>
          <a:srcRect b="4812" l="24495" r="9353" t="18187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6"/>
          <p:cNvSpPr txBox="1"/>
          <p:nvPr>
            <p:ph idx="1" type="body"/>
          </p:nvPr>
        </p:nvSpPr>
        <p:spPr>
          <a:xfrm>
            <a:off x="609425" y="1877352"/>
            <a:ext cx="3510512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Cada página de um site é composta por </a:t>
            </a:r>
            <a:r>
              <a:rPr b="1" lang="en">
                <a:solidFill>
                  <a:schemeClr val="dk2"/>
                </a:solidFill>
              </a:rPr>
              <a:t>tags de HTML</a:t>
            </a:r>
            <a:r>
              <a:rPr lang="en"/>
              <a:t>. Elas são códigos que orientam a estrutura do documento, como o tamanho, a fonte e as quebras de linhas. 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050"/>
              <a:t>Fonte: https://www.totvs.com/blog/developers/o-que-e-html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87" name="Google Shape;387;p6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TAGS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88" name="Google Shape;388;p6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3773" y="4391025"/>
            <a:ext cx="1003529" cy="669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57150">
              <a:srgbClr val="000000"/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"/>
          <p:cNvSpPr/>
          <p:nvPr/>
        </p:nvSpPr>
        <p:spPr>
          <a:xfrm>
            <a:off x="0" y="212334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ESTRUTURA BASE DO HTML</a:t>
            </a:r>
            <a:endParaRPr/>
          </a:p>
        </p:txBody>
      </p:sp>
      <p:sp>
        <p:nvSpPr>
          <p:cNvPr id="396" name="Google Shape;396;p7"/>
          <p:cNvSpPr txBox="1"/>
          <p:nvPr>
            <p:ph idx="4294967295" type="subTitle"/>
          </p:nvPr>
        </p:nvSpPr>
        <p:spPr>
          <a:xfrm flipH="1">
            <a:off x="101700" y="3013500"/>
            <a:ext cx="33009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A</a:t>
            </a:r>
            <a:r>
              <a:rPr lang="en" sz="1600">
                <a:solidFill>
                  <a:schemeClr val="dk1"/>
                </a:solidFill>
              </a:rPr>
              <a:t>lgumas </a:t>
            </a:r>
            <a:r>
              <a:rPr b="0" i="0" lang="en" sz="16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Tags de estrutura </a:t>
            </a:r>
            <a:r>
              <a:rPr lang="en" sz="1600">
                <a:solidFill>
                  <a:schemeClr val="dk1"/>
                </a:solidFill>
              </a:rPr>
              <a:t>do </a:t>
            </a:r>
            <a:r>
              <a:rPr b="0" i="0" lang="en" sz="16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HTML.   </a:t>
            </a:r>
            <a:endParaRPr b="0" i="0" sz="1600" u="none" cap="none" strike="noStrike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97" name="Google Shape;397;p7"/>
          <p:cNvSpPr txBox="1"/>
          <p:nvPr>
            <p:ph idx="4294967295" type="ctrTitle"/>
          </p:nvPr>
        </p:nvSpPr>
        <p:spPr>
          <a:xfrm flipH="1">
            <a:off x="5340600" y="1316950"/>
            <a:ext cx="2991742" cy="2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</a:pPr>
            <a:r>
              <a:rPr b="1" i="0" lang="en" sz="2200" u="none" cap="none" strike="noStrik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Head / Cabeça</a:t>
            </a:r>
            <a:endParaRPr b="1" i="0" sz="2200" u="none" cap="none" strike="noStrike">
              <a:solidFill>
                <a:schemeClr val="dk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98" name="Google Shape;398;p7"/>
          <p:cNvSpPr txBox="1"/>
          <p:nvPr>
            <p:ph idx="4294967295" type="subTitle"/>
          </p:nvPr>
        </p:nvSpPr>
        <p:spPr>
          <a:xfrm flipH="1">
            <a:off x="5339400" y="1603325"/>
            <a:ext cx="26988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Define o início do seu site, as configurações do seu site. </a:t>
            </a:r>
            <a:endParaRPr b="0" i="0" sz="14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99" name="Google Shape;399;p7"/>
          <p:cNvSpPr txBox="1"/>
          <p:nvPr>
            <p:ph idx="4294967295" type="ctrTitle"/>
          </p:nvPr>
        </p:nvSpPr>
        <p:spPr>
          <a:xfrm flipH="1">
            <a:off x="5340600" y="2180501"/>
            <a:ext cx="2697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</a:pPr>
            <a:r>
              <a:rPr b="1" i="0" lang="en" sz="2200" u="none" cap="none" strike="noStrik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Body / Corpo</a:t>
            </a:r>
            <a:endParaRPr/>
          </a:p>
        </p:txBody>
      </p:sp>
      <p:sp>
        <p:nvSpPr>
          <p:cNvPr id="400" name="Google Shape;400;p7"/>
          <p:cNvSpPr txBox="1"/>
          <p:nvPr>
            <p:ph idx="4294967295" type="subTitle"/>
          </p:nvPr>
        </p:nvSpPr>
        <p:spPr>
          <a:xfrm flipH="1">
            <a:off x="5339475" y="2465100"/>
            <a:ext cx="2698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Define o conteúdo do seu site.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01" name="Google Shape;401;p7"/>
          <p:cNvSpPr txBox="1"/>
          <p:nvPr>
            <p:ph idx="4294967295" type="ctrTitle"/>
          </p:nvPr>
        </p:nvSpPr>
        <p:spPr>
          <a:xfrm flipH="1">
            <a:off x="5339551" y="3097500"/>
            <a:ext cx="2698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</a:pPr>
            <a:r>
              <a:rPr b="1" i="0" lang="en" sz="2200" u="none" cap="none" strike="noStrik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Title / Título</a:t>
            </a:r>
            <a:endParaRPr b="1" i="0" sz="2200" u="none" cap="none" strike="noStrike">
              <a:solidFill>
                <a:schemeClr val="dk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02" name="Google Shape;402;p7"/>
          <p:cNvSpPr txBox="1"/>
          <p:nvPr>
            <p:ph idx="4294967295" type="subTitle"/>
          </p:nvPr>
        </p:nvSpPr>
        <p:spPr>
          <a:xfrm flipH="1">
            <a:off x="5339475" y="3382100"/>
            <a:ext cx="2698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Indica o título.</a:t>
            </a:r>
            <a:endParaRPr b="0" i="0" sz="14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03" name="Google Shape;403;p7"/>
          <p:cNvSpPr txBox="1"/>
          <p:nvPr>
            <p:ph idx="4294967295" type="ctrTitle"/>
          </p:nvPr>
        </p:nvSpPr>
        <p:spPr>
          <a:xfrm flipH="1">
            <a:off x="5340650" y="3953550"/>
            <a:ext cx="4185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</a:pPr>
            <a:r>
              <a:rPr lang="en" sz="2200">
                <a:solidFill>
                  <a:schemeClr val="dk2"/>
                </a:solidFill>
              </a:rPr>
              <a:t>Div</a:t>
            </a:r>
            <a:r>
              <a:rPr b="1" i="0" lang="en" sz="2200" u="none" cap="none" strike="noStrik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, </a:t>
            </a:r>
            <a:r>
              <a:rPr lang="en" sz="2200">
                <a:solidFill>
                  <a:schemeClr val="dk2"/>
                </a:solidFill>
              </a:rPr>
              <a:t>Main</a:t>
            </a:r>
            <a:r>
              <a:rPr b="1" i="0" lang="en" sz="2200" u="none" cap="none" strike="noStrik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 e </a:t>
            </a:r>
            <a:r>
              <a:rPr lang="en" sz="2200">
                <a:solidFill>
                  <a:schemeClr val="dk2"/>
                </a:solidFill>
              </a:rPr>
              <a:t>Section</a:t>
            </a:r>
            <a:endParaRPr b="1" i="0" sz="2200" u="none" cap="none" strike="noStrike">
              <a:solidFill>
                <a:schemeClr val="dk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04" name="Google Shape;404;p7"/>
          <p:cNvSpPr txBox="1"/>
          <p:nvPr>
            <p:ph idx="4294967295" type="subTitle"/>
          </p:nvPr>
        </p:nvSpPr>
        <p:spPr>
          <a:xfrm flipH="1">
            <a:off x="5339475" y="4238150"/>
            <a:ext cx="2698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Indica </a:t>
            </a:r>
            <a:r>
              <a:rPr lang="en" sz="1400"/>
              <a:t>seções para podemos estilizar nosso site</a:t>
            </a:r>
            <a:r>
              <a:rPr b="0" i="0" lang="en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  <a:endParaRPr b="0" i="0" sz="14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05" name="Google Shape;405;p7"/>
          <p:cNvSpPr/>
          <p:nvPr/>
        </p:nvSpPr>
        <p:spPr>
          <a:xfrm>
            <a:off x="0" y="2610900"/>
            <a:ext cx="1785055" cy="18875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7"/>
          <p:cNvSpPr txBox="1"/>
          <p:nvPr>
            <p:ph idx="4294967295" type="ctrTitle"/>
          </p:nvPr>
        </p:nvSpPr>
        <p:spPr>
          <a:xfrm flipH="1">
            <a:off x="870550" y="2465100"/>
            <a:ext cx="24357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</a:pPr>
            <a:r>
              <a:rPr b="1" i="0" lang="en" sz="30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HTML5</a:t>
            </a:r>
            <a:endParaRPr b="1" i="0" sz="3000" u="none" cap="none" strike="noStrik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07" name="Google Shape;407;p7"/>
          <p:cNvSpPr/>
          <p:nvPr/>
        </p:nvSpPr>
        <p:spPr>
          <a:xfrm flipH="1">
            <a:off x="1165475" y="3815600"/>
            <a:ext cx="2338825" cy="133867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7"/>
          <p:cNvSpPr/>
          <p:nvPr/>
        </p:nvSpPr>
        <p:spPr>
          <a:xfrm flipH="1">
            <a:off x="5500" y="3815594"/>
            <a:ext cx="1159976" cy="13389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7"/>
          <p:cNvSpPr/>
          <p:nvPr/>
        </p:nvSpPr>
        <p:spPr>
          <a:xfrm flipH="1">
            <a:off x="1198717" y="4037295"/>
            <a:ext cx="1710557" cy="13389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7"/>
          <p:cNvSpPr/>
          <p:nvPr/>
        </p:nvSpPr>
        <p:spPr>
          <a:xfrm flipH="1">
            <a:off x="1198727" y="4037295"/>
            <a:ext cx="497188" cy="13389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7"/>
          <p:cNvSpPr/>
          <p:nvPr/>
        </p:nvSpPr>
        <p:spPr>
          <a:xfrm flipH="1">
            <a:off x="5505" y="4037295"/>
            <a:ext cx="579996" cy="13389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7"/>
          <p:cNvSpPr/>
          <p:nvPr/>
        </p:nvSpPr>
        <p:spPr>
          <a:xfrm flipH="1">
            <a:off x="933688" y="4037295"/>
            <a:ext cx="133894" cy="13389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7"/>
          <p:cNvSpPr/>
          <p:nvPr/>
        </p:nvSpPr>
        <p:spPr>
          <a:xfrm flipH="1">
            <a:off x="720893" y="4037295"/>
            <a:ext cx="133894" cy="13389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7"/>
          <p:cNvSpPr/>
          <p:nvPr/>
        </p:nvSpPr>
        <p:spPr>
          <a:xfrm flipH="1">
            <a:off x="5508" y="4258997"/>
            <a:ext cx="133878" cy="13389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7"/>
          <p:cNvSpPr/>
          <p:nvPr/>
        </p:nvSpPr>
        <p:spPr>
          <a:xfrm flipH="1">
            <a:off x="246918" y="4258997"/>
            <a:ext cx="1367368" cy="13389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6" name="Google Shape;416;p7"/>
          <p:cNvCxnSpPr/>
          <p:nvPr/>
        </p:nvCxnSpPr>
        <p:spPr>
          <a:xfrm flipH="1" rot="10800000">
            <a:off x="3351874" y="1570575"/>
            <a:ext cx="1879500" cy="13269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417" name="Google Shape;417;p7"/>
          <p:cNvCxnSpPr/>
          <p:nvPr/>
        </p:nvCxnSpPr>
        <p:spPr>
          <a:xfrm flipH="1" rot="10800000">
            <a:off x="3351874" y="2455275"/>
            <a:ext cx="1879500" cy="442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418" name="Google Shape;418;p7"/>
          <p:cNvCxnSpPr/>
          <p:nvPr/>
        </p:nvCxnSpPr>
        <p:spPr>
          <a:xfrm>
            <a:off x="3351874" y="2897475"/>
            <a:ext cx="1879500" cy="442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419" name="Google Shape;419;p7"/>
          <p:cNvCxnSpPr/>
          <p:nvPr/>
        </p:nvCxnSpPr>
        <p:spPr>
          <a:xfrm>
            <a:off x="3351874" y="2897513"/>
            <a:ext cx="1879500" cy="13269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oval"/>
          </a:ln>
        </p:spPr>
      </p:cxnSp>
      <p:pic>
        <p:nvPicPr>
          <p:cNvPr id="420" name="Google Shape;42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00" y="218382"/>
            <a:ext cx="964175" cy="64273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57150">
              <a:srgbClr val="000000"/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dc9c93931b_3_32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/>
              <a:t>ESTRUTURA BÁSICA DO HTML</a:t>
            </a:r>
            <a:endParaRPr/>
          </a:p>
        </p:txBody>
      </p:sp>
      <p:sp>
        <p:nvSpPr>
          <p:cNvPr id="426" name="Google Shape;426;g1dc9c93931b_3_32"/>
          <p:cNvSpPr/>
          <p:nvPr/>
        </p:nvSpPr>
        <p:spPr>
          <a:xfrm>
            <a:off x="900200" y="1368075"/>
            <a:ext cx="7332000" cy="270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1dc9c93931b_3_32"/>
          <p:cNvSpPr txBox="1"/>
          <p:nvPr/>
        </p:nvSpPr>
        <p:spPr>
          <a:xfrm>
            <a:off x="975500" y="1368075"/>
            <a:ext cx="71931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&lt;!DOCTYPE html&gt;</a:t>
            </a:r>
            <a:endParaRPr b="1" sz="12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&lt;html lang="pt-br"&gt;</a:t>
            </a:r>
            <a:endParaRPr b="1" sz="12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&lt;head&gt;</a:t>
            </a:r>
            <a:endParaRPr b="1" sz="12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&lt;meta charset="UTF-8"&gt;</a:t>
            </a:r>
            <a:endParaRPr b="1" sz="12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&lt;meta http-equiv="X-UA-Compatible"content="IE=edge"&gt;</a:t>
            </a:r>
            <a:endParaRPr b="1" sz="12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&lt;meta name="viewport" content="width=device-width, initial-scale=1.0"&gt;</a:t>
            </a:r>
            <a:endParaRPr b="1" sz="12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&lt;title&gt;Document&lt;/title&gt;</a:t>
            </a:r>
            <a:endParaRPr b="1" sz="12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&lt;/head&gt;</a:t>
            </a:r>
            <a:endParaRPr b="1" sz="12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&lt;body&gt;</a:t>
            </a:r>
            <a:endParaRPr b="1" sz="12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endParaRPr b="1" sz="12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&lt;/body&gt;</a:t>
            </a:r>
            <a:endParaRPr b="1" sz="12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&lt;/html&gt;</a:t>
            </a:r>
            <a:endParaRPr b="1" sz="12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28" name="Google Shape;428;g1dc9c93931b_3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3950" y="246875"/>
            <a:ext cx="878650" cy="585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57150">
              <a:srgbClr val="000000"/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