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58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199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8D1E2-2CE3-4CCD-B1AD-2C8171929B9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4E379D-9A89-4F8F-856D-0E8977670B63}">
      <dgm:prSet custT="1"/>
      <dgm:spPr/>
      <dgm:t>
        <a:bodyPr/>
        <a:lstStyle/>
        <a:p>
          <a:pPr rtl="0"/>
          <a:r>
            <a:rPr lang="en-US" sz="1800" smtClean="0">
              <a:solidFill>
                <a:schemeClr val="tx1"/>
              </a:solidFill>
              <a:latin typeface="Varela Round" panose="02000000000000000000" pitchFamily="50" charset="0"/>
            </a:rPr>
            <a:t>FastText word embeddings </a:t>
          </a:r>
          <a:endParaRPr lang="en-US" sz="18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5E256318-2545-47E1-8207-4402F5F71A30}" type="parTrans" cxnId="{A17601D0-9A7B-4B16-BF50-190F769007E7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845F9F46-2645-490A-BA9F-17D2C9E7AEDE}" type="sibTrans" cxnId="{A17601D0-9A7B-4B16-BF50-190F769007E7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FDE0F5BD-4344-40A5-A10D-EBD41CF3B4C3}">
      <dgm:prSet custT="1"/>
      <dgm:spPr/>
      <dgm:t>
        <a:bodyPr/>
        <a:lstStyle/>
        <a:p>
          <a:pPr rtl="0"/>
          <a:r>
            <a:rPr lang="en-US" sz="1800" smtClean="0">
              <a:solidFill>
                <a:schemeClr val="tx1"/>
              </a:solidFill>
              <a:latin typeface="Varela Round" panose="02000000000000000000" pitchFamily="50" charset="0"/>
            </a:rPr>
            <a:t>Word vectors</a:t>
          </a:r>
          <a:endParaRPr lang="en-US" sz="18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83DEAB91-1664-411E-82A2-CB07E13BD846}" type="parTrans" cxnId="{132544E7-C386-4FE9-B65B-31226C7D9924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1DCDBB33-5780-4398-BBFB-4CED81089DB5}" type="sibTrans" cxnId="{132544E7-C386-4FE9-B65B-31226C7D9924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307DDFFF-42C7-4B8D-B308-43FBD392C124}">
      <dgm:prSet custT="1"/>
      <dgm:spPr/>
      <dgm:t>
        <a:bodyPr/>
        <a:lstStyle/>
        <a:p>
          <a:pPr rtl="0"/>
          <a:r>
            <a:rPr lang="en-US" sz="1800" smtClean="0">
              <a:solidFill>
                <a:schemeClr val="tx1"/>
              </a:solidFill>
              <a:latin typeface="Varela Round" panose="02000000000000000000" pitchFamily="50" charset="0"/>
            </a:rPr>
            <a:t>Dictionary (a map of word to unique id)</a:t>
          </a:r>
          <a:endParaRPr lang="en-US" sz="18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F033B7E1-9E23-40C1-A2DE-2CCD9FC8FC80}" type="parTrans" cxnId="{38B5B2CD-A109-47AC-8020-457093D72902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FEF40AFE-1F93-4331-9276-063EA398ACC3}" type="sibTrans" cxnId="{38B5B2CD-A109-47AC-8020-457093D72902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2DFFD123-64F6-4279-952F-9B9E3AAE54AE}">
      <dgm:prSet custT="1"/>
      <dgm:spPr/>
      <dgm:t>
        <a:bodyPr/>
        <a:lstStyle/>
        <a:p>
          <a:pPr rtl="0"/>
          <a:r>
            <a:rPr lang="en-US" sz="1800" smtClean="0">
              <a:solidFill>
                <a:schemeClr val="tx1"/>
              </a:solidFill>
              <a:latin typeface="Varela Round" panose="02000000000000000000" pitchFamily="50" charset="0"/>
            </a:rPr>
            <a:t>Corpus containing documents</a:t>
          </a:r>
          <a:endParaRPr lang="en-US" sz="18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7805E17F-E719-4A03-B599-8CA10C932F75}" type="parTrans" cxnId="{3074E901-8CEF-4487-AA13-D66C583F194C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77D77022-ECDB-49F3-83A6-3A51990DE9BC}" type="sibTrans" cxnId="{3074E901-8CEF-4487-AA13-D66C583F194C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4109E37F-D59A-4A53-82DA-9CC17309AEBE}">
      <dgm:prSet custT="1"/>
      <dgm:spPr/>
      <dgm:t>
        <a:bodyPr/>
        <a:lstStyle/>
        <a:p>
          <a:pPr rtl="0"/>
          <a:r>
            <a:rPr lang="en-US" sz="1800" smtClean="0">
              <a:solidFill>
                <a:schemeClr val="tx1"/>
              </a:solidFill>
              <a:latin typeface="Varela Round" panose="02000000000000000000" pitchFamily="50" charset="0"/>
            </a:rPr>
            <a:t>Similarity Matrix using FastText Embeddings</a:t>
          </a:r>
          <a:endParaRPr lang="en-US" sz="18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940F2B6C-1A2B-4BCD-B1A2-A1E8078DC6B9}" type="parTrans" cxnId="{41110E3D-92F4-4324-A50F-27F8181B6474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ADD78EBD-9D3C-4FF5-BCEB-3626DEAFD15B}" type="sibTrans" cxnId="{41110E3D-92F4-4324-A50F-27F8181B6474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AE884521-EDAE-46F4-A922-D59106233214}">
      <dgm:prSet custT="1"/>
      <dgm:spPr/>
      <dgm:t>
        <a:bodyPr/>
        <a:lstStyle/>
        <a:p>
          <a:pPr rtl="0"/>
          <a:r>
            <a:rPr lang="en-US" sz="1800" smtClean="0">
              <a:solidFill>
                <a:schemeClr val="tx1"/>
              </a:solidFill>
              <a:latin typeface="Varela Round" panose="02000000000000000000" pitchFamily="50" charset="0"/>
            </a:rPr>
            <a:t>Soft Cosine Similarity by Comparing it with Similarity Matrix</a:t>
          </a:r>
          <a:br>
            <a:rPr lang="en-US" sz="1800" smtClean="0">
              <a:solidFill>
                <a:schemeClr val="tx1"/>
              </a:solidFill>
              <a:latin typeface="Varela Round" panose="02000000000000000000" pitchFamily="50" charset="0"/>
            </a:rPr>
          </a:br>
          <a:endParaRPr lang="en-US" sz="18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88AE2652-D197-4860-BD31-B430EBEF6085}" type="parTrans" cxnId="{FE352DB3-9119-4502-8B46-FF7ADABFF5AD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36CEFE5C-2EBE-46CC-83FC-8DCED0AB9CC4}" type="sibTrans" cxnId="{FE352DB3-9119-4502-8B46-FF7ADABFF5AD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Varela Round" panose="02000000000000000000" pitchFamily="50" charset="0"/>
          </a:endParaRPr>
        </a:p>
      </dgm:t>
    </dgm:pt>
    <dgm:pt modelId="{98C44666-5BA9-4003-BD58-6E0BC9ADCA5D}" type="pres">
      <dgm:prSet presAssocID="{8198D1E2-2CE3-4CCD-B1AD-2C8171929B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EA68BD-6950-4CC8-8DF3-1096C58F09BA}" type="pres">
      <dgm:prSet presAssocID="{FE4E379D-9A89-4F8F-856D-0E8977670B6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22FBC-3872-4585-904E-F7D83128CA2F}" type="pres">
      <dgm:prSet presAssocID="{845F9F46-2645-490A-BA9F-17D2C9E7AEDE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AF992AD-C5BB-4B29-A0E7-5BD6B3FE3387}" type="pres">
      <dgm:prSet presAssocID="{845F9F46-2645-490A-BA9F-17D2C9E7AEDE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6A31636-F46B-4A5F-9FE7-875F54DF2442}" type="pres">
      <dgm:prSet presAssocID="{FDE0F5BD-4344-40A5-A10D-EBD41CF3B4C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FB142-CFA8-48FC-9E93-1599EC669330}" type="pres">
      <dgm:prSet presAssocID="{1DCDBB33-5780-4398-BBFB-4CED81089DB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77BFBF2-8B67-4E14-88EE-059F597BB4B8}" type="pres">
      <dgm:prSet presAssocID="{1DCDBB33-5780-4398-BBFB-4CED81089DB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6998F9A9-3C3E-4F3C-9512-D9FFD703E096}" type="pres">
      <dgm:prSet presAssocID="{307DDFFF-42C7-4B8D-B308-43FBD392C12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17589-1B26-4AB0-A092-C3A2C6F454AF}" type="pres">
      <dgm:prSet presAssocID="{FEF40AFE-1F93-4331-9276-063EA398ACC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677BADB-9382-42F1-BD1E-E09093F8D403}" type="pres">
      <dgm:prSet presAssocID="{FEF40AFE-1F93-4331-9276-063EA398ACC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640E906-E2F0-46EC-8D35-0DCD04099EB3}" type="pres">
      <dgm:prSet presAssocID="{2DFFD123-64F6-4279-952F-9B9E3AAE54A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D40CA-40A6-4AFC-9F8E-2E672C686B50}" type="pres">
      <dgm:prSet presAssocID="{77D77022-ECDB-49F3-83A6-3A51990DE9BC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90832DD-1C94-400E-AC6A-611BC9D2AFC6}" type="pres">
      <dgm:prSet presAssocID="{77D77022-ECDB-49F3-83A6-3A51990DE9BC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4377C5F-ED27-433D-B44C-5C2730983A70}" type="pres">
      <dgm:prSet presAssocID="{4109E37F-D59A-4A53-82DA-9CC17309AEB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51C5B-E83A-42C5-855B-9FD349E1F2D3}" type="pres">
      <dgm:prSet presAssocID="{ADD78EBD-9D3C-4FF5-BCEB-3626DEAFD15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D05CFAB-B5AB-4442-BC47-51F00DB042A9}" type="pres">
      <dgm:prSet presAssocID="{ADD78EBD-9D3C-4FF5-BCEB-3626DEAFD15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F1C9687-A6C6-4479-8D59-B68135414EA9}" type="pres">
      <dgm:prSet presAssocID="{AE884521-EDAE-46F4-A922-D5910623321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957D0-FE81-4B6A-84BA-1005CF1A6A12}" type="presOf" srcId="{845F9F46-2645-490A-BA9F-17D2C9E7AEDE}" destId="{FEE22FBC-3872-4585-904E-F7D83128CA2F}" srcOrd="0" destOrd="0" presId="urn:microsoft.com/office/officeart/2005/8/layout/process1"/>
    <dgm:cxn modelId="{2B7E18E9-5016-473C-859C-3DC4E0D155A5}" type="presOf" srcId="{FE4E379D-9A89-4F8F-856D-0E8977670B63}" destId="{78EA68BD-6950-4CC8-8DF3-1096C58F09BA}" srcOrd="0" destOrd="0" presId="urn:microsoft.com/office/officeart/2005/8/layout/process1"/>
    <dgm:cxn modelId="{3074E901-8CEF-4487-AA13-D66C583F194C}" srcId="{8198D1E2-2CE3-4CCD-B1AD-2C8171929B93}" destId="{2DFFD123-64F6-4279-952F-9B9E3AAE54AE}" srcOrd="3" destOrd="0" parTransId="{7805E17F-E719-4A03-B599-8CA10C932F75}" sibTransId="{77D77022-ECDB-49F3-83A6-3A51990DE9BC}"/>
    <dgm:cxn modelId="{132544E7-C386-4FE9-B65B-31226C7D9924}" srcId="{8198D1E2-2CE3-4CCD-B1AD-2C8171929B93}" destId="{FDE0F5BD-4344-40A5-A10D-EBD41CF3B4C3}" srcOrd="1" destOrd="0" parTransId="{83DEAB91-1664-411E-82A2-CB07E13BD846}" sibTransId="{1DCDBB33-5780-4398-BBFB-4CED81089DB5}"/>
    <dgm:cxn modelId="{E9AC406B-1230-4BF3-A68A-FA1FF86EEA3D}" type="presOf" srcId="{307DDFFF-42C7-4B8D-B308-43FBD392C124}" destId="{6998F9A9-3C3E-4F3C-9512-D9FFD703E096}" srcOrd="0" destOrd="0" presId="urn:microsoft.com/office/officeart/2005/8/layout/process1"/>
    <dgm:cxn modelId="{D1161500-7340-4E16-A9F9-DD29C4800917}" type="presOf" srcId="{8198D1E2-2CE3-4CCD-B1AD-2C8171929B93}" destId="{98C44666-5BA9-4003-BD58-6E0BC9ADCA5D}" srcOrd="0" destOrd="0" presId="urn:microsoft.com/office/officeart/2005/8/layout/process1"/>
    <dgm:cxn modelId="{A39CFFFC-CB61-4B8A-8FD6-C75C4382B1C1}" type="presOf" srcId="{845F9F46-2645-490A-BA9F-17D2C9E7AEDE}" destId="{EAF992AD-C5BB-4B29-A0E7-5BD6B3FE3387}" srcOrd="1" destOrd="0" presId="urn:microsoft.com/office/officeart/2005/8/layout/process1"/>
    <dgm:cxn modelId="{41110E3D-92F4-4324-A50F-27F8181B6474}" srcId="{8198D1E2-2CE3-4CCD-B1AD-2C8171929B93}" destId="{4109E37F-D59A-4A53-82DA-9CC17309AEBE}" srcOrd="4" destOrd="0" parTransId="{940F2B6C-1A2B-4BCD-B1A2-A1E8078DC6B9}" sibTransId="{ADD78EBD-9D3C-4FF5-BCEB-3626DEAFD15B}"/>
    <dgm:cxn modelId="{70244C39-D74E-473A-9A3C-126F7E1D4C5D}" type="presOf" srcId="{77D77022-ECDB-49F3-83A6-3A51990DE9BC}" destId="{D90832DD-1C94-400E-AC6A-611BC9D2AFC6}" srcOrd="1" destOrd="0" presId="urn:microsoft.com/office/officeart/2005/8/layout/process1"/>
    <dgm:cxn modelId="{50882766-C694-40DB-B515-78D3E0E3CF36}" type="presOf" srcId="{1DCDBB33-5780-4398-BBFB-4CED81089DB5}" destId="{9C5FB142-CFA8-48FC-9E93-1599EC669330}" srcOrd="0" destOrd="0" presId="urn:microsoft.com/office/officeart/2005/8/layout/process1"/>
    <dgm:cxn modelId="{D73876C9-5023-441B-9E19-6C8B2C62972E}" type="presOf" srcId="{4109E37F-D59A-4A53-82DA-9CC17309AEBE}" destId="{24377C5F-ED27-433D-B44C-5C2730983A70}" srcOrd="0" destOrd="0" presId="urn:microsoft.com/office/officeart/2005/8/layout/process1"/>
    <dgm:cxn modelId="{AA8E3BF0-30E9-4DB8-83A1-D144A4CB75F0}" type="presOf" srcId="{AE884521-EDAE-46F4-A922-D59106233214}" destId="{8F1C9687-A6C6-4479-8D59-B68135414EA9}" srcOrd="0" destOrd="0" presId="urn:microsoft.com/office/officeart/2005/8/layout/process1"/>
    <dgm:cxn modelId="{1E568F73-6C62-4E4B-82B3-72428A38A0D4}" type="presOf" srcId="{FEF40AFE-1F93-4331-9276-063EA398ACC3}" destId="{9677BADB-9382-42F1-BD1E-E09093F8D403}" srcOrd="1" destOrd="0" presId="urn:microsoft.com/office/officeart/2005/8/layout/process1"/>
    <dgm:cxn modelId="{DB009A90-CE7B-4A51-896C-1385F28D9B41}" type="presOf" srcId="{FDE0F5BD-4344-40A5-A10D-EBD41CF3B4C3}" destId="{56A31636-F46B-4A5F-9FE7-875F54DF2442}" srcOrd="0" destOrd="0" presId="urn:microsoft.com/office/officeart/2005/8/layout/process1"/>
    <dgm:cxn modelId="{4B957057-C7A5-4304-8E79-629694E7FC8D}" type="presOf" srcId="{ADD78EBD-9D3C-4FF5-BCEB-3626DEAFD15B}" destId="{19251C5B-E83A-42C5-855B-9FD349E1F2D3}" srcOrd="0" destOrd="0" presId="urn:microsoft.com/office/officeart/2005/8/layout/process1"/>
    <dgm:cxn modelId="{FE352DB3-9119-4502-8B46-FF7ADABFF5AD}" srcId="{8198D1E2-2CE3-4CCD-B1AD-2C8171929B93}" destId="{AE884521-EDAE-46F4-A922-D59106233214}" srcOrd="5" destOrd="0" parTransId="{88AE2652-D197-4860-BD31-B430EBEF6085}" sibTransId="{36CEFE5C-2EBE-46CC-83FC-8DCED0AB9CC4}"/>
    <dgm:cxn modelId="{B91F1334-ACFF-4B96-A005-38EB1B0A21B2}" type="presOf" srcId="{ADD78EBD-9D3C-4FF5-BCEB-3626DEAFD15B}" destId="{ED05CFAB-B5AB-4442-BC47-51F00DB042A9}" srcOrd="1" destOrd="0" presId="urn:microsoft.com/office/officeart/2005/8/layout/process1"/>
    <dgm:cxn modelId="{A17601D0-9A7B-4B16-BF50-190F769007E7}" srcId="{8198D1E2-2CE3-4CCD-B1AD-2C8171929B93}" destId="{FE4E379D-9A89-4F8F-856D-0E8977670B63}" srcOrd="0" destOrd="0" parTransId="{5E256318-2545-47E1-8207-4402F5F71A30}" sibTransId="{845F9F46-2645-490A-BA9F-17D2C9E7AEDE}"/>
    <dgm:cxn modelId="{4CBC943A-E6BA-4A90-A79B-467CCF71FE2C}" type="presOf" srcId="{1DCDBB33-5780-4398-BBFB-4CED81089DB5}" destId="{677BFBF2-8B67-4E14-88EE-059F597BB4B8}" srcOrd="1" destOrd="0" presId="urn:microsoft.com/office/officeart/2005/8/layout/process1"/>
    <dgm:cxn modelId="{0239D248-4955-4BF4-8B0C-352118613232}" type="presOf" srcId="{77D77022-ECDB-49F3-83A6-3A51990DE9BC}" destId="{0A5D40CA-40A6-4AFC-9F8E-2E672C686B50}" srcOrd="0" destOrd="0" presId="urn:microsoft.com/office/officeart/2005/8/layout/process1"/>
    <dgm:cxn modelId="{38B5B2CD-A109-47AC-8020-457093D72902}" srcId="{8198D1E2-2CE3-4CCD-B1AD-2C8171929B93}" destId="{307DDFFF-42C7-4B8D-B308-43FBD392C124}" srcOrd="2" destOrd="0" parTransId="{F033B7E1-9E23-40C1-A2DE-2CCD9FC8FC80}" sibTransId="{FEF40AFE-1F93-4331-9276-063EA398ACC3}"/>
    <dgm:cxn modelId="{818589D4-D047-43A5-9A70-345CA715085B}" type="presOf" srcId="{FEF40AFE-1F93-4331-9276-063EA398ACC3}" destId="{25E17589-1B26-4AB0-A092-C3A2C6F454AF}" srcOrd="0" destOrd="0" presId="urn:microsoft.com/office/officeart/2005/8/layout/process1"/>
    <dgm:cxn modelId="{43B7A3AA-27BD-4A23-9151-79D9BB67CF43}" type="presOf" srcId="{2DFFD123-64F6-4279-952F-9B9E3AAE54AE}" destId="{6640E906-E2F0-46EC-8D35-0DCD04099EB3}" srcOrd="0" destOrd="0" presId="urn:microsoft.com/office/officeart/2005/8/layout/process1"/>
    <dgm:cxn modelId="{83A9701C-955F-417D-A506-BC86991B76B3}" type="presParOf" srcId="{98C44666-5BA9-4003-BD58-6E0BC9ADCA5D}" destId="{78EA68BD-6950-4CC8-8DF3-1096C58F09BA}" srcOrd="0" destOrd="0" presId="urn:microsoft.com/office/officeart/2005/8/layout/process1"/>
    <dgm:cxn modelId="{8D83F6E8-7A44-4277-89AA-D3A73D66B84B}" type="presParOf" srcId="{98C44666-5BA9-4003-BD58-6E0BC9ADCA5D}" destId="{FEE22FBC-3872-4585-904E-F7D83128CA2F}" srcOrd="1" destOrd="0" presId="urn:microsoft.com/office/officeart/2005/8/layout/process1"/>
    <dgm:cxn modelId="{365F3842-AB3D-4507-9E77-995AA7462FDA}" type="presParOf" srcId="{FEE22FBC-3872-4585-904E-F7D83128CA2F}" destId="{EAF992AD-C5BB-4B29-A0E7-5BD6B3FE3387}" srcOrd="0" destOrd="0" presId="urn:microsoft.com/office/officeart/2005/8/layout/process1"/>
    <dgm:cxn modelId="{8656D7A6-2DE6-4999-8B80-0197B35ADE62}" type="presParOf" srcId="{98C44666-5BA9-4003-BD58-6E0BC9ADCA5D}" destId="{56A31636-F46B-4A5F-9FE7-875F54DF2442}" srcOrd="2" destOrd="0" presId="urn:microsoft.com/office/officeart/2005/8/layout/process1"/>
    <dgm:cxn modelId="{38630DFC-64DB-4C90-8350-E37B842960AB}" type="presParOf" srcId="{98C44666-5BA9-4003-BD58-6E0BC9ADCA5D}" destId="{9C5FB142-CFA8-48FC-9E93-1599EC669330}" srcOrd="3" destOrd="0" presId="urn:microsoft.com/office/officeart/2005/8/layout/process1"/>
    <dgm:cxn modelId="{E7FBE6C3-48EC-44C0-9E3E-9984852956DF}" type="presParOf" srcId="{9C5FB142-CFA8-48FC-9E93-1599EC669330}" destId="{677BFBF2-8B67-4E14-88EE-059F597BB4B8}" srcOrd="0" destOrd="0" presId="urn:microsoft.com/office/officeart/2005/8/layout/process1"/>
    <dgm:cxn modelId="{CC627922-1DCF-4F81-BA57-F23510E7B119}" type="presParOf" srcId="{98C44666-5BA9-4003-BD58-6E0BC9ADCA5D}" destId="{6998F9A9-3C3E-4F3C-9512-D9FFD703E096}" srcOrd="4" destOrd="0" presId="urn:microsoft.com/office/officeart/2005/8/layout/process1"/>
    <dgm:cxn modelId="{88EACCA7-9126-4651-9195-22E03F8D4575}" type="presParOf" srcId="{98C44666-5BA9-4003-BD58-6E0BC9ADCA5D}" destId="{25E17589-1B26-4AB0-A092-C3A2C6F454AF}" srcOrd="5" destOrd="0" presId="urn:microsoft.com/office/officeart/2005/8/layout/process1"/>
    <dgm:cxn modelId="{1C950AB8-6C7B-46C0-9BC8-7D731F0A7588}" type="presParOf" srcId="{25E17589-1B26-4AB0-A092-C3A2C6F454AF}" destId="{9677BADB-9382-42F1-BD1E-E09093F8D403}" srcOrd="0" destOrd="0" presId="urn:microsoft.com/office/officeart/2005/8/layout/process1"/>
    <dgm:cxn modelId="{B695129F-BEF9-41B2-A3A4-11862CA3BF9A}" type="presParOf" srcId="{98C44666-5BA9-4003-BD58-6E0BC9ADCA5D}" destId="{6640E906-E2F0-46EC-8D35-0DCD04099EB3}" srcOrd="6" destOrd="0" presId="urn:microsoft.com/office/officeart/2005/8/layout/process1"/>
    <dgm:cxn modelId="{3D4088D5-5CF9-4CBC-A813-5BD1C5B1C120}" type="presParOf" srcId="{98C44666-5BA9-4003-BD58-6E0BC9ADCA5D}" destId="{0A5D40CA-40A6-4AFC-9F8E-2E672C686B50}" srcOrd="7" destOrd="0" presId="urn:microsoft.com/office/officeart/2005/8/layout/process1"/>
    <dgm:cxn modelId="{69A25042-21A7-4F4F-986C-F05CF569DD92}" type="presParOf" srcId="{0A5D40CA-40A6-4AFC-9F8E-2E672C686B50}" destId="{D90832DD-1C94-400E-AC6A-611BC9D2AFC6}" srcOrd="0" destOrd="0" presId="urn:microsoft.com/office/officeart/2005/8/layout/process1"/>
    <dgm:cxn modelId="{245BAACA-4B16-4086-8F73-62D59950FE0B}" type="presParOf" srcId="{98C44666-5BA9-4003-BD58-6E0BC9ADCA5D}" destId="{24377C5F-ED27-433D-B44C-5C2730983A70}" srcOrd="8" destOrd="0" presId="urn:microsoft.com/office/officeart/2005/8/layout/process1"/>
    <dgm:cxn modelId="{B7ED9DAE-D2D0-49BA-8039-51C78DBBAF36}" type="presParOf" srcId="{98C44666-5BA9-4003-BD58-6E0BC9ADCA5D}" destId="{19251C5B-E83A-42C5-855B-9FD349E1F2D3}" srcOrd="9" destOrd="0" presId="urn:microsoft.com/office/officeart/2005/8/layout/process1"/>
    <dgm:cxn modelId="{255D3628-0D41-43EC-B35D-277A3BECF3CD}" type="presParOf" srcId="{19251C5B-E83A-42C5-855B-9FD349E1F2D3}" destId="{ED05CFAB-B5AB-4442-BC47-51F00DB042A9}" srcOrd="0" destOrd="0" presId="urn:microsoft.com/office/officeart/2005/8/layout/process1"/>
    <dgm:cxn modelId="{89C582A0-29E6-4218-B392-F2AA83AE5010}" type="presParOf" srcId="{98C44666-5BA9-4003-BD58-6E0BC9ADCA5D}" destId="{8F1C9687-A6C6-4479-8D59-B68135414EA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A68BD-6950-4CC8-8DF3-1096C58F09BA}">
      <dsp:nvSpPr>
        <dsp:cNvPr id="0" name=""/>
        <dsp:cNvSpPr/>
      </dsp:nvSpPr>
      <dsp:spPr>
        <a:xfrm>
          <a:off x="5772" y="1164037"/>
          <a:ext cx="1476407" cy="2214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Varela Round" panose="02000000000000000000" pitchFamily="50" charset="0"/>
            </a:rPr>
            <a:t>FastText word embeddings </a:t>
          </a:r>
          <a:endParaRPr lang="en-US" sz="18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49014" y="1207279"/>
        <a:ext cx="1389923" cy="2128127"/>
      </dsp:txXfrm>
    </dsp:sp>
    <dsp:sp modelId="{FEE22FBC-3872-4585-904E-F7D83128CA2F}">
      <dsp:nvSpPr>
        <dsp:cNvPr id="0" name=""/>
        <dsp:cNvSpPr/>
      </dsp:nvSpPr>
      <dsp:spPr>
        <a:xfrm>
          <a:off x="1629821" y="2088268"/>
          <a:ext cx="312998" cy="366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1629821" y="2161498"/>
        <a:ext cx="219099" cy="219689"/>
      </dsp:txXfrm>
    </dsp:sp>
    <dsp:sp modelId="{56A31636-F46B-4A5F-9FE7-875F54DF2442}">
      <dsp:nvSpPr>
        <dsp:cNvPr id="0" name=""/>
        <dsp:cNvSpPr/>
      </dsp:nvSpPr>
      <dsp:spPr>
        <a:xfrm>
          <a:off x="2072743" y="1164037"/>
          <a:ext cx="1476407" cy="2214611"/>
        </a:xfrm>
        <a:prstGeom prst="roundRect">
          <a:avLst>
            <a:gd name="adj" fmla="val 1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Varela Round" panose="02000000000000000000" pitchFamily="50" charset="0"/>
            </a:rPr>
            <a:t>Word vectors</a:t>
          </a:r>
          <a:endParaRPr lang="en-US" sz="18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2115985" y="1207279"/>
        <a:ext cx="1389923" cy="2128127"/>
      </dsp:txXfrm>
    </dsp:sp>
    <dsp:sp modelId="{9C5FB142-CFA8-48FC-9E93-1599EC669330}">
      <dsp:nvSpPr>
        <dsp:cNvPr id="0" name=""/>
        <dsp:cNvSpPr/>
      </dsp:nvSpPr>
      <dsp:spPr>
        <a:xfrm>
          <a:off x="3696791" y="2088268"/>
          <a:ext cx="312998" cy="366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3696791" y="2161498"/>
        <a:ext cx="219099" cy="219689"/>
      </dsp:txXfrm>
    </dsp:sp>
    <dsp:sp modelId="{6998F9A9-3C3E-4F3C-9512-D9FFD703E096}">
      <dsp:nvSpPr>
        <dsp:cNvPr id="0" name=""/>
        <dsp:cNvSpPr/>
      </dsp:nvSpPr>
      <dsp:spPr>
        <a:xfrm>
          <a:off x="4139713" y="1164037"/>
          <a:ext cx="1476407" cy="2214611"/>
        </a:xfrm>
        <a:prstGeom prst="roundRect">
          <a:avLst>
            <a:gd name="adj" fmla="val 1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Varela Round" panose="02000000000000000000" pitchFamily="50" charset="0"/>
            </a:rPr>
            <a:t>Dictionary (a map of word to unique id)</a:t>
          </a:r>
          <a:endParaRPr lang="en-US" sz="18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4182955" y="1207279"/>
        <a:ext cx="1389923" cy="2128127"/>
      </dsp:txXfrm>
    </dsp:sp>
    <dsp:sp modelId="{25E17589-1B26-4AB0-A092-C3A2C6F454AF}">
      <dsp:nvSpPr>
        <dsp:cNvPr id="0" name=""/>
        <dsp:cNvSpPr/>
      </dsp:nvSpPr>
      <dsp:spPr>
        <a:xfrm>
          <a:off x="5763762" y="2088268"/>
          <a:ext cx="312998" cy="366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5763762" y="2161498"/>
        <a:ext cx="219099" cy="219689"/>
      </dsp:txXfrm>
    </dsp:sp>
    <dsp:sp modelId="{6640E906-E2F0-46EC-8D35-0DCD04099EB3}">
      <dsp:nvSpPr>
        <dsp:cNvPr id="0" name=""/>
        <dsp:cNvSpPr/>
      </dsp:nvSpPr>
      <dsp:spPr>
        <a:xfrm>
          <a:off x="6206684" y="1164037"/>
          <a:ext cx="1476407" cy="2214611"/>
        </a:xfrm>
        <a:prstGeom prst="roundRect">
          <a:avLst>
            <a:gd name="adj" fmla="val 1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Varela Round" panose="02000000000000000000" pitchFamily="50" charset="0"/>
            </a:rPr>
            <a:t>Corpus containing documents</a:t>
          </a:r>
          <a:endParaRPr lang="en-US" sz="18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6249926" y="1207279"/>
        <a:ext cx="1389923" cy="2128127"/>
      </dsp:txXfrm>
    </dsp:sp>
    <dsp:sp modelId="{0A5D40CA-40A6-4AFC-9F8E-2E672C686B50}">
      <dsp:nvSpPr>
        <dsp:cNvPr id="0" name=""/>
        <dsp:cNvSpPr/>
      </dsp:nvSpPr>
      <dsp:spPr>
        <a:xfrm>
          <a:off x="7830732" y="2088268"/>
          <a:ext cx="312998" cy="366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7830732" y="2161498"/>
        <a:ext cx="219099" cy="219689"/>
      </dsp:txXfrm>
    </dsp:sp>
    <dsp:sp modelId="{24377C5F-ED27-433D-B44C-5C2730983A70}">
      <dsp:nvSpPr>
        <dsp:cNvPr id="0" name=""/>
        <dsp:cNvSpPr/>
      </dsp:nvSpPr>
      <dsp:spPr>
        <a:xfrm>
          <a:off x="8273655" y="1164037"/>
          <a:ext cx="1476407" cy="2214611"/>
        </a:xfrm>
        <a:prstGeom prst="roundRect">
          <a:avLst>
            <a:gd name="adj" fmla="val 1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Varela Round" panose="02000000000000000000" pitchFamily="50" charset="0"/>
            </a:rPr>
            <a:t>Similarity Matrix using FastText Embeddings</a:t>
          </a:r>
          <a:endParaRPr lang="en-US" sz="18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8316897" y="1207279"/>
        <a:ext cx="1389923" cy="2128127"/>
      </dsp:txXfrm>
    </dsp:sp>
    <dsp:sp modelId="{19251C5B-E83A-42C5-855B-9FD349E1F2D3}">
      <dsp:nvSpPr>
        <dsp:cNvPr id="0" name=""/>
        <dsp:cNvSpPr/>
      </dsp:nvSpPr>
      <dsp:spPr>
        <a:xfrm>
          <a:off x="9897703" y="2088268"/>
          <a:ext cx="312998" cy="366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9897703" y="2161498"/>
        <a:ext cx="219099" cy="219689"/>
      </dsp:txXfrm>
    </dsp:sp>
    <dsp:sp modelId="{8F1C9687-A6C6-4479-8D59-B68135414EA9}">
      <dsp:nvSpPr>
        <dsp:cNvPr id="0" name=""/>
        <dsp:cNvSpPr/>
      </dsp:nvSpPr>
      <dsp:spPr>
        <a:xfrm>
          <a:off x="10340625" y="1164037"/>
          <a:ext cx="1476407" cy="221461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Varela Round" panose="02000000000000000000" pitchFamily="50" charset="0"/>
            </a:rPr>
            <a:t>Soft Cosine Similarity by Comparing it with Similarity Matrix</a:t>
          </a:r>
          <a:br>
            <a:rPr lang="en-US" sz="1800" kern="1200" smtClean="0">
              <a:solidFill>
                <a:schemeClr val="tx1"/>
              </a:solidFill>
              <a:latin typeface="Varela Round" panose="02000000000000000000" pitchFamily="50" charset="0"/>
            </a:rPr>
          </a:br>
          <a:endParaRPr lang="en-US" sz="1800" kern="1200">
            <a:solidFill>
              <a:schemeClr val="tx1"/>
            </a:solidFill>
            <a:latin typeface="Varela Round" panose="02000000000000000000" pitchFamily="50" charset="0"/>
          </a:endParaRPr>
        </a:p>
      </dsp:txBody>
      <dsp:txXfrm>
        <a:off x="10383867" y="1207279"/>
        <a:ext cx="1389923" cy="2128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97D31-F34B-44FD-BC7E-8A72C61B2B3A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8C0F-55DF-4DDB-BA12-9CBA83CA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agglomerative algorithm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type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clustering algorithm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each individual element to be clustered is in its own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These clusters are merged iteratively until all the elements belong to one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assumes that a set of elements and the distances between them are given as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C8C0F-55DF-4DDB-BA12-9CBA83CAB4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arela Round" panose="020000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arela Round" panose="02000000000000000000" pitchFamily="50" charset="0"/>
              </a:defRPr>
            </a:lvl1pPr>
            <a:lvl2pPr>
              <a:defRPr>
                <a:latin typeface="Varela Round" panose="02000000000000000000" pitchFamily="50" charset="0"/>
              </a:defRPr>
            </a:lvl2pPr>
            <a:lvl3pPr>
              <a:defRPr>
                <a:latin typeface="Varela Round" panose="02000000000000000000" pitchFamily="50" charset="0"/>
              </a:defRPr>
            </a:lvl3pPr>
            <a:lvl4pPr>
              <a:defRPr>
                <a:latin typeface="Varela Round" panose="02000000000000000000" pitchFamily="50" charset="0"/>
              </a:defRPr>
            </a:lvl4pPr>
            <a:lvl5pPr>
              <a:defRPr>
                <a:latin typeface="Varela Round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Varela Round" panose="020000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arela Roun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arela Round" panose="02000000000000000000" pitchFamily="50" charset="0"/>
              </a:defRPr>
            </a:lvl1pPr>
            <a:lvl2pPr>
              <a:defRPr>
                <a:latin typeface="Varela Round" panose="02000000000000000000" pitchFamily="50" charset="0"/>
              </a:defRPr>
            </a:lvl2pPr>
            <a:lvl3pPr>
              <a:defRPr>
                <a:latin typeface="Varela Round" panose="02000000000000000000" pitchFamily="50" charset="0"/>
              </a:defRPr>
            </a:lvl3pPr>
            <a:lvl4pPr>
              <a:defRPr>
                <a:latin typeface="Varela Round" panose="02000000000000000000" pitchFamily="50" charset="0"/>
              </a:defRPr>
            </a:lvl4pPr>
            <a:lvl5pPr>
              <a:defRPr>
                <a:latin typeface="Varela Round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Varela Round" panose="02000000000000000000" pitchFamily="50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arela Round" panose="02000000000000000000" pitchFamily="50" charset="0"/>
              </a:defRPr>
            </a:lvl1pPr>
            <a:lvl2pPr>
              <a:defRPr>
                <a:latin typeface="Varela Round" panose="02000000000000000000" pitchFamily="50" charset="0"/>
              </a:defRPr>
            </a:lvl2pPr>
            <a:lvl3pPr>
              <a:defRPr>
                <a:latin typeface="Varela Round" panose="02000000000000000000" pitchFamily="50" charset="0"/>
              </a:defRPr>
            </a:lvl3pPr>
            <a:lvl4pPr>
              <a:defRPr>
                <a:latin typeface="Varela Round" panose="02000000000000000000" pitchFamily="50" charset="0"/>
              </a:defRPr>
            </a:lvl4pPr>
            <a:lvl5pPr>
              <a:defRPr>
                <a:latin typeface="Varela Round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638A-5128-456C-B950-7E1CE0C73689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3226-0939-418C-A35E-EC45636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Similarity Between Documents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Cosine Similarity </a:t>
            </a:r>
            <a:r>
              <a:rPr lang="en-US" dirty="0" err="1" smtClean="0"/>
              <a:t>vs</a:t>
            </a:r>
            <a:r>
              <a:rPr lang="en-US" dirty="0" smtClean="0"/>
              <a:t> Soft Cosine Similarity</a:t>
            </a:r>
          </a:p>
          <a:p>
            <a:endParaRPr lang="en-US" dirty="0"/>
          </a:p>
          <a:p>
            <a:pPr algn="r"/>
            <a:r>
              <a:rPr lang="en-US" dirty="0" smtClean="0"/>
              <a:t>Bia Chaudhry</a:t>
            </a:r>
          </a:p>
          <a:p>
            <a:pPr algn="r"/>
            <a:r>
              <a:rPr lang="en-US" dirty="0" smtClean="0"/>
              <a:t>184055</a:t>
            </a:r>
          </a:p>
          <a:p>
            <a:pPr algn="r"/>
            <a:r>
              <a:rPr lang="en-US" dirty="0" smtClean="0"/>
              <a:t>NLP</a:t>
            </a:r>
          </a:p>
          <a:p>
            <a:pPr algn="r"/>
            <a:r>
              <a:rPr lang="en-US" dirty="0" smtClean="0"/>
              <a:t>Submitted to </a:t>
            </a:r>
          </a:p>
          <a:p>
            <a:pPr algn="r"/>
            <a:r>
              <a:rPr lang="en-US" dirty="0" smtClean="0"/>
              <a:t>Ma’am </a:t>
            </a:r>
            <a:r>
              <a:rPr lang="en-US" dirty="0" err="1" smtClean="0"/>
              <a:t>Seemab</a:t>
            </a:r>
            <a:r>
              <a:rPr lang="en-US" dirty="0" smtClean="0"/>
              <a:t> </a:t>
            </a:r>
            <a:r>
              <a:rPr lang="en-US" dirty="0" err="1" smtClean="0"/>
              <a:t>Latif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4396425"/>
            <a:ext cx="2859110" cy="22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arela Round" panose="02000000000000000000" pitchFamily="50" charset="0"/>
              </a:rPr>
              <a:t>Similarities</a:t>
            </a:r>
            <a:endParaRPr lang="en-US" dirty="0">
              <a:latin typeface="Varela Round" panose="02000000000000000000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latin typeface="Varela Round" panose="02000000000000000000" pitchFamily="50" charset="0"/>
              </a:rPr>
              <a:t>Cosine Similarity</a:t>
            </a:r>
            <a:endParaRPr lang="en-US" u="sng" dirty="0">
              <a:latin typeface="Varela Round" panose="02000000000000000000" pitchFamily="50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4195" y="2604514"/>
            <a:ext cx="5743380" cy="243319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>
                <a:latin typeface="Varela Round" panose="02000000000000000000" pitchFamily="50" charset="0"/>
              </a:rPr>
              <a:t>Soft Cosine Similarity</a:t>
            </a:r>
            <a:endParaRPr lang="en-US" u="sng" dirty="0">
              <a:latin typeface="Varela Round" panose="02000000000000000000" pitchFamily="50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36730"/>
            <a:ext cx="5183188" cy="3821279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5997575" y="2093119"/>
            <a:ext cx="0" cy="434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55346" y="2807594"/>
            <a:ext cx="1674254" cy="1219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19752" y="4065710"/>
            <a:ext cx="1571223" cy="111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81128" y="5223781"/>
            <a:ext cx="1264388" cy="76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948" y="2807593"/>
            <a:ext cx="1856706" cy="785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18860" y="3593207"/>
            <a:ext cx="1914302" cy="798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9456" y="4391697"/>
            <a:ext cx="1197936" cy="64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arela Round" panose="02000000000000000000" pitchFamily="50" charset="0"/>
              </a:rPr>
              <a:t>Network Graphs</a:t>
            </a:r>
            <a:endParaRPr lang="en-US" dirty="0">
              <a:latin typeface="Varela Round" panose="02000000000000000000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latin typeface="Varela Round" panose="02000000000000000000" pitchFamily="50" charset="0"/>
              </a:rPr>
              <a:t>Cosine Similarity</a:t>
            </a:r>
            <a:endParaRPr lang="en-US" u="sng" dirty="0">
              <a:latin typeface="Varela Round" panose="02000000000000000000" pitchFamily="50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>
                <a:latin typeface="Varela Round" panose="02000000000000000000" pitchFamily="50" charset="0"/>
              </a:rPr>
              <a:t>Soft Cosine Similarity</a:t>
            </a:r>
            <a:endParaRPr lang="en-US" u="sng" dirty="0">
              <a:latin typeface="Varela Round" panose="02000000000000000000" pitchFamily="50" charset="0"/>
            </a:endParaRPr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5997575" y="2093119"/>
            <a:ext cx="0" cy="434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67" y="2933172"/>
            <a:ext cx="4368799" cy="28916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33172"/>
            <a:ext cx="4329970" cy="28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1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arela Round" panose="02000000000000000000" pitchFamily="50" charset="0"/>
              </a:rPr>
              <a:t>Network Graphs</a:t>
            </a:r>
            <a:endParaRPr lang="en-US" dirty="0">
              <a:latin typeface="Varela Round" panose="02000000000000000000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latin typeface="Varela Round" panose="02000000000000000000" pitchFamily="50" charset="0"/>
              </a:rPr>
              <a:t>Cosine Similarity</a:t>
            </a:r>
            <a:endParaRPr lang="en-US" u="sng" dirty="0">
              <a:latin typeface="Varela Round" panose="02000000000000000000" pitchFamily="50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>
                <a:latin typeface="Varela Round" panose="02000000000000000000" pitchFamily="50" charset="0"/>
              </a:rPr>
              <a:t>Soft Cosine Similarity</a:t>
            </a:r>
            <a:endParaRPr lang="en-US" u="sng" dirty="0">
              <a:latin typeface="Varela Round" panose="02000000000000000000" pitchFamily="50" charset="0"/>
            </a:endParaRPr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5997575" y="2093119"/>
            <a:ext cx="0" cy="434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099611"/>
            <a:ext cx="4147646" cy="2745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048" y="3099611"/>
            <a:ext cx="4147646" cy="27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r>
              <a:rPr lang="en-US" dirty="0" smtClean="0"/>
              <a:t> (Clusters)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Cosine Similarity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Clusters </a:t>
            </a:r>
          </a:p>
          <a:p>
            <a:endParaRPr lang="en-US" dirty="0" smtClean="0"/>
          </a:p>
          <a:p>
            <a:r>
              <a:rPr lang="en-US" dirty="0" err="1" smtClean="0"/>
              <a:t>Dendogram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Soft Cosine Similarity</a:t>
            </a:r>
            <a:endParaRPr lang="en-US" u="sng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</a:p>
          <a:p>
            <a:endParaRPr lang="en-US" dirty="0"/>
          </a:p>
          <a:p>
            <a:r>
              <a:rPr lang="en-US" dirty="0" err="1" smtClean="0"/>
              <a:t>Dendogram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63" y="3067049"/>
            <a:ext cx="3181350" cy="504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3" y="4089548"/>
            <a:ext cx="3678665" cy="24821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251" y="3143249"/>
            <a:ext cx="3295650" cy="428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5" y="4089548"/>
            <a:ext cx="3865275" cy="260802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993595" y="1816476"/>
            <a:ext cx="0" cy="48810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4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Accuracy Scores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Cosine Similarity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Actual: 1,1,1, 2, 2, 2, 0 , 0</a:t>
            </a:r>
          </a:p>
          <a:p>
            <a:r>
              <a:rPr lang="en-US" dirty="0" smtClean="0"/>
              <a:t>Predicted: 1,1,1, 2,0,2, 0, 0</a:t>
            </a:r>
          </a:p>
          <a:p>
            <a:endParaRPr lang="en-US" dirty="0" smtClean="0"/>
          </a:p>
          <a:p>
            <a:r>
              <a:rPr lang="en-US" dirty="0" smtClean="0"/>
              <a:t>Accuracy = True values/Total Values * 100</a:t>
            </a:r>
          </a:p>
          <a:p>
            <a:r>
              <a:rPr lang="en-US" dirty="0" smtClean="0"/>
              <a:t>= 7/8 * 100 = 87.5%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Soft Cosine Similarity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Actual: 2,2,2,0,0,0,1,1</a:t>
            </a:r>
          </a:p>
          <a:p>
            <a:r>
              <a:rPr lang="en-US" dirty="0" smtClean="0"/>
              <a:t>Predicted: 2,2,2,0,0,0,0,1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Accuracy = 7/8 * 100 = 87.5%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97575" y="1880315"/>
            <a:ext cx="0" cy="48810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1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: Looking Forward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scores could be used for clustering and ranking documents </a:t>
            </a:r>
          </a:p>
          <a:p>
            <a:endParaRPr lang="en-US" dirty="0" smtClean="0"/>
          </a:p>
          <a:p>
            <a:r>
              <a:rPr lang="en-US" dirty="0" smtClean="0"/>
              <a:t>Machine Translations could be improved using Similarity Scores</a:t>
            </a:r>
          </a:p>
          <a:p>
            <a:endParaRPr lang="en-US" dirty="0" smtClean="0"/>
          </a:p>
          <a:p>
            <a:r>
              <a:rPr lang="en-US" dirty="0" smtClean="0"/>
              <a:t>Readability of document could also be improved with Similarity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6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Similarity scores with </a:t>
            </a:r>
            <a:r>
              <a:rPr lang="en-US" dirty="0" err="1" smtClean="0"/>
              <a:t>embeddings</a:t>
            </a:r>
            <a:r>
              <a:rPr lang="en-US" dirty="0" smtClean="0"/>
              <a:t> could be used for semantic similarity between documents</a:t>
            </a:r>
          </a:p>
          <a:p>
            <a:endParaRPr lang="en-US" dirty="0" smtClean="0"/>
          </a:p>
          <a:p>
            <a:r>
              <a:rPr lang="en-US" dirty="0" smtClean="0"/>
              <a:t>For just term based similarity TF-IDF based cosine similarity is better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45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processing</a:t>
            </a:r>
          </a:p>
          <a:p>
            <a:r>
              <a:rPr lang="en-US" dirty="0" smtClean="0"/>
              <a:t>TF-IDF</a:t>
            </a:r>
          </a:p>
          <a:p>
            <a:r>
              <a:rPr lang="en-US" dirty="0" smtClean="0"/>
              <a:t>Similarity (Cosine &amp; Soft Cosine)</a:t>
            </a:r>
          </a:p>
          <a:p>
            <a:r>
              <a:rPr lang="en-US" dirty="0" smtClean="0"/>
              <a:t>Network Graph</a:t>
            </a:r>
          </a:p>
          <a:p>
            <a:r>
              <a:rPr lang="en-US" dirty="0" err="1" smtClean="0"/>
              <a:t>Dendogram</a:t>
            </a:r>
            <a:r>
              <a:rPr lang="en-US" dirty="0" smtClean="0"/>
              <a:t> (Clusters)</a:t>
            </a:r>
          </a:p>
          <a:p>
            <a:r>
              <a:rPr lang="en-US" dirty="0" smtClean="0"/>
              <a:t>Accuracy : Evaluation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467" y="365125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of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93000" cy="405024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Extract the abstract of 3 COVID-19 papers</a:t>
            </a:r>
          </a:p>
          <a:p>
            <a:pPr lvl="1" algn="just"/>
            <a:r>
              <a:rPr lang="en-US" dirty="0" smtClean="0"/>
              <a:t>These papers are comparing Cardiac Disease with COVID-19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3 Wikipedia articles related to movie characters i.e. Harry Potter, Tom Cruise, and Spider Man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2 Sports related Wikipedia article pieces i.e. Cricket and Hockey.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Lemmatization of Documents to create Vocabulary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0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5118" y="3414183"/>
            <a:ext cx="4616215" cy="2596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0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9119" y="2676788"/>
            <a:ext cx="3227682" cy="1815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0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0636" y="3239822"/>
            <a:ext cx="2618082" cy="1472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0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0219" y="2320133"/>
            <a:ext cx="2717799" cy="1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Score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488921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Term means Word or the tokenized small thing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Document means Sentence or The large thing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TF = Term Frequency</a:t>
            </a:r>
          </a:p>
          <a:p>
            <a:r>
              <a:rPr lang="en-US" sz="2000" dirty="0">
                <a:solidFill>
                  <a:schemeClr val="tx1"/>
                </a:solidFill>
              </a:rPr>
              <a:t>IDF = Inverse Document Frequency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Mathematically: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TF = How Frequently the term occurs in the document = LOG (Count( Term in a document) + 1)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IDF = LOG( Total # of Doc / # of Doc with that Term in it)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TF-IDF = TF*IDF</a:t>
            </a:r>
          </a:p>
        </p:txBody>
      </p:sp>
    </p:spTree>
    <p:extLst>
      <p:ext uri="{BB962C8B-B14F-4D97-AF65-F5344CB8AC3E}">
        <p14:creationId xmlns:p14="http://schemas.microsoft.com/office/powerpoint/2010/main" val="2699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21" y="1598982"/>
            <a:ext cx="4220909" cy="1748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293" t="42913" r="18160" b="4797"/>
          <a:stretch/>
        </p:blipFill>
        <p:spPr>
          <a:xfrm>
            <a:off x="5975797" y="107948"/>
            <a:ext cx="5679582" cy="2627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720" y="3160400"/>
            <a:ext cx="2943225" cy="75247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890613" y="4373569"/>
            <a:ext cx="4764766" cy="2355855"/>
            <a:chOff x="6890613" y="4038718"/>
            <a:chExt cx="4764766" cy="23558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2063" y="4038718"/>
              <a:ext cx="342900" cy="15811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9439476" y="4066722"/>
              <a:ext cx="323850" cy="1571625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7433326" y="5700262"/>
              <a:ext cx="3154017" cy="26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90613" y="5840575"/>
              <a:ext cx="47647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SQRT((                          )</a:t>
              </a:r>
              <a:r>
                <a:rPr lang="en-US" baseline="30000" dirty="0" smtClean="0"/>
                <a:t>2</a:t>
              </a:r>
              <a:r>
                <a:rPr lang="en-US" dirty="0" smtClean="0"/>
                <a:t>)  * SQRT((                       )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baseline="30000" dirty="0" smtClean="0"/>
            </a:p>
            <a:p>
              <a:endParaRPr lang="en-US" baseline="30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140352" y="5370574"/>
              <a:ext cx="286322" cy="132026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0571999" y="5443012"/>
              <a:ext cx="246537" cy="119642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485234" y="4755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601401" y="244699"/>
            <a:ext cx="495653" cy="249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159726" y="244699"/>
            <a:ext cx="495653" cy="249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893972" y="1490059"/>
            <a:ext cx="940158" cy="802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010333" y="2762164"/>
            <a:ext cx="2145" cy="5343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010332" y="3921111"/>
            <a:ext cx="2145" cy="5343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93972" y="5096708"/>
            <a:ext cx="2468145" cy="33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074" y="4170957"/>
            <a:ext cx="2744130" cy="1864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2215166" y="6287705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Matrix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87686" y="1181231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727" y="244699"/>
            <a:ext cx="230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Varela Round" panose="02000000000000000000" pitchFamily="50" charset="0"/>
              </a:rPr>
              <a:t>TF-IDF Explanation</a:t>
            </a:r>
            <a:endParaRPr lang="en-US" u="sng" dirty="0">
              <a:latin typeface="Varela Roun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TF-IDF Cosine Similarity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 are ignored</a:t>
            </a:r>
          </a:p>
          <a:p>
            <a:r>
              <a:rPr lang="en-US" dirty="0" smtClean="0"/>
              <a:t>Synonyms could be treated differently</a:t>
            </a:r>
          </a:p>
          <a:p>
            <a:endParaRPr lang="en-US" dirty="0"/>
          </a:p>
          <a:p>
            <a:r>
              <a:rPr lang="en-US" dirty="0" smtClean="0"/>
              <a:t>Could be improved by</a:t>
            </a:r>
          </a:p>
          <a:p>
            <a:pPr lvl="1"/>
            <a:r>
              <a:rPr lang="en-US" dirty="0" smtClean="0"/>
              <a:t>Soft Cosine Similarity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4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Considers the meaning (semantics) along with the syntax</a:t>
            </a:r>
          </a:p>
          <a:p>
            <a:endParaRPr lang="en-US" dirty="0" smtClean="0"/>
          </a:p>
          <a:p>
            <a:r>
              <a:rPr lang="en-US" dirty="0"/>
              <a:t>For Example, ‘President’ </a:t>
            </a:r>
            <a:r>
              <a:rPr lang="en-US" dirty="0" err="1"/>
              <a:t>vs</a:t>
            </a:r>
            <a:r>
              <a:rPr lang="en-US" dirty="0"/>
              <a:t> ‘Prime minister’, ‘Food’ </a:t>
            </a:r>
            <a:r>
              <a:rPr lang="en-US" dirty="0" err="1"/>
              <a:t>vs</a:t>
            </a:r>
            <a:r>
              <a:rPr lang="en-US" dirty="0"/>
              <a:t> ‘Dish’, ‘Hi’ </a:t>
            </a:r>
            <a:r>
              <a:rPr lang="en-US" dirty="0" err="1"/>
              <a:t>vs</a:t>
            </a:r>
            <a:r>
              <a:rPr lang="en-US" dirty="0"/>
              <a:t> ‘Hello’ should be considered </a:t>
            </a:r>
            <a:r>
              <a:rPr lang="en-US" dirty="0" smtClean="0"/>
              <a:t>similar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5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 </a:t>
            </a:r>
            <a:r>
              <a:rPr lang="en-US" dirty="0" err="1" smtClean="0"/>
              <a:t>vs</a:t>
            </a:r>
            <a:r>
              <a:rPr lang="en-US" dirty="0" smtClean="0"/>
              <a:t> Soft Cosine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55" y="2170935"/>
            <a:ext cx="8029977" cy="38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038679"/>
              </p:ext>
            </p:extLst>
          </p:nvPr>
        </p:nvGraphicFramePr>
        <p:xfrm>
          <a:off x="193183" y="1690688"/>
          <a:ext cx="11822806" cy="454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42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876</TotalTime>
  <Words>437</Words>
  <Application>Microsoft Office PowerPoint</Application>
  <PresentationFormat>Widescreen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Varela Round</vt:lpstr>
      <vt:lpstr>Office Theme</vt:lpstr>
      <vt:lpstr>Similarity Between Documents</vt:lpstr>
      <vt:lpstr>Project Outline</vt:lpstr>
      <vt:lpstr>Preparation of Documents</vt:lpstr>
      <vt:lpstr>TF-IDF Score</vt:lpstr>
      <vt:lpstr>PowerPoint Presentation</vt:lpstr>
      <vt:lpstr>Limitations of TF-IDF Cosine Similarity </vt:lpstr>
      <vt:lpstr>Soft Cosine Similarity</vt:lpstr>
      <vt:lpstr>Cosine Similarity vs Soft Cosine Similarity</vt:lpstr>
      <vt:lpstr>How it works</vt:lpstr>
      <vt:lpstr>Similarities</vt:lpstr>
      <vt:lpstr>Network Graphs</vt:lpstr>
      <vt:lpstr>Network Graphs</vt:lpstr>
      <vt:lpstr>Dendogram (Clusters)</vt:lpstr>
      <vt:lpstr>Evaluation: Accuracy Scores</vt:lpstr>
      <vt:lpstr>Related Work : Looking Forward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Between Documents</dc:title>
  <dc:creator>Bia Ch</dc:creator>
  <cp:lastModifiedBy>Bia Ch</cp:lastModifiedBy>
  <cp:revision>24</cp:revision>
  <dcterms:created xsi:type="dcterms:W3CDTF">2020-05-19T18:02:18Z</dcterms:created>
  <dcterms:modified xsi:type="dcterms:W3CDTF">2020-05-20T08:41:56Z</dcterms:modified>
</cp:coreProperties>
</file>