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5" r:id="rId9"/>
    <p:sldId id="313" r:id="rId10"/>
    <p:sldId id="293" r:id="rId11"/>
    <p:sldId id="314" r:id="rId12"/>
    <p:sldId id="306" r:id="rId13"/>
    <p:sldId id="317" r:id="rId1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8654"/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D8243-4CAF-41C2-E364-67BCA1EB1995}" v="61" dt="2025-08-27T13:48:43.708"/>
    <p1510:client id="{133CDDB1-AAE7-7822-DDC0-A4A23CAB6B3E}" v="93" dt="2025-08-28T16:46:56.444"/>
    <p1510:client id="{C52E9CBD-7BEF-EB63-8E94-8FCFDB8B5E6E}" v="34" dt="2025-08-27T12:34:29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8" autoAdjust="0"/>
    <p:restoredTop sz="79540" autoAdjust="0"/>
  </p:normalViewPr>
  <p:slideViewPr>
    <p:cSldViewPr snapToGrid="0">
      <p:cViewPr varScale="1">
        <p:scale>
          <a:sx n="88" d="100"/>
          <a:sy n="88" d="100"/>
        </p:scale>
        <p:origin x="1698" y="8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28/08/2025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ymnasium.farama.org/environments/classic_control/cart_pole/" TargetMode="External"/><Relationship Id="rId2" Type="http://schemas.openxmlformats.org/officeDocument/2006/relationships/hyperlink" Target="https://ale.farama.org/environments/breakou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examples/rl/deep_q_network_breakou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gl7aTXSAdnZfLgKfuPPv-Mr36Pcx1oMuduUm5L4r_RzoYfw/viewform?usp=dialo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TP558 - Tópicos avançados em Machine Learning:</a:t>
            </a:r>
            <a:br>
              <a:rPr lang="pt-BR" dirty="0"/>
            </a:br>
            <a:r>
              <a:rPr lang="pt-BR" b="1" i="1" dirty="0" err="1"/>
              <a:t>Deep</a:t>
            </a:r>
            <a:r>
              <a:rPr lang="pt-BR" b="1" i="1" dirty="0"/>
              <a:t> </a:t>
            </a:r>
            <a:r>
              <a:rPr lang="pt-BR" b="1" i="1" dirty="0" err="1"/>
              <a:t>Q-Learning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dirty="0"/>
              <a:t>Bianca Sabrina de C. da Silva</a:t>
            </a:r>
          </a:p>
          <a:p>
            <a:r>
              <a:rPr lang="pt-BR" dirty="0"/>
              <a:t>bianca.sabrina@dtel.inatel.br</a:t>
            </a:r>
            <a:endParaRPr lang="pt-BR" dirty="0">
              <a:ea typeface="Calibri"/>
              <a:cs typeface="Calibri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pt-BR" err="1">
                <a:ea typeface="+mn-lt"/>
                <a:cs typeface="+mn-lt"/>
              </a:rPr>
              <a:t>Mnih</a:t>
            </a:r>
            <a:r>
              <a:rPr lang="pt-BR" dirty="0">
                <a:ea typeface="+mn-lt"/>
                <a:cs typeface="+mn-lt"/>
              </a:rPr>
              <a:t>, V., </a:t>
            </a:r>
            <a:r>
              <a:rPr lang="pt-BR" err="1">
                <a:ea typeface="+mn-lt"/>
                <a:cs typeface="+mn-lt"/>
              </a:rPr>
              <a:t>Kavukcuoglu</a:t>
            </a:r>
            <a:r>
              <a:rPr lang="pt-BR" dirty="0">
                <a:ea typeface="+mn-lt"/>
                <a:cs typeface="+mn-lt"/>
              </a:rPr>
              <a:t>, K., Silver, D., </a:t>
            </a:r>
            <a:r>
              <a:rPr lang="pt-BR" err="1">
                <a:ea typeface="+mn-lt"/>
                <a:cs typeface="+mn-lt"/>
              </a:rPr>
              <a:t>Rusu</a:t>
            </a:r>
            <a:r>
              <a:rPr lang="pt-BR" dirty="0">
                <a:ea typeface="+mn-lt"/>
                <a:cs typeface="+mn-lt"/>
              </a:rPr>
              <a:t>, A. A., </a:t>
            </a:r>
            <a:r>
              <a:rPr lang="pt-BR" err="1">
                <a:ea typeface="+mn-lt"/>
                <a:cs typeface="+mn-lt"/>
              </a:rPr>
              <a:t>Veness</a:t>
            </a:r>
            <a:r>
              <a:rPr lang="pt-BR" dirty="0">
                <a:ea typeface="+mn-lt"/>
                <a:cs typeface="+mn-lt"/>
              </a:rPr>
              <a:t>, J., </a:t>
            </a:r>
            <a:r>
              <a:rPr lang="pt-BR" err="1">
                <a:ea typeface="+mn-lt"/>
                <a:cs typeface="+mn-lt"/>
              </a:rPr>
              <a:t>Bellemare</a:t>
            </a:r>
            <a:r>
              <a:rPr lang="pt-BR" dirty="0">
                <a:ea typeface="+mn-lt"/>
                <a:cs typeface="+mn-lt"/>
              </a:rPr>
              <a:t>, M. G., </a:t>
            </a:r>
            <a:r>
              <a:rPr lang="pt-BR" i="1" dirty="0">
                <a:ea typeface="+mn-lt"/>
                <a:cs typeface="+mn-lt"/>
              </a:rPr>
              <a:t>et al.</a:t>
            </a:r>
            <a:r>
              <a:rPr lang="pt-BR" dirty="0">
                <a:ea typeface="+mn-lt"/>
                <a:cs typeface="+mn-lt"/>
              </a:rPr>
              <a:t> (2015). </a:t>
            </a:r>
            <a:r>
              <a:rPr lang="pt-BR" b="1" err="1">
                <a:ea typeface="+mn-lt"/>
                <a:cs typeface="+mn-lt"/>
              </a:rPr>
              <a:t>Human-level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err="1">
                <a:ea typeface="+mn-lt"/>
                <a:cs typeface="+mn-lt"/>
              </a:rPr>
              <a:t>control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err="1">
                <a:ea typeface="+mn-lt"/>
                <a:cs typeface="+mn-lt"/>
              </a:rPr>
              <a:t>through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err="1">
                <a:ea typeface="+mn-lt"/>
                <a:cs typeface="+mn-lt"/>
              </a:rPr>
              <a:t>deep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err="1">
                <a:ea typeface="+mn-lt"/>
                <a:cs typeface="+mn-lt"/>
              </a:rPr>
              <a:t>reinforcement</a:t>
            </a:r>
            <a:r>
              <a:rPr lang="pt-BR" b="1" dirty="0">
                <a:ea typeface="+mn-lt"/>
                <a:cs typeface="+mn-lt"/>
              </a:rPr>
              <a:t> learning.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i="1" err="1">
                <a:ea typeface="+mn-lt"/>
                <a:cs typeface="+mn-lt"/>
              </a:rPr>
              <a:t>Nature</a:t>
            </a:r>
            <a:r>
              <a:rPr lang="pt-BR" dirty="0">
                <a:ea typeface="+mn-lt"/>
                <a:cs typeface="+mn-lt"/>
              </a:rPr>
              <a:t>, 518(7540), 529–533.</a:t>
            </a:r>
          </a:p>
          <a:p>
            <a:pPr marL="0" indent="0">
              <a:buNone/>
            </a:pPr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 err="1">
                <a:ea typeface="+mn-lt"/>
                <a:cs typeface="+mn-lt"/>
              </a:rPr>
              <a:t>Farama</a:t>
            </a:r>
            <a:r>
              <a:rPr lang="pt-BR" dirty="0">
                <a:ea typeface="+mn-lt"/>
                <a:cs typeface="+mn-lt"/>
              </a:rPr>
              <a:t> Foundation. (2025). </a:t>
            </a:r>
            <a:r>
              <a:rPr lang="pt-BR" b="1" err="1">
                <a:ea typeface="+mn-lt"/>
                <a:cs typeface="+mn-lt"/>
              </a:rPr>
              <a:t>Environments</a:t>
            </a:r>
            <a:r>
              <a:rPr lang="pt-BR" b="1" dirty="0">
                <a:ea typeface="+mn-lt"/>
                <a:cs typeface="+mn-lt"/>
              </a:rPr>
              <a:t> — Arcade Learning </a:t>
            </a:r>
            <a:r>
              <a:rPr lang="pt-BR" b="1" err="1">
                <a:ea typeface="+mn-lt"/>
                <a:cs typeface="+mn-lt"/>
              </a:rPr>
              <a:t>Environment</a:t>
            </a:r>
            <a:r>
              <a:rPr lang="pt-BR" b="1" dirty="0">
                <a:ea typeface="+mn-lt"/>
                <a:cs typeface="+mn-lt"/>
              </a:rPr>
              <a:t> (ALE).</a:t>
            </a:r>
            <a:br>
              <a:rPr lang="pt-BR" b="1" dirty="0">
                <a:ea typeface="+mn-lt"/>
                <a:cs typeface="+mn-lt"/>
              </a:rPr>
            </a:br>
            <a:r>
              <a:rPr lang="pt-BR" b="1" dirty="0">
                <a:ea typeface="+mn-lt"/>
                <a:cs typeface="+mn-lt"/>
              </a:rPr>
              <a:t>Disponível em: </a:t>
            </a:r>
            <a:r>
              <a:rPr lang="pt-BR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https://ale.farama.org/environments/</a:t>
            </a:r>
          </a:p>
          <a:p>
            <a:pPr marL="0" indent="0">
              <a:buNone/>
            </a:pPr>
            <a:endParaRPr lang="pt-BR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dirty="0" err="1">
                <a:ea typeface="+mn-lt"/>
                <a:cs typeface="+mn-lt"/>
              </a:rPr>
              <a:t>Farama</a:t>
            </a:r>
            <a:r>
              <a:rPr lang="pt-BR" dirty="0">
                <a:ea typeface="+mn-lt"/>
                <a:cs typeface="+mn-lt"/>
              </a:rPr>
              <a:t> Foundation. (2025).</a:t>
            </a:r>
            <a:br>
              <a:rPr lang="pt-BR" dirty="0">
                <a:ea typeface="+mn-lt"/>
                <a:cs typeface="+mn-lt"/>
              </a:rPr>
            </a:br>
            <a:r>
              <a:rPr lang="pt-BR" b="1" dirty="0">
                <a:ea typeface="+mn-lt"/>
                <a:cs typeface="+mn-lt"/>
              </a:rPr>
              <a:t>Cart Pole </a:t>
            </a:r>
            <a:r>
              <a:rPr lang="pt-BR" b="1" dirty="0" err="1">
                <a:ea typeface="+mn-lt"/>
                <a:cs typeface="+mn-lt"/>
              </a:rPr>
              <a:t>Environment</a:t>
            </a:r>
            <a:r>
              <a:rPr lang="pt-BR" b="1" dirty="0">
                <a:ea typeface="+mn-lt"/>
                <a:cs typeface="+mn-lt"/>
              </a:rPr>
              <a:t> — </a:t>
            </a:r>
            <a:r>
              <a:rPr lang="pt-BR" b="1" dirty="0" err="1">
                <a:ea typeface="+mn-lt"/>
                <a:cs typeface="+mn-lt"/>
              </a:rPr>
              <a:t>Gymnasium</a:t>
            </a:r>
            <a:r>
              <a:rPr lang="pt-BR" b="1" dirty="0">
                <a:ea typeface="+mn-lt"/>
                <a:cs typeface="+mn-lt"/>
              </a:rPr>
              <a:t> Classic </a:t>
            </a:r>
            <a:r>
              <a:rPr lang="pt-BR" b="1" dirty="0" err="1">
                <a:ea typeface="+mn-lt"/>
                <a:cs typeface="+mn-lt"/>
              </a:rPr>
              <a:t>Control</a:t>
            </a:r>
            <a:r>
              <a:rPr lang="pt-BR" b="1" dirty="0">
                <a:ea typeface="+mn-lt"/>
                <a:cs typeface="+mn-lt"/>
              </a:rPr>
              <a:t>.</a:t>
            </a:r>
            <a:br>
              <a:rPr lang="pt-BR" b="1" dirty="0">
                <a:ea typeface="+mn-lt"/>
                <a:cs typeface="+mn-lt"/>
              </a:rPr>
            </a:br>
            <a:r>
              <a:rPr lang="pt-BR" b="1" dirty="0">
                <a:ea typeface="+mn-lt"/>
                <a:cs typeface="+mn-lt"/>
              </a:rPr>
              <a:t>Disponível em: </a:t>
            </a:r>
            <a:r>
              <a:rPr lang="pt-BR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https://gymnasium.farama.org/environments/classic_control/cart_pole/</a:t>
            </a: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Chapman, J., &amp; </a:t>
            </a:r>
            <a:r>
              <a:rPr lang="pt-BR" err="1">
                <a:ea typeface="+mn-lt"/>
                <a:cs typeface="+mn-lt"/>
              </a:rPr>
              <a:t>Lechner</a:t>
            </a:r>
            <a:r>
              <a:rPr lang="pt-BR" dirty="0">
                <a:ea typeface="+mn-lt"/>
                <a:cs typeface="+mn-lt"/>
              </a:rPr>
              <a:t>, M. (2020). </a:t>
            </a:r>
            <a:r>
              <a:rPr lang="pt-BR" b="1" err="1">
                <a:ea typeface="+mn-lt"/>
                <a:cs typeface="+mn-lt"/>
              </a:rPr>
              <a:t>Deep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err="1">
                <a:ea typeface="+mn-lt"/>
                <a:cs typeface="+mn-lt"/>
              </a:rPr>
              <a:t>Q-Learning</a:t>
            </a:r>
            <a:r>
              <a:rPr lang="pt-BR" b="1" dirty="0">
                <a:ea typeface="+mn-lt"/>
                <a:cs typeface="+mn-lt"/>
              </a:rPr>
              <a:t> for Atari </a:t>
            </a:r>
            <a:r>
              <a:rPr lang="pt-BR" b="1" err="1">
                <a:ea typeface="+mn-lt"/>
                <a:cs typeface="+mn-lt"/>
              </a:rPr>
              <a:t>Breakout</a:t>
            </a:r>
            <a:r>
              <a:rPr lang="pt-BR" b="1" dirty="0">
                <a:ea typeface="+mn-lt"/>
                <a:cs typeface="+mn-lt"/>
              </a:rPr>
              <a:t>.</a:t>
            </a:r>
            <a:br>
              <a:rPr lang="pt-BR" b="1" dirty="0">
                <a:ea typeface="+mn-lt"/>
                <a:cs typeface="+mn-lt"/>
              </a:rPr>
            </a:br>
            <a:r>
              <a:rPr lang="pt-BR" b="1" dirty="0">
                <a:ea typeface="+mn-lt"/>
                <a:cs typeface="+mn-lt"/>
              </a:rPr>
              <a:t>Disponível em: </a:t>
            </a:r>
            <a:r>
              <a:rPr lang="pt-BR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https://keras.io/examples/rl/deep_q_network_breakout/</a:t>
            </a:r>
            <a:endParaRPr lang="pt-BR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Obrigada!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45C3E-05E0-69E6-B67D-CC2A381E4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85553A-9B93-EAEC-85D2-419792AA550E}"/>
              </a:ext>
            </a:extLst>
          </p:cNvPr>
          <p:cNvSpPr txBox="1"/>
          <p:nvPr/>
        </p:nvSpPr>
        <p:spPr>
          <a:xfrm>
            <a:off x="3287790" y="2925055"/>
            <a:ext cx="562447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para o Quiz</a:t>
            </a:r>
            <a:endParaRPr lang="en-US" sz="6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4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8675915" cy="432956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  <a:p>
            <a:r>
              <a:rPr lang="en-US" dirty="0">
                <a:latin typeface="Calibri"/>
                <a:ea typeface="Calibri"/>
                <a:cs typeface="Calibri"/>
              </a:rPr>
              <a:t>O </a:t>
            </a:r>
            <a:r>
              <a:rPr lang="en-US" dirty="0" err="1">
                <a:latin typeface="Calibri"/>
                <a:ea typeface="Calibri"/>
                <a:cs typeface="Calibri"/>
              </a:rPr>
              <a:t>objetivo</a:t>
            </a:r>
            <a:r>
              <a:rPr lang="en-US" dirty="0">
                <a:latin typeface="Calibri"/>
                <a:ea typeface="Calibri"/>
                <a:cs typeface="Calibri"/>
              </a:rPr>
              <a:t> é </a:t>
            </a:r>
            <a:r>
              <a:rPr lang="en-US" dirty="0" err="1">
                <a:latin typeface="Calibri"/>
                <a:ea typeface="Calibri"/>
                <a:cs typeface="Calibri"/>
              </a:rPr>
              <a:t>treinar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agentes</a:t>
            </a:r>
            <a:r>
              <a:rPr lang="en-US" dirty="0">
                <a:latin typeface="Calibri"/>
                <a:ea typeface="Calibri"/>
                <a:cs typeface="Calibri"/>
              </a:rPr>
              <a:t> para </a:t>
            </a:r>
            <a:r>
              <a:rPr lang="en-US" dirty="0" err="1">
                <a:latin typeface="Calibri"/>
                <a:ea typeface="Calibri"/>
                <a:cs typeface="Calibri"/>
              </a:rPr>
              <a:t>aprender</a:t>
            </a:r>
            <a:r>
              <a:rPr lang="en-US" dirty="0">
                <a:latin typeface="Calibri"/>
                <a:ea typeface="Calibri"/>
                <a:cs typeface="Calibri"/>
              </a:rPr>
              <a:t> a </a:t>
            </a:r>
            <a:r>
              <a:rPr lang="en-US" dirty="0" err="1">
                <a:latin typeface="Calibri"/>
                <a:ea typeface="Calibri"/>
                <a:cs typeface="Calibri"/>
              </a:rPr>
              <a:t>tomar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decisões</a:t>
            </a:r>
            <a:r>
              <a:rPr lang="en-US" dirty="0">
                <a:latin typeface="Calibri"/>
                <a:ea typeface="Calibri"/>
                <a:cs typeface="Calibri"/>
              </a:rPr>
              <a:t>.</a:t>
            </a:r>
            <a:endParaRPr dirty="0" err="1">
              <a:latin typeface="Calibri"/>
              <a:ea typeface="Calibri"/>
              <a:cs typeface="Calibri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pt-BR" dirty="0">
                <a:latin typeface="Calibri"/>
                <a:ea typeface="Calibri"/>
                <a:cs typeface="Calibri"/>
              </a:rPr>
              <a:t>Uma das grandes limitações do </a:t>
            </a:r>
            <a:r>
              <a:rPr lang="pt-BR" dirty="0" err="1">
                <a:latin typeface="Calibri"/>
                <a:ea typeface="Calibri"/>
                <a:cs typeface="Calibri"/>
              </a:rPr>
              <a:t>Q-Learning</a:t>
            </a:r>
            <a:r>
              <a:rPr lang="pt-BR" b="1" dirty="0">
                <a:latin typeface="Calibri"/>
                <a:ea typeface="Calibri"/>
                <a:cs typeface="Calibri"/>
              </a:rPr>
              <a:t> </a:t>
            </a:r>
            <a:r>
              <a:rPr lang="pt-BR" dirty="0">
                <a:latin typeface="Calibri"/>
                <a:ea typeface="Calibri"/>
                <a:cs typeface="Calibri"/>
              </a:rPr>
              <a:t>era lidar com ambientes de alta complexidade.</a:t>
            </a:r>
            <a:endParaRPr lang="pt-BR">
              <a:latin typeface="Calibri"/>
              <a:ea typeface="Calibri"/>
              <a:cs typeface="Calibri"/>
            </a:endParaRPr>
          </a:p>
          <a:p>
            <a:endParaRPr lang="pt-BR" dirty="0">
              <a:ea typeface="Calibri"/>
              <a:cs typeface="Calibri"/>
            </a:endParaRPr>
          </a:p>
          <a:p>
            <a:r>
              <a:rPr lang="en-US" dirty="0" err="1">
                <a:latin typeface="Calibri"/>
                <a:ea typeface="Calibri"/>
                <a:cs typeface="Calibri"/>
              </a:rPr>
              <a:t>Os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pesquisadores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aplicaram</a:t>
            </a:r>
            <a:r>
              <a:rPr lang="en-US" dirty="0">
                <a:latin typeface="Calibri"/>
                <a:ea typeface="Calibri"/>
                <a:cs typeface="Calibri"/>
              </a:rPr>
              <a:t> o </a:t>
            </a:r>
            <a:r>
              <a:rPr lang="pt-BR" b="1" dirty="0" err="1">
                <a:latin typeface="Calibri"/>
                <a:ea typeface="Calibri"/>
                <a:cs typeface="Calibri"/>
              </a:rPr>
              <a:t>Deep</a:t>
            </a:r>
            <a:r>
              <a:rPr lang="pt-BR" b="1" dirty="0">
                <a:latin typeface="Calibri"/>
                <a:ea typeface="Calibri"/>
                <a:cs typeface="Calibri"/>
              </a:rPr>
              <a:t> </a:t>
            </a:r>
            <a:r>
              <a:rPr lang="pt-BR" b="1" dirty="0" err="1">
                <a:latin typeface="Calibri"/>
                <a:ea typeface="Calibri"/>
                <a:cs typeface="Calibri"/>
              </a:rPr>
              <a:t>Q-Learning</a:t>
            </a:r>
            <a:r>
              <a:rPr lang="en-US" dirty="0">
                <a:latin typeface="Calibri"/>
                <a:ea typeface="Calibri"/>
                <a:cs typeface="Calibri"/>
              </a:rPr>
              <a:t> </a:t>
            </a:r>
            <a:r>
              <a:rPr lang="en-US" dirty="0" err="1">
                <a:latin typeface="Calibri"/>
                <a:ea typeface="Calibri"/>
                <a:cs typeface="Calibri"/>
              </a:rPr>
              <a:t>em</a:t>
            </a:r>
            <a:r>
              <a:rPr lang="en-US" dirty="0">
                <a:latin typeface="Calibri"/>
                <a:ea typeface="Calibri"/>
                <a:cs typeface="Calibri"/>
              </a:rPr>
              <a:t> um conjunto de 49 </a:t>
            </a:r>
            <a:r>
              <a:rPr lang="en-US" dirty="0" err="1">
                <a:latin typeface="Calibri"/>
                <a:ea typeface="Calibri"/>
                <a:cs typeface="Calibri"/>
              </a:rPr>
              <a:t>jogos</a:t>
            </a:r>
            <a:r>
              <a:rPr lang="en-US" dirty="0">
                <a:latin typeface="Calibri"/>
                <a:ea typeface="Calibri"/>
                <a:cs typeface="Calibri"/>
              </a:rPr>
              <a:t> do Atari 2600.</a:t>
            </a:r>
            <a:endParaRPr lang="pt-BR" dirty="0">
              <a:latin typeface="Calibri"/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2B09C-6D56-4C9F-A364-B904CCE2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59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diagram of a person&amp;#39;s reward&#10;&#10;AI-generated content may be incorrect.">
            <a:extLst>
              <a:ext uri="{FF2B5EF4-FFF2-40B4-BE49-F238E27FC236}">
                <a16:creationId xmlns:a16="http://schemas.microsoft.com/office/drawing/2014/main" id="{DC5F00B0-5B3B-BE04-4887-4BA92E41F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685925"/>
            <a:ext cx="101917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7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5488AE-34B4-EF1D-F674-507FF2FC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075"/>
            <a:ext cx="1034388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diagram of a deep q-network&#10;&#10;AI-generated content may be incorrect.">
            <a:extLst>
              <a:ext uri="{FF2B5EF4-FFF2-40B4-BE49-F238E27FC236}">
                <a16:creationId xmlns:a16="http://schemas.microsoft.com/office/drawing/2014/main" id="{5A9D96C1-2FD5-5AB5-0D51-22099833ED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318" r="444" b="2415"/>
          <a:stretch>
            <a:fillRect/>
          </a:stretch>
        </p:blipFill>
        <p:spPr>
          <a:xfrm>
            <a:off x="842065" y="1532324"/>
            <a:ext cx="9843741" cy="52262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C23F23-873B-B8CB-DE1F-643537E2B10F}"/>
              </a:ext>
            </a:extLst>
          </p:cNvPr>
          <p:cNvSpPr/>
          <p:nvPr/>
        </p:nvSpPr>
        <p:spPr>
          <a:xfrm>
            <a:off x="2447455" y="4495918"/>
            <a:ext cx="103696" cy="77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C73A0-6B6D-63DD-EB02-6491CC0C761B}"/>
              </a:ext>
            </a:extLst>
          </p:cNvPr>
          <p:cNvSpPr txBox="1"/>
          <p:nvPr/>
        </p:nvSpPr>
        <p:spPr>
          <a:xfrm>
            <a:off x="2377607" y="4405556"/>
            <a:ext cx="1367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~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F760A62-1D92-1CA8-9826-528EAA645D39}"/>
              </a:ext>
            </a:extLst>
          </p:cNvPr>
          <p:cNvSpPr/>
          <p:nvPr/>
        </p:nvSpPr>
        <p:spPr>
          <a:xfrm>
            <a:off x="9836564" y="6118551"/>
            <a:ext cx="91985" cy="6528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94C63-F699-4D63-0028-A9EE7C1D516A}"/>
              </a:ext>
            </a:extLst>
          </p:cNvPr>
          <p:cNvSpPr txBox="1"/>
          <p:nvPr/>
        </p:nvSpPr>
        <p:spPr>
          <a:xfrm>
            <a:off x="9736428" y="6001553"/>
            <a:ext cx="2962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~</a:t>
            </a:r>
            <a:r>
              <a:rPr lang="en-US">
                <a:ea typeface="Calibri"/>
                <a:cs typeface="Calibri"/>
              </a:rPr>
              <a:t>​</a:t>
            </a:r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EEBAC10-609A-E354-275D-DCD634C1C440}"/>
              </a:ext>
            </a:extLst>
          </p:cNvPr>
          <p:cNvSpPr/>
          <p:nvPr/>
        </p:nvSpPr>
        <p:spPr>
          <a:xfrm>
            <a:off x="7355910" y="3715046"/>
            <a:ext cx="115724" cy="7714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AED7E-D15E-7DE3-FF6D-F0E121612F12}"/>
              </a:ext>
            </a:extLst>
          </p:cNvPr>
          <p:cNvSpPr txBox="1"/>
          <p:nvPr/>
        </p:nvSpPr>
        <p:spPr>
          <a:xfrm>
            <a:off x="7353834" y="3597498"/>
            <a:ext cx="6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~</a:t>
            </a:r>
            <a:r>
              <a:rPr lang="en-US">
                <a:ea typeface="Calibri"/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5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Treinamento e otimização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6F89DA-89B2-923C-9556-F725EA4D08FF}"/>
              </a:ext>
            </a:extLst>
          </p:cNvPr>
          <p:cNvSpPr txBox="1"/>
          <p:nvPr/>
        </p:nvSpPr>
        <p:spPr>
          <a:xfrm>
            <a:off x="3683963" y="2052803"/>
            <a:ext cx="241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~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Content Placeholder 15" descr="A diagram of a process&#10;&#10;AI-generated content may be incorrect.">
            <a:extLst>
              <a:ext uri="{FF2B5EF4-FFF2-40B4-BE49-F238E27FC236}">
                <a16:creationId xmlns:a16="http://schemas.microsoft.com/office/drawing/2014/main" id="{94FE13B3-E0AF-F4AE-7913-F0BFBD611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0214" b="13904"/>
          <a:stretch>
            <a:fillRect/>
          </a:stretch>
        </p:blipFill>
        <p:spPr>
          <a:xfrm>
            <a:off x="1143000" y="2241437"/>
            <a:ext cx="9906000" cy="37188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C882E5-48CF-3912-09B6-23E945270548}"/>
              </a:ext>
            </a:extLst>
          </p:cNvPr>
          <p:cNvSpPr txBox="1"/>
          <p:nvPr/>
        </p:nvSpPr>
        <p:spPr>
          <a:xfrm>
            <a:off x="7154397" y="3729772"/>
            <a:ext cx="947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8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5622-8E11-E5D7-8EAF-7AE2CCAA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282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pt-BR"/>
          </a:p>
          <a:p>
            <a:pPr marL="0" indent="0">
              <a:buNone/>
            </a:pPr>
            <a:r>
              <a:rPr b="1" err="1"/>
              <a:t>Vantagens</a:t>
            </a:r>
            <a:r>
              <a:rPr b="1" dirty="0"/>
              <a:t>:</a:t>
            </a:r>
            <a:endParaRPr b="1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</a:t>
            </a:r>
            <a:r>
              <a:rPr dirty="0"/>
              <a:t>• </a:t>
            </a:r>
            <a:r>
              <a:rPr dirty="0" err="1"/>
              <a:t>Aprende</a:t>
            </a:r>
            <a:r>
              <a:rPr dirty="0"/>
              <a:t> </a:t>
            </a:r>
            <a:r>
              <a:rPr dirty="0" err="1"/>
              <a:t>direto</a:t>
            </a:r>
            <a:r>
              <a:rPr dirty="0"/>
              <a:t> de pixels, </a:t>
            </a:r>
            <a:r>
              <a:rPr dirty="0" err="1"/>
              <a:t>sem</a:t>
            </a:r>
            <a:r>
              <a:rPr dirty="0"/>
              <a:t> features </a:t>
            </a:r>
            <a:r>
              <a:rPr dirty="0" err="1"/>
              <a:t>manuais</a:t>
            </a:r>
            <a:r>
              <a:rPr lang="en-US" dirty="0"/>
              <a:t>.</a:t>
            </a:r>
            <a:endParaRPr dirty="0" err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</a:t>
            </a:r>
            <a:r>
              <a:rPr dirty="0"/>
              <a:t>• </a:t>
            </a:r>
            <a:r>
              <a:rPr dirty="0" err="1"/>
              <a:t>Funciona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jogos</a:t>
            </a:r>
            <a:r>
              <a:rPr dirty="0"/>
              <a:t> </a:t>
            </a:r>
            <a:r>
              <a:rPr dirty="0" err="1"/>
              <a:t>variados</a:t>
            </a:r>
            <a:r>
              <a:rPr dirty="0"/>
              <a:t> com </a:t>
            </a:r>
            <a:r>
              <a:rPr dirty="0" err="1"/>
              <a:t>mesma</a:t>
            </a:r>
            <a:r>
              <a:rPr dirty="0"/>
              <a:t> </a:t>
            </a:r>
            <a:r>
              <a:rPr dirty="0" err="1"/>
              <a:t>arquitetura</a:t>
            </a:r>
            <a:r>
              <a:rPr lang="en-US" dirty="0"/>
              <a:t>.</a:t>
            </a:r>
            <a:endParaRPr dirty="0" err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</a:t>
            </a:r>
            <a:r>
              <a:rPr dirty="0"/>
              <a:t>• Supera </a:t>
            </a:r>
            <a:r>
              <a:rPr err="1"/>
              <a:t>métodos</a:t>
            </a:r>
            <a:r>
              <a:rPr dirty="0"/>
              <a:t> </a:t>
            </a:r>
            <a:r>
              <a:rPr err="1"/>
              <a:t>anteriores</a:t>
            </a:r>
            <a:r>
              <a:rPr dirty="0"/>
              <a:t>, </a:t>
            </a:r>
            <a:r>
              <a:rPr err="1"/>
              <a:t>desempenho</a:t>
            </a:r>
            <a:r>
              <a:rPr dirty="0"/>
              <a:t> </a:t>
            </a:r>
            <a:r>
              <a:rPr err="1"/>
              <a:t>próximo</a:t>
            </a:r>
            <a:r>
              <a:rPr dirty="0"/>
              <a:t> </a:t>
            </a:r>
            <a:r>
              <a:rPr err="1"/>
              <a:t>ao</a:t>
            </a:r>
            <a:r>
              <a:rPr dirty="0"/>
              <a:t> </a:t>
            </a:r>
            <a:r>
              <a:rPr err="1"/>
              <a:t>humano</a:t>
            </a:r>
            <a:r>
              <a:rPr lang="en-US"/>
              <a:t>.</a:t>
            </a:r>
            <a:endParaRPr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b="1" err="1"/>
              <a:t>Desvantagens</a:t>
            </a:r>
            <a:r>
              <a:rPr b="1" dirty="0"/>
              <a:t>:</a:t>
            </a:r>
            <a:endParaRPr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</a:t>
            </a:r>
            <a:r>
              <a:rPr dirty="0"/>
              <a:t>• Alto </a:t>
            </a:r>
            <a:r>
              <a:rPr dirty="0" err="1"/>
              <a:t>custo</a:t>
            </a:r>
            <a:r>
              <a:rPr dirty="0"/>
              <a:t> </a:t>
            </a:r>
            <a:r>
              <a:rPr dirty="0" err="1"/>
              <a:t>computacional</a:t>
            </a:r>
            <a:r>
              <a:rPr dirty="0"/>
              <a:t> e </a:t>
            </a:r>
            <a:r>
              <a:rPr dirty="0" err="1"/>
              <a:t>muitas</a:t>
            </a:r>
            <a:r>
              <a:rPr dirty="0"/>
              <a:t> </a:t>
            </a:r>
            <a:r>
              <a:rPr dirty="0" err="1"/>
              <a:t>interações</a:t>
            </a:r>
            <a:r>
              <a:rPr lang="en-US" dirty="0"/>
              <a:t>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</a:t>
            </a:r>
            <a:r>
              <a:rPr dirty="0"/>
              <a:t>• </a:t>
            </a:r>
            <a:r>
              <a:rPr dirty="0" err="1"/>
              <a:t>Treinamento</a:t>
            </a:r>
            <a:r>
              <a:rPr dirty="0"/>
              <a:t> </a:t>
            </a:r>
            <a:r>
              <a:rPr dirty="0" err="1"/>
              <a:t>instável</a:t>
            </a:r>
            <a:r>
              <a:rPr dirty="0"/>
              <a:t>, </a:t>
            </a:r>
            <a:r>
              <a:rPr dirty="0" err="1"/>
              <a:t>sujeito</a:t>
            </a:r>
            <a:r>
              <a:rPr dirty="0"/>
              <a:t> a </a:t>
            </a:r>
            <a:r>
              <a:rPr dirty="0" err="1"/>
              <a:t>divergências</a:t>
            </a:r>
            <a:r>
              <a:rPr lang="en-US" dirty="0"/>
              <a:t>.</a:t>
            </a:r>
            <a:endParaRPr dirty="0" err="1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</a:t>
            </a:r>
            <a:r>
              <a:rPr dirty="0"/>
              <a:t>• </a:t>
            </a:r>
            <a:r>
              <a:rPr dirty="0" err="1"/>
              <a:t>Difícil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tarefas</a:t>
            </a:r>
            <a:r>
              <a:rPr dirty="0"/>
              <a:t> que </a:t>
            </a:r>
            <a:r>
              <a:rPr dirty="0" err="1"/>
              <a:t>exigem</a:t>
            </a:r>
            <a:r>
              <a:rPr dirty="0"/>
              <a:t> </a:t>
            </a:r>
            <a:r>
              <a:rPr dirty="0" err="1"/>
              <a:t>planejamento</a:t>
            </a:r>
            <a:r>
              <a:rPr dirty="0"/>
              <a:t> de </a:t>
            </a:r>
            <a:r>
              <a:rPr dirty="0" err="1"/>
              <a:t>longo</a:t>
            </a:r>
            <a:r>
              <a:rPr dirty="0"/>
              <a:t> </a:t>
            </a:r>
            <a:r>
              <a:rPr dirty="0" err="1"/>
              <a:t>prazo</a:t>
            </a:r>
            <a:r>
              <a:rPr lang="en-US" dirty="0"/>
              <a:t>.</a:t>
            </a:r>
            <a:endParaRPr dirty="0" err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2181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Exemplo(s)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9" name="cartpole_dqn">
            <a:hlinkClick r:id="" action="ppaction://media"/>
            <a:extLst>
              <a:ext uri="{FF2B5EF4-FFF2-40B4-BE49-F238E27FC236}">
                <a16:creationId xmlns:a16="http://schemas.microsoft.com/office/drawing/2014/main" id="{0559C1A3-BA3E-DBC5-8010-E59F71F6493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10310" y="1694645"/>
            <a:ext cx="6792846" cy="447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3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22959-7BAA-9F3C-96C6-57770B813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5486F-552F-4BA7-B4F6-A97576C2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Exemplo(s)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0D5E1C-F8F1-A105-E447-451F8E62B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7" name="Picture 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3B457E2B-AFB4-3E2F-EB89-25EFB20F4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56" y="1908586"/>
            <a:ext cx="2963853" cy="4019652"/>
          </a:xfrm>
          <a:prstGeom prst="rect">
            <a:avLst/>
          </a:prstGeom>
        </p:spPr>
      </p:pic>
      <p:pic>
        <p:nvPicPr>
          <p:cNvPr id="9" name="Picture 8" descr="A video game screen with a black background&#10;&#10;AI-generated content may be incorrect.">
            <a:extLst>
              <a:ext uri="{FF2B5EF4-FFF2-40B4-BE49-F238E27FC236}">
                <a16:creationId xmlns:a16="http://schemas.microsoft.com/office/drawing/2014/main" id="{67158507-5346-90FD-85F8-E2F748885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659" y="1897856"/>
            <a:ext cx="3008337" cy="4030693"/>
          </a:xfrm>
          <a:prstGeom prst="rect">
            <a:avLst/>
          </a:prstGeom>
        </p:spPr>
      </p:pic>
      <p:pic>
        <p:nvPicPr>
          <p:cNvPr id="5" name="Picture 4" descr="A screen shot of a game&#10;&#10;AI-generated content may be incorrect.">
            <a:extLst>
              <a:ext uri="{FF2B5EF4-FFF2-40B4-BE49-F238E27FC236}">
                <a16:creationId xmlns:a16="http://schemas.microsoft.com/office/drawing/2014/main" id="{74037E82-1A1D-2999-AB4B-D0D05CBBF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906" y="1336047"/>
            <a:ext cx="3981717" cy="51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1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Comparação com outros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BCE7-C19D-7DDA-016A-E3016C398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pPr marL="0" indent="0">
              <a:buNone/>
            </a:pPr>
            <a:endParaRPr dirty="0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D35EA0-29F2-FE5F-581E-EC4BD3845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73" y="1718435"/>
            <a:ext cx="10288609" cy="40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69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7882</TotalTime>
  <Words>49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do Office</vt:lpstr>
      <vt:lpstr>TP558 - Tópicos avançados em Machine Learning: Deep Q-Learning</vt:lpstr>
      <vt:lpstr>Introdução</vt:lpstr>
      <vt:lpstr>Fundamentação teórica</vt:lpstr>
      <vt:lpstr>Arquitetura e funcionamento</vt:lpstr>
      <vt:lpstr>Treinamento e otimização</vt:lpstr>
      <vt:lpstr>Vantagens e desvantagens</vt:lpstr>
      <vt:lpstr>Exemplo(s) de aplicação</vt:lpstr>
      <vt:lpstr>Exemplo(s) de aplicação</vt:lpstr>
      <vt:lpstr>Comparação com outros algoritmos</vt:lpstr>
      <vt:lpstr>PowerPoint Presentation</vt:lpstr>
      <vt:lpstr>Referências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2127</cp:revision>
  <dcterms:created xsi:type="dcterms:W3CDTF">2020-01-20T13:50:05Z</dcterms:created>
  <dcterms:modified xsi:type="dcterms:W3CDTF">2025-08-28T17:16:53Z</dcterms:modified>
</cp:coreProperties>
</file>