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Nunito"/>
      <p:regular r:id="rId44"/>
      <p:bold r:id="rId45"/>
      <p:italic r:id="rId46"/>
      <p:boldItalic r:id="rId47"/>
    </p:embeddedFont>
    <p:embeddedFont>
      <p:font typeface="Berkshire Swash"/>
      <p:regular r:id="rId48"/>
    </p:embeddedFont>
    <p:embeddedFont>
      <p:font typeface="BenchNine"/>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regular.fntdata"/><Relationship Id="rId43" Type="http://schemas.openxmlformats.org/officeDocument/2006/relationships/slide" Target="slides/slide38.xml"/><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erkshireSwash-regular.fntdata"/><Relationship Id="rId47" Type="http://schemas.openxmlformats.org/officeDocument/2006/relationships/font" Target="fonts/Nunito-boldItalic.fntdata"/><Relationship Id="rId49" Type="http://schemas.openxmlformats.org/officeDocument/2006/relationships/font" Target="fonts/BenchNi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BenchNine-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88966bf59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88966bf59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88966bf59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88966bf59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88966bf59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88966bf59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88966bf59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88966bf59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88966bf59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88966bf59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88966bf59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88966bf59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88966bf59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8966bf59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88966bf59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88966bf59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88966bf59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88966bf59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88966bf59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88966bf59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8966bf5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8966bf5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8966bf59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8966bf59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88966bf59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88966bf59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8966bf59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8966bf59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88966bf59_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8966bf59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88966bf59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88966bf59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aca2add6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aca2add6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aca2add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ca2add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aca2add6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aca2add6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aca2add6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aca2add6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88966bf59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88966bf59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8966bf59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8966bf59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ae851ddc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ae851ddc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ae851ddc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ae851ddc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88966bf59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88966bf59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88966bf59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88966bf59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ad18581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ad18581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88966bf59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88966bf59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ad0cf5e0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ad0cf5e0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88966bf59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88966bf59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ad18581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ad18581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88966bf59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88966bf59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8966bf59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8966bf59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88966bf59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88966bf59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8966bf59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8966bf59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88966bf59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88966bf59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8966bf59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8966bf59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5" Type="http://schemas.openxmlformats.org/officeDocument/2006/relationships/slide" Target="/ppt/slides/slide14.xml"/><Relationship Id="rId6" Type="http://schemas.openxmlformats.org/officeDocument/2006/relationships/slide" Target="/ppt/slides/slide18.xml"/><Relationship Id="rId7" Type="http://schemas.openxmlformats.org/officeDocument/2006/relationships/slide" Target="/ppt/slides/slide23.xml"/><Relationship Id="rId8" Type="http://schemas.openxmlformats.org/officeDocument/2006/relationships/slide" Target="/ppt/slides/slide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crydee.com/raymond-feist/faq/10605/what-is-an-isp-and-ip-address" TargetMode="External"/><Relationship Id="rId4" Type="http://schemas.openxmlformats.org/officeDocument/2006/relationships/hyperlink" Target="http://www.crydee.com/raymond-feist/faq/10605/what-is-an-isp-and-ip-address" TargetMode="External"/><Relationship Id="rId5" Type="http://schemas.openxmlformats.org/officeDocument/2006/relationships/hyperlink" Target="https://www.comparemyrates.ca/blog/top-10-internet-service-providers-toronto/" TargetMode="External"/><Relationship Id="rId6" Type="http://schemas.openxmlformats.org/officeDocument/2006/relationships/image" Target="../media/image11.png"/><Relationship Id="rId7"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hatismyipaddress.com/isp" TargetMode="External"/><Relationship Id="rId4" Type="http://schemas.openxmlformats.org/officeDocument/2006/relationships/hyperlink" Target="http://www.crydee.com/raymond-feist/faq/10605/what-is-an-isp-and-ip-address" TargetMode="External"/><Relationship Id="rId5"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highspeedinternet.com/resources/dsl-vs-cable" TargetMode="External"/><Relationship Id="rId4" Type="http://schemas.openxmlformats.org/officeDocument/2006/relationships/hyperlink" Target="https://www.highspeedinternet.com/resources/dsl-vs-cable" TargetMode="External"/><Relationship Id="rId5" Type="http://schemas.openxmlformats.org/officeDocument/2006/relationships/hyperlink" Target="https://primus.ca/business/en/content-hub/cat/blog/post/what-to-choose-between-cable-or-dsl-internet" TargetMode="External"/><Relationship Id="rId6"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kids.britannica.com/kids/article/fiber-optics/399455" TargetMode="External"/><Relationship Id="rId4" Type="http://schemas.openxmlformats.org/officeDocument/2006/relationships/hyperlink" Target="https://www.otelco.com/resources/a-guide-to-fiber-optic-internet/#fiber-optic-communications" TargetMode="External"/><Relationship Id="rId5"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gif"/><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jpg"/><Relationship Id="rId4"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Networking Concepts</a:t>
            </a:r>
            <a:endParaRPr sz="42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Team 3; Muktika, Abira, Vinne, Gursimrat &amp; Khushi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 HTML &amp; Web Pages</a:t>
            </a:r>
            <a:endParaRPr/>
          </a:p>
        </p:txBody>
      </p:sp>
      <p:sp>
        <p:nvSpPr>
          <p:cNvPr id="181" name="Google Shape;181;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What does HTML stand for? </a:t>
            </a:r>
            <a:endParaRPr/>
          </a:p>
          <a:p>
            <a:pPr indent="-311150" lvl="0" marL="457200" rtl="0" algn="l">
              <a:lnSpc>
                <a:spcPct val="200000"/>
              </a:lnSpc>
              <a:spcBef>
                <a:spcPts val="0"/>
              </a:spcBef>
              <a:spcAft>
                <a:spcPts val="0"/>
              </a:spcAft>
              <a:buSzPts val="1300"/>
              <a:buChar char="●"/>
            </a:pPr>
            <a:r>
              <a:rPr lang="en"/>
              <a:t>How are HTMLs related to Web Pages? </a:t>
            </a:r>
            <a:endParaRPr/>
          </a:p>
          <a:p>
            <a:pPr indent="-311150" lvl="0" marL="457200" rtl="0" algn="l">
              <a:lnSpc>
                <a:spcPct val="200000"/>
              </a:lnSpc>
              <a:spcBef>
                <a:spcPts val="0"/>
              </a:spcBef>
              <a:spcAft>
                <a:spcPts val="0"/>
              </a:spcAft>
              <a:buSzPts val="1300"/>
              <a:buChar char="●"/>
            </a:pPr>
            <a:r>
              <a:rPr lang="en"/>
              <a:t>What are HTML tags? </a:t>
            </a:r>
            <a:endParaRPr/>
          </a:p>
          <a:p>
            <a:pPr indent="-298450" lvl="1" marL="914400" rtl="0" algn="l">
              <a:lnSpc>
                <a:spcPct val="200000"/>
              </a:lnSpc>
              <a:spcBef>
                <a:spcPts val="0"/>
              </a:spcBef>
              <a:spcAft>
                <a:spcPts val="0"/>
              </a:spcAft>
              <a:buSzPts val="1100"/>
              <a:buChar char="○"/>
            </a:pPr>
            <a:r>
              <a:rPr lang="en"/>
              <a:t>&lt;html&gt;, &lt;head&gt;, &lt;title&gt;, &lt;body&gt;</a:t>
            </a:r>
            <a:endParaRPr/>
          </a:p>
          <a:p>
            <a:pPr indent="-311150" lvl="0" marL="457200" rtl="0" algn="l">
              <a:lnSpc>
                <a:spcPct val="200000"/>
              </a:lnSpc>
              <a:spcBef>
                <a:spcPts val="0"/>
              </a:spcBef>
              <a:spcAft>
                <a:spcPts val="0"/>
              </a:spcAft>
              <a:buSzPts val="1300"/>
              <a:buChar char="●"/>
            </a:pPr>
            <a:r>
              <a:rPr lang="en"/>
              <a:t>What are other languages used in Web Pages?</a:t>
            </a:r>
            <a:endParaRPr/>
          </a:p>
        </p:txBody>
      </p:sp>
      <p:sp>
        <p:nvSpPr>
          <p:cNvPr id="182" name="Google Shape;182;p22"/>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22"/>
          <p:cNvPicPr preferRelativeResize="0"/>
          <p:nvPr/>
        </p:nvPicPr>
        <p:blipFill>
          <a:blip r:embed="rId3">
            <a:alphaModFix/>
          </a:blip>
          <a:stretch>
            <a:fillRect/>
          </a:stretch>
        </p:blipFill>
        <p:spPr>
          <a:xfrm>
            <a:off x="5105050" y="1990724"/>
            <a:ext cx="3124551" cy="1757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3.2 - Web Client Hardware &amp; Software</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What does a Web Browser do? </a:t>
            </a:r>
            <a:endParaRPr/>
          </a:p>
          <a:p>
            <a:pPr indent="-311150" lvl="0" marL="457200" rtl="0" algn="l">
              <a:lnSpc>
                <a:spcPct val="200000"/>
              </a:lnSpc>
              <a:spcBef>
                <a:spcPts val="0"/>
              </a:spcBef>
              <a:spcAft>
                <a:spcPts val="0"/>
              </a:spcAft>
              <a:buSzPts val="1300"/>
              <a:buChar char="●"/>
            </a:pPr>
            <a:r>
              <a:rPr lang="en"/>
              <a:t>Common Web Browsers </a:t>
            </a:r>
            <a:endParaRPr/>
          </a:p>
          <a:p>
            <a:pPr indent="-311150" lvl="0" marL="457200" rtl="0" algn="l">
              <a:lnSpc>
                <a:spcPct val="200000"/>
              </a:lnSpc>
              <a:spcBef>
                <a:spcPts val="0"/>
              </a:spcBef>
              <a:spcAft>
                <a:spcPts val="0"/>
              </a:spcAft>
              <a:buSzPts val="1300"/>
              <a:buChar char="●"/>
            </a:pPr>
            <a:r>
              <a:rPr lang="en"/>
              <a:t>What are some differences between common Web Browsers? </a:t>
            </a:r>
            <a:endParaRPr/>
          </a:p>
          <a:p>
            <a:pPr indent="-311150" lvl="0" marL="457200" rtl="0" algn="l">
              <a:lnSpc>
                <a:spcPct val="200000"/>
              </a:lnSpc>
              <a:spcBef>
                <a:spcPts val="0"/>
              </a:spcBef>
              <a:spcAft>
                <a:spcPts val="0"/>
              </a:spcAft>
              <a:buSzPts val="1300"/>
              <a:buChar char="●"/>
            </a:pPr>
            <a:r>
              <a:rPr lang="en"/>
              <a:t>What are some other types of Web Clients? </a:t>
            </a:r>
            <a:endParaRPr/>
          </a:p>
          <a:p>
            <a:pPr indent="-311150" lvl="0" marL="457200" rtl="0" algn="l">
              <a:lnSpc>
                <a:spcPct val="200000"/>
              </a:lnSpc>
              <a:spcBef>
                <a:spcPts val="0"/>
              </a:spcBef>
              <a:spcAft>
                <a:spcPts val="0"/>
              </a:spcAft>
              <a:buSzPts val="1300"/>
              <a:buChar char="●"/>
            </a:pPr>
            <a:r>
              <a:rPr lang="en"/>
              <a:t>Special Hardware and Software</a:t>
            </a:r>
            <a:endParaRPr/>
          </a:p>
          <a:p>
            <a:pPr indent="0" lvl="0" marL="0" rtl="0" algn="l">
              <a:lnSpc>
                <a:spcPct val="200000"/>
              </a:lnSpc>
              <a:spcBef>
                <a:spcPts val="1600"/>
              </a:spcBef>
              <a:spcAft>
                <a:spcPts val="0"/>
              </a:spcAft>
              <a:buNone/>
            </a:pPr>
            <a:r>
              <a:t/>
            </a:r>
            <a:endParaRPr/>
          </a:p>
          <a:p>
            <a:pPr indent="0" lvl="0" marL="0" rtl="0" algn="l">
              <a:spcBef>
                <a:spcPts val="1600"/>
              </a:spcBef>
              <a:spcAft>
                <a:spcPts val="1600"/>
              </a:spcAft>
              <a:buNone/>
            </a:pPr>
            <a:r>
              <a:t/>
            </a:r>
            <a:endParaRPr/>
          </a:p>
        </p:txBody>
      </p:sp>
      <p:sp>
        <p:nvSpPr>
          <p:cNvPr id="190" name="Google Shape;190;p23"/>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3"/>
          <p:cNvPicPr preferRelativeResize="0"/>
          <p:nvPr/>
        </p:nvPicPr>
        <p:blipFill>
          <a:blip r:embed="rId3">
            <a:alphaModFix/>
          </a:blip>
          <a:stretch>
            <a:fillRect/>
          </a:stretch>
        </p:blipFill>
        <p:spPr>
          <a:xfrm>
            <a:off x="6022099" y="2141925"/>
            <a:ext cx="2207499" cy="1721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3.3- Browsing a Web Page</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What happens when you browse a web page? </a:t>
            </a:r>
            <a:endParaRPr/>
          </a:p>
          <a:p>
            <a:pPr indent="-311150" lvl="0" marL="457200" rtl="0" algn="l">
              <a:lnSpc>
                <a:spcPct val="200000"/>
              </a:lnSpc>
              <a:spcBef>
                <a:spcPts val="0"/>
              </a:spcBef>
              <a:spcAft>
                <a:spcPts val="0"/>
              </a:spcAft>
              <a:buSzPts val="1300"/>
              <a:buChar char="●"/>
            </a:pPr>
            <a:r>
              <a:rPr lang="en"/>
              <a:t>What are the main steps?</a:t>
            </a:r>
            <a:endParaRPr/>
          </a:p>
        </p:txBody>
      </p:sp>
      <p:pic>
        <p:nvPicPr>
          <p:cNvPr id="198" name="Google Shape;198;p24"/>
          <p:cNvPicPr preferRelativeResize="0"/>
          <p:nvPr/>
        </p:nvPicPr>
        <p:blipFill>
          <a:blip r:embed="rId3">
            <a:alphaModFix/>
          </a:blip>
          <a:stretch>
            <a:fillRect/>
          </a:stretch>
        </p:blipFill>
        <p:spPr>
          <a:xfrm>
            <a:off x="4781575" y="2076550"/>
            <a:ext cx="3543275" cy="236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3.4 - Web Servers</a:t>
            </a:r>
            <a:endParaRPr/>
          </a:p>
        </p:txBody>
      </p:sp>
      <p:sp>
        <p:nvSpPr>
          <p:cNvPr id="204" name="Google Shape;204;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What does a Web Server do? </a:t>
            </a:r>
            <a:endParaRPr/>
          </a:p>
          <a:p>
            <a:pPr indent="-311150" lvl="0" marL="457200" rtl="0" algn="l">
              <a:lnSpc>
                <a:spcPct val="200000"/>
              </a:lnSpc>
              <a:spcBef>
                <a:spcPts val="0"/>
              </a:spcBef>
              <a:spcAft>
                <a:spcPts val="0"/>
              </a:spcAft>
              <a:buSzPts val="1300"/>
              <a:buChar char="●"/>
            </a:pPr>
            <a:r>
              <a:rPr lang="en"/>
              <a:t>Where are Web Servers located in the Network/ Internet?</a:t>
            </a:r>
            <a:endParaRPr/>
          </a:p>
          <a:p>
            <a:pPr indent="-311150" lvl="0" marL="457200" rtl="0" algn="l">
              <a:lnSpc>
                <a:spcPct val="200000"/>
              </a:lnSpc>
              <a:spcBef>
                <a:spcPts val="0"/>
              </a:spcBef>
              <a:spcAft>
                <a:spcPts val="0"/>
              </a:spcAft>
              <a:buSzPts val="1300"/>
              <a:buChar char="●"/>
            </a:pPr>
            <a:r>
              <a:rPr lang="en"/>
              <a:t>Special Software and Hardware</a:t>
            </a:r>
            <a:endParaRPr/>
          </a:p>
        </p:txBody>
      </p:sp>
      <p:pic>
        <p:nvPicPr>
          <p:cNvPr id="205" name="Google Shape;205;p25"/>
          <p:cNvPicPr preferRelativeResize="0"/>
          <p:nvPr/>
        </p:nvPicPr>
        <p:blipFill>
          <a:blip r:embed="rId3">
            <a:alphaModFix/>
          </a:blip>
          <a:stretch>
            <a:fillRect/>
          </a:stretch>
        </p:blipFill>
        <p:spPr>
          <a:xfrm>
            <a:off x="4131350" y="2929651"/>
            <a:ext cx="3968575" cy="150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Domain Names &amp; IP Addresses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4.1</a:t>
            </a:r>
            <a:endParaRPr/>
          </a:p>
        </p:txBody>
      </p:sp>
      <p:sp>
        <p:nvSpPr>
          <p:cNvPr id="216" name="Google Shape;216;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4.2</a:t>
            </a:r>
            <a:endParaRPr/>
          </a:p>
        </p:txBody>
      </p:sp>
      <p:sp>
        <p:nvSpPr>
          <p:cNvPr id="222" name="Google Shape;222;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28" name="Google Shape;228;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Mail &amp; Other Servers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5.1 Mail Servers</a:t>
            </a:r>
            <a:endParaRPr/>
          </a:p>
        </p:txBody>
      </p:sp>
      <p:sp>
        <p:nvSpPr>
          <p:cNvPr id="239" name="Google Shape;239;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135" name="Google Shape;135;p14"/>
          <p:cNvSpPr txBox="1"/>
          <p:nvPr>
            <p:ph idx="1" type="body"/>
          </p:nvPr>
        </p:nvSpPr>
        <p:spPr>
          <a:xfrm>
            <a:off x="580950" y="1461825"/>
            <a:ext cx="7982100" cy="3086100"/>
          </a:xfrm>
          <a:prstGeom prst="rect">
            <a:avLst/>
          </a:prstGeom>
        </p:spPr>
        <p:txBody>
          <a:bodyPr anchorCtr="0" anchor="t" bIns="91425" lIns="91425" spcFirstLastPara="1" rIns="91425" wrap="square" tIns="91425">
            <a:noAutofit/>
          </a:bodyPr>
          <a:lstStyle/>
          <a:p>
            <a:pPr indent="-488950" lvl="0" marL="514350" rtl="0" algn="l">
              <a:lnSpc>
                <a:spcPct val="90000"/>
              </a:lnSpc>
              <a:spcBef>
                <a:spcPts val="1000"/>
              </a:spcBef>
              <a:spcAft>
                <a:spcPts val="0"/>
              </a:spcAft>
              <a:buClr>
                <a:srgbClr val="000000"/>
              </a:buClr>
              <a:buSzPts val="2400"/>
              <a:buFont typeface="BenchNine"/>
              <a:buAutoNum type="arabicPeriod"/>
            </a:pPr>
            <a:r>
              <a:rPr b="1" lang="en" sz="2400" u="sng">
                <a:solidFill>
                  <a:schemeClr val="hlink"/>
                </a:solidFill>
                <a:latin typeface="BenchNine"/>
                <a:ea typeface="BenchNine"/>
                <a:cs typeface="BenchNine"/>
                <a:sym typeface="BenchNine"/>
                <a:hlinkClick action="ppaction://hlinksldjump" r:id="rId3"/>
              </a:rPr>
              <a:t>Some Basic Concepts</a:t>
            </a:r>
            <a:r>
              <a:rPr b="1" lang="en" sz="2400">
                <a:solidFill>
                  <a:srgbClr val="000000"/>
                </a:solidFill>
                <a:latin typeface="BenchNine"/>
                <a:ea typeface="BenchNine"/>
                <a:cs typeface="BenchNine"/>
                <a:sym typeface="BenchNine"/>
              </a:rPr>
              <a:t> (Abira)</a:t>
            </a:r>
            <a:endParaRPr b="1" sz="2400">
              <a:solidFill>
                <a:srgbClr val="000000"/>
              </a:solidFill>
              <a:latin typeface="BenchNine"/>
              <a:ea typeface="BenchNine"/>
              <a:cs typeface="BenchNine"/>
              <a:sym typeface="BenchNine"/>
            </a:endParaRPr>
          </a:p>
          <a:p>
            <a:pPr indent="-488950" lvl="0" marL="514350" rtl="0" algn="l">
              <a:lnSpc>
                <a:spcPct val="90000"/>
              </a:lnSpc>
              <a:spcBef>
                <a:spcPts val="1000"/>
              </a:spcBef>
              <a:spcAft>
                <a:spcPts val="0"/>
              </a:spcAft>
              <a:buClr>
                <a:srgbClr val="000000"/>
              </a:buClr>
              <a:buSzPts val="2400"/>
              <a:buFont typeface="BenchNine"/>
              <a:buAutoNum type="arabicPeriod"/>
            </a:pPr>
            <a:r>
              <a:rPr b="1" lang="en" sz="2400" u="sng">
                <a:solidFill>
                  <a:schemeClr val="hlink"/>
                </a:solidFill>
                <a:latin typeface="BenchNine"/>
                <a:ea typeface="BenchNine"/>
                <a:cs typeface="BenchNine"/>
                <a:sym typeface="BenchNine"/>
                <a:hlinkClick action="ppaction://hlinksldjump" r:id="rId4"/>
              </a:rPr>
              <a:t>Web Servers &amp; Web Pages</a:t>
            </a:r>
            <a:r>
              <a:rPr b="1" lang="en" sz="2400">
                <a:solidFill>
                  <a:srgbClr val="000000"/>
                </a:solidFill>
                <a:latin typeface="BenchNine"/>
                <a:ea typeface="BenchNine"/>
                <a:cs typeface="BenchNine"/>
                <a:sym typeface="BenchNine"/>
              </a:rPr>
              <a:t> (Gursimrat)</a:t>
            </a:r>
            <a:endParaRPr b="1" sz="2400">
              <a:solidFill>
                <a:srgbClr val="000000"/>
              </a:solidFill>
              <a:latin typeface="BenchNine"/>
              <a:ea typeface="BenchNine"/>
              <a:cs typeface="BenchNine"/>
              <a:sym typeface="BenchNine"/>
            </a:endParaRPr>
          </a:p>
          <a:p>
            <a:pPr indent="-488950" lvl="0" marL="514350" rtl="0" algn="l">
              <a:lnSpc>
                <a:spcPct val="90000"/>
              </a:lnSpc>
              <a:spcBef>
                <a:spcPts val="1000"/>
              </a:spcBef>
              <a:spcAft>
                <a:spcPts val="0"/>
              </a:spcAft>
              <a:buClr>
                <a:srgbClr val="000000"/>
              </a:buClr>
              <a:buSzPts val="2400"/>
              <a:buFont typeface="BenchNine"/>
              <a:buAutoNum type="arabicPeriod"/>
            </a:pPr>
            <a:r>
              <a:rPr b="1" lang="en" sz="2400" u="sng">
                <a:solidFill>
                  <a:schemeClr val="hlink"/>
                </a:solidFill>
                <a:latin typeface="BenchNine"/>
                <a:ea typeface="BenchNine"/>
                <a:cs typeface="BenchNine"/>
                <a:sym typeface="BenchNine"/>
                <a:hlinkClick action="ppaction://hlinksldjump" r:id="rId5"/>
              </a:rPr>
              <a:t>Domain Names &amp; IP Addresses</a:t>
            </a:r>
            <a:r>
              <a:rPr b="1" lang="en" sz="2400">
                <a:solidFill>
                  <a:srgbClr val="000000"/>
                </a:solidFill>
                <a:latin typeface="BenchNine"/>
                <a:ea typeface="BenchNine"/>
                <a:cs typeface="BenchNine"/>
                <a:sym typeface="BenchNine"/>
              </a:rPr>
              <a:t> (Khushi)</a:t>
            </a:r>
            <a:endParaRPr b="1" sz="2400">
              <a:solidFill>
                <a:srgbClr val="000000"/>
              </a:solidFill>
              <a:latin typeface="BenchNine"/>
              <a:ea typeface="BenchNine"/>
              <a:cs typeface="BenchNine"/>
              <a:sym typeface="BenchNine"/>
            </a:endParaRPr>
          </a:p>
          <a:p>
            <a:pPr indent="-488950" lvl="0" marL="514350" rtl="0" algn="l">
              <a:lnSpc>
                <a:spcPct val="90000"/>
              </a:lnSpc>
              <a:spcBef>
                <a:spcPts val="1000"/>
              </a:spcBef>
              <a:spcAft>
                <a:spcPts val="0"/>
              </a:spcAft>
              <a:buClr>
                <a:srgbClr val="000000"/>
              </a:buClr>
              <a:buSzPts val="2400"/>
              <a:buFont typeface="BenchNine"/>
              <a:buAutoNum type="arabicPeriod"/>
            </a:pPr>
            <a:r>
              <a:rPr b="1" lang="en" sz="2400" u="sng">
                <a:solidFill>
                  <a:schemeClr val="hlink"/>
                </a:solidFill>
                <a:latin typeface="BenchNine"/>
                <a:ea typeface="BenchNine"/>
                <a:cs typeface="BenchNine"/>
                <a:sym typeface="BenchNine"/>
                <a:hlinkClick action="ppaction://hlinksldjump" r:id="rId6"/>
              </a:rPr>
              <a:t>Mail Servers &amp; Other Types of Servers</a:t>
            </a:r>
            <a:r>
              <a:rPr b="1" lang="en" sz="2400">
                <a:solidFill>
                  <a:srgbClr val="000000"/>
                </a:solidFill>
                <a:latin typeface="BenchNine"/>
                <a:ea typeface="BenchNine"/>
                <a:cs typeface="BenchNine"/>
                <a:sym typeface="BenchNine"/>
              </a:rPr>
              <a:t> </a:t>
            </a:r>
            <a:endParaRPr b="1" sz="2400">
              <a:solidFill>
                <a:srgbClr val="000000"/>
              </a:solidFill>
              <a:latin typeface="BenchNine"/>
              <a:ea typeface="BenchNine"/>
              <a:cs typeface="BenchNine"/>
              <a:sym typeface="BenchNine"/>
            </a:endParaRPr>
          </a:p>
          <a:p>
            <a:pPr indent="-488950" lvl="0" marL="514350" rtl="0" algn="l">
              <a:lnSpc>
                <a:spcPct val="90000"/>
              </a:lnSpc>
              <a:spcBef>
                <a:spcPts val="1000"/>
              </a:spcBef>
              <a:spcAft>
                <a:spcPts val="0"/>
              </a:spcAft>
              <a:buClr>
                <a:srgbClr val="000000"/>
              </a:buClr>
              <a:buSzPts val="2400"/>
              <a:buFont typeface="BenchNine"/>
              <a:buAutoNum type="arabicPeriod"/>
            </a:pPr>
            <a:r>
              <a:rPr b="1" lang="en" sz="2400" u="sng">
                <a:solidFill>
                  <a:schemeClr val="hlink"/>
                </a:solidFill>
                <a:latin typeface="BenchNine"/>
                <a:ea typeface="BenchNine"/>
                <a:cs typeface="BenchNine"/>
                <a:sym typeface="BenchNine"/>
                <a:hlinkClick action="ppaction://hlinksldjump" r:id="rId7"/>
              </a:rPr>
              <a:t>Network Routing &amp; ISPs</a:t>
            </a:r>
            <a:r>
              <a:rPr b="1" lang="en" sz="2400">
                <a:solidFill>
                  <a:srgbClr val="000000"/>
                </a:solidFill>
                <a:latin typeface="BenchNine"/>
                <a:ea typeface="BenchNine"/>
                <a:cs typeface="BenchNine"/>
                <a:sym typeface="BenchNine"/>
              </a:rPr>
              <a:t> (Vinne)</a:t>
            </a:r>
            <a:endParaRPr b="1" sz="2400">
              <a:solidFill>
                <a:srgbClr val="000000"/>
              </a:solidFill>
              <a:latin typeface="BenchNine"/>
              <a:ea typeface="BenchNine"/>
              <a:cs typeface="BenchNine"/>
              <a:sym typeface="BenchNine"/>
            </a:endParaRPr>
          </a:p>
          <a:p>
            <a:pPr indent="-488950" lvl="0" marL="514350" rtl="0" algn="l">
              <a:lnSpc>
                <a:spcPct val="90000"/>
              </a:lnSpc>
              <a:spcBef>
                <a:spcPts val="1000"/>
              </a:spcBef>
              <a:spcAft>
                <a:spcPts val="0"/>
              </a:spcAft>
              <a:buClr>
                <a:srgbClr val="000000"/>
              </a:buClr>
              <a:buSzPts val="2400"/>
              <a:buFont typeface="BenchNine"/>
              <a:buAutoNum type="arabicPeriod"/>
            </a:pPr>
            <a:r>
              <a:rPr b="1" lang="en" sz="2400" u="sng">
                <a:solidFill>
                  <a:schemeClr val="hlink"/>
                </a:solidFill>
                <a:latin typeface="BenchNine"/>
                <a:ea typeface="BenchNine"/>
                <a:cs typeface="BenchNine"/>
                <a:sym typeface="BenchNine"/>
                <a:hlinkClick action="ppaction://hlinksldjump" r:id="rId8"/>
              </a:rPr>
              <a:t>Local Area &amp; Wide Area Networks &amp; VPNs</a:t>
            </a:r>
            <a:r>
              <a:rPr b="1" lang="en" sz="2400">
                <a:solidFill>
                  <a:srgbClr val="000000"/>
                </a:solidFill>
                <a:latin typeface="BenchNine"/>
                <a:ea typeface="BenchNine"/>
                <a:cs typeface="BenchNine"/>
                <a:sym typeface="BenchNine"/>
              </a:rPr>
              <a:t> (Muktika)</a:t>
            </a:r>
            <a:endParaRPr b="1" sz="2400">
              <a:solidFill>
                <a:srgbClr val="000000"/>
              </a:solidFill>
              <a:latin typeface="BenchNine"/>
              <a:ea typeface="BenchNine"/>
              <a:cs typeface="BenchNine"/>
              <a:sym typeface="BenchNi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5.2 File Servers</a:t>
            </a:r>
            <a:endParaRPr/>
          </a:p>
        </p:txBody>
      </p:sp>
      <p:sp>
        <p:nvSpPr>
          <p:cNvPr id="245" name="Google Shape;245;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5.3 Database Servers</a:t>
            </a:r>
            <a:endParaRPr/>
          </a:p>
        </p:txBody>
      </p:sp>
      <p:sp>
        <p:nvSpPr>
          <p:cNvPr id="251" name="Google Shape;251;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5.4 Other Servers</a:t>
            </a:r>
            <a:endParaRPr/>
          </a:p>
        </p:txBody>
      </p:sp>
      <p:sp>
        <p:nvSpPr>
          <p:cNvPr id="257" name="Google Shape;257;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 Network Routing &amp; ISPs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321650" y="316000"/>
            <a:ext cx="75057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erkshire Swash"/>
                <a:ea typeface="Berkshire Swash"/>
                <a:cs typeface="Berkshire Swash"/>
                <a:sym typeface="Berkshire Swash"/>
              </a:rPr>
              <a:t>6.1 Internet Service Providers (ISPs)</a:t>
            </a:r>
            <a:endParaRPr sz="2400">
              <a:latin typeface="Berkshire Swash"/>
              <a:ea typeface="Berkshire Swash"/>
              <a:cs typeface="Berkshire Swash"/>
              <a:sym typeface="Berkshire Swash"/>
            </a:endParaRPr>
          </a:p>
        </p:txBody>
      </p:sp>
      <p:sp>
        <p:nvSpPr>
          <p:cNvPr id="268" name="Google Shape;268;p36"/>
          <p:cNvSpPr txBox="1"/>
          <p:nvPr>
            <p:ph idx="1" type="body"/>
          </p:nvPr>
        </p:nvSpPr>
        <p:spPr>
          <a:xfrm>
            <a:off x="393850" y="2191325"/>
            <a:ext cx="7505700" cy="12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What is an ISP?</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An ISP stands for Internet Service Provider. An ISP is basically the gateway to the internet. In order to use applications online you must have a secure internet connection. Most things on your computer like the Web browser, mail , or whether display will require the access to an internet connection.</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3"/>
              </a:rPr>
              <a:t>http://www.crydee.com/raymond-feist/faq/10605/what-is-an-isp-and-ip-address</a:t>
            </a:r>
            <a:endParaRPr sz="1200" u="sng">
              <a:solidFill>
                <a:srgbClr val="1155CC"/>
              </a:solidFill>
              <a:latin typeface="Times New Roman"/>
              <a:ea typeface="Times New Roman"/>
              <a:cs typeface="Times New Roman"/>
              <a:sym typeface="Times New Roman"/>
              <a:hlinkClick r:id="rId4"/>
            </a:endParaRPr>
          </a:p>
          <a:p>
            <a:pPr indent="0" lvl="0" marL="0" rtl="0" algn="l">
              <a:spcBef>
                <a:spcPts val="0"/>
              </a:spcBef>
              <a:spcAft>
                <a:spcPts val="1600"/>
              </a:spcAft>
              <a:buNone/>
            </a:pPr>
            <a:r>
              <a:t/>
            </a:r>
            <a:endParaRPr/>
          </a:p>
        </p:txBody>
      </p:sp>
      <p:sp>
        <p:nvSpPr>
          <p:cNvPr id="269" name="Google Shape;269;p36"/>
          <p:cNvSpPr txBox="1"/>
          <p:nvPr/>
        </p:nvSpPr>
        <p:spPr>
          <a:xfrm>
            <a:off x="321650" y="3483175"/>
            <a:ext cx="8200200" cy="120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What are some common ISPs people use in the Toronto Area?</a:t>
            </a:r>
            <a:endParaRPr b="1">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two main internet service providers are Rogers and Bell. But there are also manys others ISP’s in the area such as Fido. Teksavvy, Acanac, Velcom, Coextro, Beanfeild Internet, Fibrestream, and Dialog. There are also many other various smaller internet providers. Ultimately when you select an ISP it depends on the type of quality internet you want.</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rgbClr val="1155CC"/>
                </a:solidFill>
                <a:latin typeface="Times New Roman"/>
                <a:ea typeface="Times New Roman"/>
                <a:cs typeface="Times New Roman"/>
                <a:sym typeface="Times New Roman"/>
                <a:hlinkClick r:id="rId5"/>
              </a:rPr>
              <a:t>https://www.comparemyrates.ca/blog/top-10-internet-service-providers-toronto/</a:t>
            </a:r>
            <a:endParaRPr/>
          </a:p>
        </p:txBody>
      </p:sp>
      <p:pic>
        <p:nvPicPr>
          <p:cNvPr id="270" name="Google Shape;270;p36"/>
          <p:cNvPicPr preferRelativeResize="0"/>
          <p:nvPr/>
        </p:nvPicPr>
        <p:blipFill>
          <a:blip r:embed="rId6">
            <a:alphaModFix/>
          </a:blip>
          <a:stretch>
            <a:fillRect/>
          </a:stretch>
        </p:blipFill>
        <p:spPr>
          <a:xfrm>
            <a:off x="1926826" y="777400"/>
            <a:ext cx="2793952" cy="1706224"/>
          </a:xfrm>
          <a:prstGeom prst="rect">
            <a:avLst/>
          </a:prstGeom>
          <a:noFill/>
          <a:ln>
            <a:noFill/>
          </a:ln>
        </p:spPr>
      </p:pic>
      <p:pic>
        <p:nvPicPr>
          <p:cNvPr id="271" name="Google Shape;271;p36"/>
          <p:cNvPicPr preferRelativeResize="0"/>
          <p:nvPr/>
        </p:nvPicPr>
        <p:blipFill>
          <a:blip r:embed="rId7">
            <a:alphaModFix/>
          </a:blip>
          <a:stretch>
            <a:fillRect/>
          </a:stretch>
        </p:blipFill>
        <p:spPr>
          <a:xfrm>
            <a:off x="5687200" y="1185025"/>
            <a:ext cx="2054125" cy="92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321650" y="316000"/>
            <a:ext cx="75057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erkshire Swash"/>
                <a:ea typeface="Berkshire Swash"/>
                <a:cs typeface="Berkshire Swash"/>
                <a:sym typeface="Berkshire Swash"/>
              </a:rPr>
              <a:t>6.1 Internet Service Providers (ISPs)</a:t>
            </a:r>
            <a:endParaRPr sz="2400">
              <a:latin typeface="Berkshire Swash"/>
              <a:ea typeface="Berkshire Swash"/>
              <a:cs typeface="Berkshire Swash"/>
              <a:sym typeface="Berkshire Swash"/>
            </a:endParaRPr>
          </a:p>
        </p:txBody>
      </p:sp>
      <p:sp>
        <p:nvSpPr>
          <p:cNvPr id="277" name="Google Shape;277;p37"/>
          <p:cNvSpPr txBox="1"/>
          <p:nvPr>
            <p:ph idx="1" type="body"/>
          </p:nvPr>
        </p:nvSpPr>
        <p:spPr>
          <a:xfrm>
            <a:off x="819150" y="1267875"/>
            <a:ext cx="7505700" cy="17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How is an ISP different from a Internet application / service?</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An ISP is different from an internet application service because an ISP is the source or the gateway that provides the internet for applications and services to use. </a:t>
            </a:r>
            <a:r>
              <a:rPr lang="en" sz="1200">
                <a:solidFill>
                  <a:srgbClr val="000000"/>
                </a:solidFill>
                <a:highlight>
                  <a:srgbClr val="FFFFFF"/>
                </a:highlight>
                <a:latin typeface="Times New Roman"/>
                <a:ea typeface="Times New Roman"/>
                <a:cs typeface="Times New Roman"/>
                <a:sym typeface="Times New Roman"/>
              </a:rPr>
              <a:t>An ISP is different from the applications on your computer because the applications will use the ISP as an source of internet connection. Although some applications may be useable offline such as Microsoft word, you will require an reliable internet connection to work on documents on Google docs. An application is a separate program on your computer that may or  may not require an internet connection to function.</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3"/>
              </a:rPr>
              <a:t>https://whatismyipaddress.com/isp</a:t>
            </a:r>
            <a:endParaRPr b="1" sz="1400">
              <a:solidFill>
                <a:srgbClr val="000000"/>
              </a:solidFill>
              <a:uFill>
                <a:noFill/>
              </a:uFill>
              <a:latin typeface="Times New Roman"/>
              <a:ea typeface="Times New Roman"/>
              <a:cs typeface="Times New Roman"/>
              <a:sym typeface="Times New Roman"/>
              <a:hlinkClick r:id="rId4"/>
            </a:endParaRPr>
          </a:p>
          <a:p>
            <a:pPr indent="0" lvl="0" marL="0" rtl="0" algn="l">
              <a:spcBef>
                <a:spcPts val="0"/>
              </a:spcBef>
              <a:spcAft>
                <a:spcPts val="1600"/>
              </a:spcAft>
              <a:buNone/>
            </a:pPr>
            <a:r>
              <a:t/>
            </a:r>
            <a:endParaRPr/>
          </a:p>
        </p:txBody>
      </p:sp>
      <p:pic>
        <p:nvPicPr>
          <p:cNvPr id="278" name="Google Shape;278;p37"/>
          <p:cNvPicPr preferRelativeResize="0"/>
          <p:nvPr/>
        </p:nvPicPr>
        <p:blipFill>
          <a:blip r:embed="rId5">
            <a:alphaModFix/>
          </a:blip>
          <a:stretch>
            <a:fillRect/>
          </a:stretch>
        </p:blipFill>
        <p:spPr>
          <a:xfrm>
            <a:off x="3512900" y="2893400"/>
            <a:ext cx="2879471" cy="179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321650" y="316000"/>
            <a:ext cx="75057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erkshire Swash"/>
                <a:ea typeface="Berkshire Swash"/>
                <a:cs typeface="Berkshire Swash"/>
                <a:sym typeface="Berkshire Swash"/>
              </a:rPr>
              <a:t>6.2 Internet Connection Technologies</a:t>
            </a:r>
            <a:endParaRPr sz="2400">
              <a:latin typeface="Berkshire Swash"/>
              <a:ea typeface="Berkshire Swash"/>
              <a:cs typeface="Berkshire Swash"/>
              <a:sym typeface="Berkshire Swash"/>
            </a:endParaRPr>
          </a:p>
        </p:txBody>
      </p:sp>
      <p:sp>
        <p:nvSpPr>
          <p:cNvPr id="284" name="Google Shape;284;p38"/>
          <p:cNvSpPr txBox="1"/>
          <p:nvPr/>
        </p:nvSpPr>
        <p:spPr>
          <a:xfrm>
            <a:off x="170525" y="939925"/>
            <a:ext cx="4835100" cy="39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100">
                <a:solidFill>
                  <a:srgbClr val="222222"/>
                </a:solidFill>
                <a:highlight>
                  <a:srgbClr val="FFFFFF"/>
                </a:highlight>
                <a:latin typeface="Times New Roman"/>
                <a:ea typeface="Times New Roman"/>
                <a:cs typeface="Times New Roman"/>
                <a:sym typeface="Times New Roman"/>
              </a:rPr>
              <a:t>Digital Subscriber Line (DSL) service provides a connection to the Internet through the telephone network. Unlike dial-up, DSL can operate using a single phone line without preventing normal use of the telephone line for voice phone calls. DSL uses the high frequencies, while the low (audible) frequencies of the line are left free for regular telephone communication. These frequency bands are subsequently separated by filters installed at the customer's premises.</a:t>
            </a:r>
            <a:endParaRPr sz="11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100">
                <a:solidFill>
                  <a:srgbClr val="222222"/>
                </a:solidFill>
                <a:latin typeface="Times New Roman"/>
                <a:ea typeface="Times New Roman"/>
                <a:cs typeface="Times New Roman"/>
                <a:sym typeface="Times New Roman"/>
              </a:rPr>
              <a:t>DSL is a good internet connection technology because it has many benefits:</a:t>
            </a:r>
            <a:endParaRPr sz="1100">
              <a:solidFill>
                <a:srgbClr val="222222"/>
              </a:solidFill>
              <a:latin typeface="Times New Roman"/>
              <a:ea typeface="Times New Roman"/>
              <a:cs typeface="Times New Roman"/>
              <a:sym typeface="Times New Roman"/>
            </a:endParaRPr>
          </a:p>
          <a:p>
            <a:pPr indent="-298450" lvl="0" marL="457200" rtl="0" algn="l">
              <a:lnSpc>
                <a:spcPct val="115000"/>
              </a:lnSpc>
              <a:spcBef>
                <a:spcPts val="800"/>
              </a:spcBef>
              <a:spcAft>
                <a:spcPts val="0"/>
              </a:spcAft>
              <a:buClr>
                <a:srgbClr val="323A45"/>
              </a:buClr>
              <a:buSzPts val="1100"/>
              <a:buFont typeface="Times New Roman"/>
              <a:buChar char="●"/>
            </a:pPr>
            <a:r>
              <a:rPr lang="en" sz="1100">
                <a:solidFill>
                  <a:srgbClr val="323A45"/>
                </a:solidFill>
                <a:latin typeface="Times New Roman"/>
                <a:ea typeface="Times New Roman"/>
                <a:cs typeface="Times New Roman"/>
                <a:sym typeface="Times New Roman"/>
              </a:rPr>
              <a:t>Reliable and secure, dedicated connection</a:t>
            </a:r>
            <a:endParaRPr sz="1100">
              <a:solidFill>
                <a:srgbClr val="323A4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323A45"/>
              </a:buClr>
              <a:buSzPts val="1100"/>
              <a:buFont typeface="Times New Roman"/>
              <a:buChar char="●"/>
            </a:pPr>
            <a:r>
              <a:rPr lang="en" sz="1100">
                <a:solidFill>
                  <a:srgbClr val="323A45"/>
                </a:solidFill>
                <a:latin typeface="Times New Roman"/>
                <a:ea typeface="Times New Roman"/>
                <a:cs typeface="Times New Roman"/>
                <a:sym typeface="Times New Roman"/>
              </a:rPr>
              <a:t>More affordable</a:t>
            </a:r>
            <a:endParaRPr sz="1100">
              <a:solidFill>
                <a:srgbClr val="323A4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323A45"/>
              </a:buClr>
              <a:buSzPts val="1100"/>
              <a:buFont typeface="Times New Roman"/>
              <a:buChar char="●"/>
            </a:pPr>
            <a:r>
              <a:rPr lang="en" sz="1100">
                <a:solidFill>
                  <a:srgbClr val="323A45"/>
                </a:solidFill>
                <a:latin typeface="Times New Roman"/>
                <a:ea typeface="Times New Roman"/>
                <a:cs typeface="Times New Roman"/>
                <a:sym typeface="Times New Roman"/>
              </a:rPr>
              <a:t>Can compete in some areas with speeds offered by cable</a:t>
            </a:r>
            <a:endParaRPr sz="1100">
              <a:solidFill>
                <a:srgbClr val="323A4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323A45"/>
              </a:buClr>
              <a:buSzPts val="1100"/>
              <a:buFont typeface="Times New Roman"/>
              <a:buChar char="●"/>
            </a:pPr>
            <a:r>
              <a:rPr lang="en" sz="1100">
                <a:solidFill>
                  <a:srgbClr val="323A45"/>
                </a:solidFill>
                <a:latin typeface="Times New Roman"/>
                <a:ea typeface="Times New Roman"/>
                <a:cs typeface="Times New Roman"/>
                <a:sym typeface="Times New Roman"/>
              </a:rPr>
              <a:t>Best for email, browsing and light internet usage</a:t>
            </a:r>
            <a:endParaRPr sz="1100">
              <a:solidFill>
                <a:srgbClr val="323A45"/>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323A45"/>
              </a:buClr>
              <a:buSzPts val="1100"/>
              <a:buFont typeface="Times New Roman"/>
              <a:buChar char="●"/>
            </a:pPr>
            <a:r>
              <a:rPr lang="en" sz="1100">
                <a:highlight>
                  <a:srgbClr val="FFFFFF"/>
                </a:highlight>
                <a:latin typeface="Times New Roman"/>
                <a:ea typeface="Times New Roman"/>
                <a:cs typeface="Times New Roman"/>
                <a:sym typeface="Times New Roman"/>
              </a:rPr>
              <a:t>DSL is available much more widely because it uses the telephone network, which covers just about the entire country due to government mandate. While the presence of telephone lines doesn’t guarantee that DSL will be available, it’s certainly more widespread than cable, so may be your only option.</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None/>
            </a:pPr>
            <a:r>
              <a:rPr lang="en" sz="800" u="sng">
                <a:solidFill>
                  <a:srgbClr val="1155CC"/>
                </a:solidFill>
                <a:latin typeface="Times New Roman"/>
                <a:ea typeface="Times New Roman"/>
                <a:cs typeface="Times New Roman"/>
                <a:sym typeface="Times New Roman"/>
                <a:hlinkClick r:id="rId3"/>
              </a:rPr>
              <a:t>https://www.highspeedinternet.com/resources/dsl-vs-cable</a:t>
            </a:r>
            <a:endParaRPr sz="800" u="sng">
              <a:solidFill>
                <a:srgbClr val="1155CC"/>
              </a:solidFill>
              <a:latin typeface="Times New Roman"/>
              <a:ea typeface="Times New Roman"/>
              <a:cs typeface="Times New Roman"/>
              <a:sym typeface="Times New Roman"/>
              <a:hlinkClick r:id="rId4"/>
            </a:endParaRPr>
          </a:p>
          <a:p>
            <a:pPr indent="0" lvl="0" marL="0" rtl="0" algn="l">
              <a:lnSpc>
                <a:spcPct val="115000"/>
              </a:lnSpc>
              <a:spcBef>
                <a:spcPts val="2000"/>
              </a:spcBef>
              <a:spcAft>
                <a:spcPts val="600"/>
              </a:spcAft>
              <a:buNone/>
            </a:pPr>
            <a:r>
              <a:rPr lang="en" sz="800" u="sng">
                <a:solidFill>
                  <a:srgbClr val="1155CC"/>
                </a:solidFill>
                <a:highlight>
                  <a:srgbClr val="FFFFFF"/>
                </a:highlight>
                <a:latin typeface="Times New Roman"/>
                <a:ea typeface="Times New Roman"/>
                <a:cs typeface="Times New Roman"/>
                <a:sym typeface="Times New Roman"/>
                <a:hlinkClick r:id="rId5"/>
              </a:rPr>
              <a:t>https://primus.ca/business/en/content-hub/cat/blog/post/what-to-choose-between-cable-or-dsl-internet</a:t>
            </a:r>
            <a:endParaRPr sz="800"/>
          </a:p>
        </p:txBody>
      </p:sp>
      <p:sp>
        <p:nvSpPr>
          <p:cNvPr id="285" name="Google Shape;285;p38"/>
          <p:cNvSpPr txBox="1"/>
          <p:nvPr/>
        </p:nvSpPr>
        <p:spPr>
          <a:xfrm>
            <a:off x="170525" y="777400"/>
            <a:ext cx="4663200" cy="29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Describe some internet connection technologies using telephone line:</a:t>
            </a:r>
            <a:endParaRPr b="1"/>
          </a:p>
        </p:txBody>
      </p:sp>
      <p:cxnSp>
        <p:nvCxnSpPr>
          <p:cNvPr id="286" name="Google Shape;286;p38"/>
          <p:cNvCxnSpPr/>
          <p:nvPr/>
        </p:nvCxnSpPr>
        <p:spPr>
          <a:xfrm flipH="1">
            <a:off x="5065925" y="949625"/>
            <a:ext cx="8700" cy="3823200"/>
          </a:xfrm>
          <a:prstGeom prst="straightConnector1">
            <a:avLst/>
          </a:prstGeom>
          <a:noFill/>
          <a:ln cap="flat" cmpd="sng" w="9525">
            <a:solidFill>
              <a:schemeClr val="dk2"/>
            </a:solidFill>
            <a:prstDash val="dash"/>
            <a:round/>
            <a:headEnd len="med" w="med" type="none"/>
            <a:tailEnd len="med" w="med" type="none"/>
          </a:ln>
        </p:spPr>
      </p:cxnSp>
      <p:sp>
        <p:nvSpPr>
          <p:cNvPr id="287" name="Google Shape;287;p38"/>
          <p:cNvSpPr txBox="1"/>
          <p:nvPr/>
        </p:nvSpPr>
        <p:spPr>
          <a:xfrm>
            <a:off x="5134925" y="896775"/>
            <a:ext cx="3780000" cy="5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B9BD5"/>
                </a:solidFill>
                <a:latin typeface="Times New Roman"/>
                <a:ea typeface="Times New Roman"/>
                <a:cs typeface="Times New Roman"/>
                <a:sym typeface="Times New Roman"/>
              </a:rPr>
              <a:t>some other internet connection technologies that use telephone line are:</a:t>
            </a:r>
            <a:endParaRPr/>
          </a:p>
        </p:txBody>
      </p:sp>
      <p:sp>
        <p:nvSpPr>
          <p:cNvPr id="288" name="Google Shape;288;p38"/>
          <p:cNvSpPr txBox="1"/>
          <p:nvPr/>
        </p:nvSpPr>
        <p:spPr>
          <a:xfrm>
            <a:off x="5203900" y="1495575"/>
            <a:ext cx="3000000" cy="1905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Dial-up access.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Multilink dial-up.</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Integrated Services Digital Network.</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Leased lines.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Char char="●"/>
            </a:pPr>
            <a:r>
              <a:rPr lang="en" sz="1200">
                <a:latin typeface="Times New Roman"/>
                <a:ea typeface="Times New Roman"/>
                <a:cs typeface="Times New Roman"/>
                <a:sym typeface="Times New Roman"/>
              </a:rPr>
              <a:t>Cable Internet access.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Digital subscriber line (DSL, ADSL, SDSL, and VDSL)</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DSL Rings.</a:t>
            </a:r>
            <a:endParaRPr sz="1200">
              <a:latin typeface="Times New Roman"/>
              <a:ea typeface="Times New Roman"/>
              <a:cs typeface="Times New Roman"/>
              <a:sym typeface="Times New Roman"/>
            </a:endParaRPr>
          </a:p>
        </p:txBody>
      </p:sp>
      <p:pic>
        <p:nvPicPr>
          <p:cNvPr id="289" name="Google Shape;289;p38"/>
          <p:cNvPicPr preferRelativeResize="0"/>
          <p:nvPr/>
        </p:nvPicPr>
        <p:blipFill>
          <a:blip r:embed="rId6">
            <a:alphaModFix/>
          </a:blip>
          <a:stretch>
            <a:fillRect/>
          </a:stretch>
        </p:blipFill>
        <p:spPr>
          <a:xfrm>
            <a:off x="5468675" y="3297000"/>
            <a:ext cx="2911251" cy="16053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321650" y="316000"/>
            <a:ext cx="75057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erkshire Swash"/>
                <a:ea typeface="Berkshire Swash"/>
                <a:cs typeface="Berkshire Swash"/>
                <a:sym typeface="Berkshire Swash"/>
              </a:rPr>
              <a:t>6.2 Internet Connection Technologies</a:t>
            </a:r>
            <a:endParaRPr sz="2400">
              <a:latin typeface="Berkshire Swash"/>
              <a:ea typeface="Berkshire Swash"/>
              <a:cs typeface="Berkshire Swash"/>
              <a:sym typeface="Berkshire Swash"/>
            </a:endParaRPr>
          </a:p>
        </p:txBody>
      </p:sp>
      <p:sp>
        <p:nvSpPr>
          <p:cNvPr id="295" name="Google Shape;295;p39"/>
          <p:cNvSpPr txBox="1"/>
          <p:nvPr/>
        </p:nvSpPr>
        <p:spPr>
          <a:xfrm>
            <a:off x="213675" y="1657275"/>
            <a:ext cx="4835100" cy="1527600"/>
          </a:xfrm>
          <a:prstGeom prst="rect">
            <a:avLst/>
          </a:prstGeom>
          <a:noFill/>
          <a:ln>
            <a:noFill/>
          </a:ln>
        </p:spPr>
        <p:txBody>
          <a:bodyPr anchorCtr="0" anchor="t" bIns="91425" lIns="91425" spcFirstLastPara="1" rIns="91425" wrap="square" tIns="91425">
            <a:noAutofit/>
          </a:bodyPr>
          <a:lstStyle/>
          <a:p>
            <a:pPr indent="0" lvl="0" marL="0" rtl="0" algn="l">
              <a:lnSpc>
                <a:spcPct val="157272"/>
              </a:lnSpc>
              <a:spcBef>
                <a:spcPts val="0"/>
              </a:spcBef>
              <a:spcAft>
                <a:spcPts val="1000"/>
              </a:spcAft>
              <a:buNone/>
            </a:pPr>
            <a:r>
              <a:rPr lang="en" sz="1200">
                <a:highlight>
                  <a:srgbClr val="FFFFFF"/>
                </a:highlight>
                <a:latin typeface="Times New Roman"/>
                <a:ea typeface="Times New Roman"/>
                <a:cs typeface="Times New Roman"/>
                <a:sym typeface="Times New Roman"/>
              </a:rPr>
              <a:t>A wireless network allows devices to stay connected to the network but roam untethered to any wires. Access points amplify Wi-Fi signals, so a device can be far from a router but still be connected to the network. Wireless networks usually use routers to transmit radio wave signals to many of the devices.</a:t>
            </a:r>
            <a:endParaRPr sz="1100">
              <a:highlight>
                <a:srgbClr val="FFFFFF"/>
              </a:highlight>
              <a:latin typeface="Times New Roman"/>
              <a:ea typeface="Times New Roman"/>
              <a:cs typeface="Times New Roman"/>
              <a:sym typeface="Times New Roman"/>
            </a:endParaRPr>
          </a:p>
        </p:txBody>
      </p:sp>
      <p:sp>
        <p:nvSpPr>
          <p:cNvPr id="296" name="Google Shape;296;p39"/>
          <p:cNvSpPr txBox="1"/>
          <p:nvPr/>
        </p:nvSpPr>
        <p:spPr>
          <a:xfrm>
            <a:off x="213675" y="1069013"/>
            <a:ext cx="4663200" cy="5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Describe some internet connection technologies using Wi-Fi</a:t>
            </a:r>
            <a:endParaRPr b="1"/>
          </a:p>
        </p:txBody>
      </p:sp>
      <p:cxnSp>
        <p:nvCxnSpPr>
          <p:cNvPr id="297" name="Google Shape;297;p39"/>
          <p:cNvCxnSpPr/>
          <p:nvPr/>
        </p:nvCxnSpPr>
        <p:spPr>
          <a:xfrm flipH="1">
            <a:off x="5065925" y="949625"/>
            <a:ext cx="8700" cy="3823200"/>
          </a:xfrm>
          <a:prstGeom prst="straightConnector1">
            <a:avLst/>
          </a:prstGeom>
          <a:noFill/>
          <a:ln cap="flat" cmpd="sng" w="9525">
            <a:solidFill>
              <a:schemeClr val="dk2"/>
            </a:solidFill>
            <a:prstDash val="dash"/>
            <a:round/>
            <a:headEnd len="med" w="med" type="none"/>
            <a:tailEnd len="med" w="med" type="none"/>
          </a:ln>
        </p:spPr>
      </p:cxnSp>
      <p:sp>
        <p:nvSpPr>
          <p:cNvPr id="298" name="Google Shape;298;p39"/>
          <p:cNvSpPr txBox="1"/>
          <p:nvPr/>
        </p:nvSpPr>
        <p:spPr>
          <a:xfrm>
            <a:off x="5134925" y="896775"/>
            <a:ext cx="3780000" cy="5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B9BD5"/>
                </a:solidFill>
                <a:latin typeface="Times New Roman"/>
                <a:ea typeface="Times New Roman"/>
                <a:cs typeface="Times New Roman"/>
                <a:sym typeface="Times New Roman"/>
              </a:rPr>
              <a:t>Different</a:t>
            </a:r>
            <a:r>
              <a:rPr lang="en">
                <a:solidFill>
                  <a:srgbClr val="5B9BD5"/>
                </a:solidFill>
                <a:latin typeface="Times New Roman"/>
                <a:ea typeface="Times New Roman"/>
                <a:cs typeface="Times New Roman"/>
                <a:sym typeface="Times New Roman"/>
              </a:rPr>
              <a:t> types of internet connection using Wifi are: </a:t>
            </a:r>
            <a:endParaRPr/>
          </a:p>
        </p:txBody>
      </p:sp>
      <p:sp>
        <p:nvSpPr>
          <p:cNvPr id="299" name="Google Shape;299;p39"/>
          <p:cNvSpPr txBox="1"/>
          <p:nvPr/>
        </p:nvSpPr>
        <p:spPr>
          <a:xfrm>
            <a:off x="5203900" y="1495575"/>
            <a:ext cx="3000000" cy="1772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WLANS: Wireless Local Area Networks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highlight>
                  <a:srgbClr val="FFFFFF"/>
                </a:highlight>
                <a:latin typeface="Times New Roman"/>
                <a:ea typeface="Times New Roman"/>
                <a:cs typeface="Times New Roman"/>
                <a:sym typeface="Times New Roman"/>
              </a:rPr>
              <a:t>WPANS: Wireless Personal Area Networks</a:t>
            </a:r>
            <a:endParaRPr sz="1200">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highlight>
                  <a:srgbClr val="FFFFFF"/>
                </a:highlight>
                <a:latin typeface="Times New Roman"/>
                <a:ea typeface="Times New Roman"/>
                <a:cs typeface="Times New Roman"/>
                <a:sym typeface="Times New Roman"/>
              </a:rPr>
              <a:t>WWANS: Wireless Wide Area Networks</a:t>
            </a:r>
            <a:endParaRPr sz="1200">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22222"/>
              </a:buClr>
              <a:buSzPts val="1200"/>
              <a:buFont typeface="Times New Roman"/>
              <a:buChar char="●"/>
            </a:pPr>
            <a:r>
              <a:rPr lang="en" sz="1200">
                <a:highlight>
                  <a:srgbClr val="FFFFFF"/>
                </a:highlight>
                <a:latin typeface="Times New Roman"/>
                <a:ea typeface="Times New Roman"/>
                <a:cs typeface="Times New Roman"/>
                <a:sym typeface="Times New Roman"/>
              </a:rPr>
              <a:t>VPN: Virtual Private Network</a:t>
            </a:r>
            <a:endParaRPr sz="1200">
              <a:highlight>
                <a:srgbClr val="FFFFFF"/>
              </a:highlight>
              <a:latin typeface="Times New Roman"/>
              <a:ea typeface="Times New Roman"/>
              <a:cs typeface="Times New Roman"/>
              <a:sym typeface="Times New Roman"/>
            </a:endParaRPr>
          </a:p>
        </p:txBody>
      </p:sp>
      <p:pic>
        <p:nvPicPr>
          <p:cNvPr id="300" name="Google Shape;300;p39"/>
          <p:cNvPicPr preferRelativeResize="0"/>
          <p:nvPr/>
        </p:nvPicPr>
        <p:blipFill>
          <a:blip r:embed="rId3">
            <a:alphaModFix/>
          </a:blip>
          <a:stretch>
            <a:fillRect/>
          </a:stretch>
        </p:blipFill>
        <p:spPr>
          <a:xfrm>
            <a:off x="5830975" y="3184875"/>
            <a:ext cx="2156182" cy="1653825"/>
          </a:xfrm>
          <a:prstGeom prst="rect">
            <a:avLst/>
          </a:prstGeom>
          <a:noFill/>
          <a:ln>
            <a:noFill/>
          </a:ln>
        </p:spPr>
      </p:pic>
      <p:pic>
        <p:nvPicPr>
          <p:cNvPr id="301" name="Google Shape;301;p39"/>
          <p:cNvPicPr preferRelativeResize="0"/>
          <p:nvPr/>
        </p:nvPicPr>
        <p:blipFill>
          <a:blip r:embed="rId4">
            <a:alphaModFix/>
          </a:blip>
          <a:stretch>
            <a:fillRect/>
          </a:stretch>
        </p:blipFill>
        <p:spPr>
          <a:xfrm>
            <a:off x="1205250" y="3184875"/>
            <a:ext cx="2937716" cy="1653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321650" y="316000"/>
            <a:ext cx="75057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erkshire Swash"/>
                <a:ea typeface="Berkshire Swash"/>
                <a:cs typeface="Berkshire Swash"/>
                <a:sym typeface="Berkshire Swash"/>
              </a:rPr>
              <a:t>6.2 Internet Connection Technologies</a:t>
            </a:r>
            <a:endParaRPr sz="2400">
              <a:latin typeface="Berkshire Swash"/>
              <a:ea typeface="Berkshire Swash"/>
              <a:cs typeface="Berkshire Swash"/>
              <a:sym typeface="Berkshire Swash"/>
            </a:endParaRPr>
          </a:p>
        </p:txBody>
      </p:sp>
      <p:sp>
        <p:nvSpPr>
          <p:cNvPr id="307" name="Google Shape;307;p40"/>
          <p:cNvSpPr txBox="1"/>
          <p:nvPr/>
        </p:nvSpPr>
        <p:spPr>
          <a:xfrm>
            <a:off x="213675" y="1657275"/>
            <a:ext cx="4835100" cy="1207500"/>
          </a:xfrm>
          <a:prstGeom prst="rect">
            <a:avLst/>
          </a:prstGeom>
          <a:noFill/>
          <a:ln>
            <a:noFill/>
          </a:ln>
        </p:spPr>
        <p:txBody>
          <a:bodyPr anchorCtr="0" anchor="t" bIns="91425" lIns="91425" spcFirstLastPara="1" rIns="91425" wrap="square" tIns="91425">
            <a:noAutofit/>
          </a:bodyPr>
          <a:lstStyle/>
          <a:p>
            <a:pPr indent="-228600" lvl="0" marL="228600" rtl="0" algn="l">
              <a:lnSpc>
                <a:spcPct val="115000"/>
              </a:lnSpc>
              <a:spcBef>
                <a:spcPts val="0"/>
              </a:spcBef>
              <a:spcAft>
                <a:spcPts val="0"/>
              </a:spcAft>
              <a:buNone/>
            </a:pPr>
            <a:r>
              <a:rPr lang="en" sz="1200">
                <a:solidFill>
                  <a:srgbClr val="FF0000"/>
                </a:solidFill>
                <a:highlight>
                  <a:srgbClr val="FFFFFF"/>
                </a:highlight>
                <a:latin typeface="Times New Roman"/>
                <a:ea typeface="Times New Roman"/>
                <a:cs typeface="Times New Roman"/>
                <a:sym typeface="Times New Roman"/>
              </a:rPr>
              <a:t>FTTP/FTTH/FTTB/FTTD:</a:t>
            </a:r>
            <a:r>
              <a:rPr lang="en" sz="1200">
                <a:highlight>
                  <a:srgbClr val="FFFFFF"/>
                </a:highlight>
                <a:latin typeface="Times New Roman"/>
                <a:ea typeface="Times New Roman"/>
                <a:cs typeface="Times New Roman"/>
                <a:sym typeface="Times New Roman"/>
              </a:rPr>
              <a:t> Fiber to the premise, home, business or</a:t>
            </a:r>
            <a:r>
              <a:rPr lang="en" sz="1200">
                <a:highlight>
                  <a:srgbClr val="FFFFFF"/>
                </a:highlight>
                <a:latin typeface="Times New Roman"/>
                <a:ea typeface="Times New Roman"/>
                <a:cs typeface="Times New Roman"/>
                <a:sym typeface="Times New Roman"/>
              </a:rPr>
              <a:t> </a:t>
            </a:r>
            <a:r>
              <a:rPr lang="en" sz="1200">
                <a:highlight>
                  <a:srgbClr val="FFFFFF"/>
                </a:highlight>
                <a:latin typeface="Times New Roman"/>
                <a:ea typeface="Times New Roman"/>
                <a:cs typeface="Times New Roman"/>
                <a:sym typeface="Times New Roman"/>
              </a:rPr>
              <a:t>desktop</a:t>
            </a:r>
            <a:endParaRPr sz="1200">
              <a:highlight>
                <a:srgbClr val="FFFFFF"/>
              </a:highlight>
              <a:latin typeface="Times New Roman"/>
              <a:ea typeface="Times New Roman"/>
              <a:cs typeface="Times New Roman"/>
              <a:sym typeface="Times New Roman"/>
            </a:endParaRPr>
          </a:p>
          <a:p>
            <a:pPr indent="-228600" lvl="0" marL="228600" rtl="0" algn="l">
              <a:lnSpc>
                <a:spcPct val="115000"/>
              </a:lnSpc>
              <a:spcBef>
                <a:spcPts val="600"/>
              </a:spcBef>
              <a:spcAft>
                <a:spcPts val="0"/>
              </a:spcAft>
              <a:buNone/>
            </a:pPr>
            <a:r>
              <a:rPr lang="en" sz="1200">
                <a:highlight>
                  <a:srgbClr val="FFFFFF"/>
                </a:highlight>
                <a:latin typeface="Times New Roman"/>
                <a:ea typeface="Times New Roman"/>
                <a:cs typeface="Times New Roman"/>
                <a:sym typeface="Times New Roman"/>
              </a:rPr>
              <a:t>are the most direct fiber lines. With them, you are getting pure fiber straight</a:t>
            </a:r>
            <a:endParaRPr sz="1200">
              <a:highlight>
                <a:srgbClr val="FFFFFF"/>
              </a:highlight>
              <a:latin typeface="Times New Roman"/>
              <a:ea typeface="Times New Roman"/>
              <a:cs typeface="Times New Roman"/>
              <a:sym typeface="Times New Roman"/>
            </a:endParaRPr>
          </a:p>
          <a:p>
            <a:pPr indent="-228600" lvl="0" marL="228600" rtl="0" algn="l">
              <a:lnSpc>
                <a:spcPct val="115000"/>
              </a:lnSpc>
              <a:spcBef>
                <a:spcPts val="600"/>
              </a:spcBef>
              <a:spcAft>
                <a:spcPts val="0"/>
              </a:spcAft>
              <a:buNone/>
            </a:pPr>
            <a:r>
              <a:rPr lang="en" sz="1200">
                <a:highlight>
                  <a:srgbClr val="FFFFFF"/>
                </a:highlight>
                <a:latin typeface="Times New Roman"/>
                <a:ea typeface="Times New Roman"/>
                <a:cs typeface="Times New Roman"/>
                <a:sym typeface="Times New Roman"/>
              </a:rPr>
              <a:t>to your residence, with no copper cables involved. These are also the most</a:t>
            </a:r>
            <a:endParaRPr sz="1200">
              <a:highlight>
                <a:srgbClr val="FFFFFF"/>
              </a:highlight>
              <a:latin typeface="Times New Roman"/>
              <a:ea typeface="Times New Roman"/>
              <a:cs typeface="Times New Roman"/>
              <a:sym typeface="Times New Roman"/>
            </a:endParaRPr>
          </a:p>
          <a:p>
            <a:pPr indent="-228600" lvl="0" marL="228600" rtl="0" algn="l">
              <a:lnSpc>
                <a:spcPct val="115000"/>
              </a:lnSpc>
              <a:spcBef>
                <a:spcPts val="600"/>
              </a:spcBef>
              <a:spcAft>
                <a:spcPts val="600"/>
              </a:spcAft>
              <a:buNone/>
            </a:pPr>
            <a:r>
              <a:rPr lang="en" sz="1200">
                <a:highlight>
                  <a:srgbClr val="FFFFFF"/>
                </a:highlight>
                <a:latin typeface="Times New Roman"/>
                <a:ea typeface="Times New Roman"/>
                <a:cs typeface="Times New Roman"/>
                <a:sym typeface="Times New Roman"/>
              </a:rPr>
              <a:t>expensive fiber connections for the ISPs.</a:t>
            </a:r>
            <a:endParaRPr sz="1100">
              <a:highlight>
                <a:srgbClr val="FFFFFF"/>
              </a:highlight>
              <a:latin typeface="Times New Roman"/>
              <a:ea typeface="Times New Roman"/>
              <a:cs typeface="Times New Roman"/>
              <a:sym typeface="Times New Roman"/>
            </a:endParaRPr>
          </a:p>
        </p:txBody>
      </p:sp>
      <p:sp>
        <p:nvSpPr>
          <p:cNvPr id="308" name="Google Shape;308;p40"/>
          <p:cNvSpPr txBox="1"/>
          <p:nvPr/>
        </p:nvSpPr>
        <p:spPr>
          <a:xfrm>
            <a:off x="213675" y="1069013"/>
            <a:ext cx="4663200" cy="5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Describe some internet connection technologies using Fiber Optics</a:t>
            </a:r>
            <a:endParaRPr b="1"/>
          </a:p>
        </p:txBody>
      </p:sp>
      <p:cxnSp>
        <p:nvCxnSpPr>
          <p:cNvPr id="309" name="Google Shape;309;p40"/>
          <p:cNvCxnSpPr/>
          <p:nvPr/>
        </p:nvCxnSpPr>
        <p:spPr>
          <a:xfrm flipH="1">
            <a:off x="5065925" y="949625"/>
            <a:ext cx="8700" cy="3823200"/>
          </a:xfrm>
          <a:prstGeom prst="straightConnector1">
            <a:avLst/>
          </a:prstGeom>
          <a:noFill/>
          <a:ln cap="flat" cmpd="sng" w="9525">
            <a:solidFill>
              <a:schemeClr val="dk2"/>
            </a:solidFill>
            <a:prstDash val="dash"/>
            <a:round/>
            <a:headEnd len="med" w="med" type="none"/>
            <a:tailEnd len="med" w="med" type="none"/>
          </a:ln>
        </p:spPr>
      </p:cxnSp>
      <p:sp>
        <p:nvSpPr>
          <p:cNvPr id="310" name="Google Shape;310;p40"/>
          <p:cNvSpPr txBox="1"/>
          <p:nvPr/>
        </p:nvSpPr>
        <p:spPr>
          <a:xfrm>
            <a:off x="5134925" y="896775"/>
            <a:ext cx="3780000" cy="3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B9BD5"/>
                </a:solidFill>
                <a:latin typeface="Times New Roman"/>
                <a:ea typeface="Times New Roman"/>
                <a:cs typeface="Times New Roman"/>
                <a:sym typeface="Times New Roman"/>
              </a:rPr>
              <a:t>How does fiber optics work?</a:t>
            </a:r>
            <a:endParaRPr/>
          </a:p>
        </p:txBody>
      </p:sp>
      <p:sp>
        <p:nvSpPr>
          <p:cNvPr id="311" name="Google Shape;311;p40"/>
          <p:cNvSpPr txBox="1"/>
          <p:nvPr/>
        </p:nvSpPr>
        <p:spPr>
          <a:xfrm>
            <a:off x="5184375" y="1425875"/>
            <a:ext cx="3607500" cy="287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33333"/>
                </a:solidFill>
                <a:latin typeface="Times New Roman"/>
                <a:ea typeface="Times New Roman"/>
                <a:cs typeface="Times New Roman"/>
                <a:sym typeface="Times New Roman"/>
              </a:rPr>
              <a:t>Fiber optics is a way of sending information through thin fibers, or threads. The information may be sound, pictures, or computer codes. This information travels through the fibers in the form of </a:t>
            </a:r>
            <a:r>
              <a:rPr b="1" lang="en" sz="1000">
                <a:solidFill>
                  <a:srgbClr val="333333"/>
                </a:solidFill>
                <a:latin typeface="Times New Roman"/>
                <a:ea typeface="Times New Roman"/>
                <a:cs typeface="Times New Roman"/>
                <a:sym typeface="Times New Roman"/>
              </a:rPr>
              <a:t>light</a:t>
            </a:r>
            <a:r>
              <a:rPr lang="en" sz="1000">
                <a:solidFill>
                  <a:srgbClr val="333333"/>
                </a:solidFill>
                <a:latin typeface="Times New Roman"/>
                <a:ea typeface="Times New Roman"/>
                <a:cs typeface="Times New Roman"/>
                <a:sym typeface="Times New Roman"/>
              </a:rPr>
              <a:t>.</a:t>
            </a:r>
            <a:endParaRPr sz="1000">
              <a:solidFill>
                <a:srgbClr val="333333"/>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 sz="1000">
                <a:solidFill>
                  <a:srgbClr val="333333"/>
                </a:solidFill>
                <a:latin typeface="Times New Roman"/>
                <a:ea typeface="Times New Roman"/>
                <a:cs typeface="Times New Roman"/>
                <a:sym typeface="Times New Roman"/>
              </a:rPr>
              <a:t>The fibers, known as optical fibers, can be made of glass or plastic. They are about as big around as a human hair. Many fibers are bundled together to form a fiber-optic cable. Fiber-optic cables link some </a:t>
            </a:r>
            <a:r>
              <a:rPr b="1" lang="en" sz="1000">
                <a:solidFill>
                  <a:srgbClr val="333333"/>
                </a:solidFill>
                <a:latin typeface="Times New Roman"/>
                <a:ea typeface="Times New Roman"/>
                <a:cs typeface="Times New Roman"/>
                <a:sym typeface="Times New Roman"/>
              </a:rPr>
              <a:t>telephones</a:t>
            </a:r>
            <a:r>
              <a:rPr lang="en" sz="1000">
                <a:solidFill>
                  <a:srgbClr val="333333"/>
                </a:solidFill>
                <a:latin typeface="Times New Roman"/>
                <a:ea typeface="Times New Roman"/>
                <a:cs typeface="Times New Roman"/>
                <a:sym typeface="Times New Roman"/>
              </a:rPr>
              <a:t> and </a:t>
            </a:r>
            <a:r>
              <a:rPr b="1" lang="en" sz="1000">
                <a:solidFill>
                  <a:srgbClr val="333333"/>
                </a:solidFill>
                <a:latin typeface="Times New Roman"/>
                <a:ea typeface="Times New Roman"/>
                <a:cs typeface="Times New Roman"/>
                <a:sym typeface="Times New Roman"/>
              </a:rPr>
              <a:t>computers</a:t>
            </a:r>
            <a:r>
              <a:rPr lang="en" sz="1000">
                <a:solidFill>
                  <a:srgbClr val="333333"/>
                </a:solidFill>
                <a:latin typeface="Times New Roman"/>
                <a:ea typeface="Times New Roman"/>
                <a:cs typeface="Times New Roman"/>
                <a:sym typeface="Times New Roman"/>
              </a:rPr>
              <a:t>. Doctors also use fiber-optic instruments to see inside the human body.</a:t>
            </a:r>
            <a:endParaRPr sz="1000">
              <a:solidFill>
                <a:srgbClr val="333333"/>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 sz="1000">
                <a:solidFill>
                  <a:srgbClr val="333333"/>
                </a:solidFill>
                <a:latin typeface="Times New Roman"/>
                <a:ea typeface="Times New Roman"/>
                <a:cs typeface="Times New Roman"/>
                <a:sym typeface="Times New Roman"/>
              </a:rPr>
              <a:t>In a fiber-optic system, a machine called a transmitter turns information into light. Then the transmitter sends the light through optical fibers. The inner part of each fiber is called the core. A reflective material surrounds the core. This material is known as cladding.</a:t>
            </a:r>
            <a:endParaRPr sz="1000">
              <a:solidFill>
                <a:srgbClr val="333333"/>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 sz="1100" u="sng">
                <a:solidFill>
                  <a:schemeClr val="hlink"/>
                </a:solidFill>
                <a:hlinkClick r:id="rId3"/>
              </a:rPr>
              <a:t>https://kids.britannica.com/kids/article/fiber-optics/399455</a:t>
            </a:r>
            <a:endParaRPr sz="1000">
              <a:solidFill>
                <a:srgbClr val="333333"/>
              </a:solidFill>
              <a:latin typeface="Times New Roman"/>
              <a:ea typeface="Times New Roman"/>
              <a:cs typeface="Times New Roman"/>
              <a:sym typeface="Times New Roman"/>
            </a:endParaRPr>
          </a:p>
          <a:p>
            <a:pPr indent="0" lvl="0" marL="0" rtl="0" algn="l">
              <a:lnSpc>
                <a:spcPct val="100000"/>
              </a:lnSpc>
              <a:spcBef>
                <a:spcPts val="1100"/>
              </a:spcBef>
              <a:spcAft>
                <a:spcPts val="200"/>
              </a:spcAft>
              <a:buNone/>
            </a:pPr>
            <a:r>
              <a:t/>
            </a:r>
            <a:endParaRPr sz="1000">
              <a:latin typeface="Times New Roman"/>
              <a:ea typeface="Times New Roman"/>
              <a:cs typeface="Times New Roman"/>
              <a:sym typeface="Times New Roman"/>
            </a:endParaRPr>
          </a:p>
        </p:txBody>
      </p:sp>
      <p:sp>
        <p:nvSpPr>
          <p:cNvPr id="312" name="Google Shape;312;p40"/>
          <p:cNvSpPr txBox="1"/>
          <p:nvPr/>
        </p:nvSpPr>
        <p:spPr>
          <a:xfrm>
            <a:off x="213675" y="2864775"/>
            <a:ext cx="49707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Times New Roman"/>
                <a:ea typeface="Times New Roman"/>
                <a:cs typeface="Times New Roman"/>
                <a:sym typeface="Times New Roman"/>
                <a:hlinkClick r:id="rId4"/>
              </a:rPr>
              <a:t>https://www.otelco.com/resources/a-guide-to-fiber-optic-internet/#fiber-optic-communications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pic>
        <p:nvPicPr>
          <p:cNvPr id="313" name="Google Shape;313;p40"/>
          <p:cNvPicPr preferRelativeResize="0"/>
          <p:nvPr/>
        </p:nvPicPr>
        <p:blipFill>
          <a:blip r:embed="rId5">
            <a:alphaModFix/>
          </a:blip>
          <a:stretch>
            <a:fillRect/>
          </a:stretch>
        </p:blipFill>
        <p:spPr>
          <a:xfrm>
            <a:off x="1532200" y="3322875"/>
            <a:ext cx="2629228" cy="16475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214025" y="270000"/>
            <a:ext cx="5652600" cy="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erkshire Swash"/>
                <a:ea typeface="Berkshire Swash"/>
                <a:cs typeface="Berkshire Swash"/>
                <a:sym typeface="Berkshire Swash"/>
              </a:rPr>
              <a:t>6.3 Network Routers &amp; Switches</a:t>
            </a:r>
            <a:endParaRPr>
              <a:latin typeface="Berkshire Swash"/>
              <a:ea typeface="Berkshire Swash"/>
              <a:cs typeface="Berkshire Swash"/>
              <a:sym typeface="Berkshire Swash"/>
            </a:endParaRPr>
          </a:p>
        </p:txBody>
      </p:sp>
      <p:sp>
        <p:nvSpPr>
          <p:cNvPr id="319" name="Google Shape;319;p41"/>
          <p:cNvSpPr txBox="1"/>
          <p:nvPr>
            <p:ph idx="1" type="body"/>
          </p:nvPr>
        </p:nvSpPr>
        <p:spPr>
          <a:xfrm>
            <a:off x="314100" y="805050"/>
            <a:ext cx="8515800" cy="27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What is a "Routing Table”?</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Routers examine the destination IP address of a received packet and make routing decisions accordingly. To determine out which interface the packet will be sent, routers use routing tables. A routing table lists all networks for which routes are known. Each router’s routing table is unique and stored in the RAM of the device.</a:t>
            </a:r>
            <a:endParaRPr sz="11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rPr lang="en" sz="1100">
                <a:solidFill>
                  <a:srgbClr val="000000"/>
                </a:solidFill>
                <a:latin typeface="Times New Roman"/>
                <a:ea typeface="Times New Roman"/>
                <a:cs typeface="Times New Roman"/>
                <a:sym typeface="Times New Roman"/>
              </a:rPr>
              <a:t>When a router receives a packet that needs to be forwarded to a host on another network, it examines its destination IP address and looks for the routing information stored in the routing table. Each entry in the routing table consists of the following entries:</a:t>
            </a:r>
            <a:endParaRPr sz="1100">
              <a:solidFill>
                <a:srgbClr val="000000"/>
              </a:solidFill>
              <a:latin typeface="Times New Roman"/>
              <a:ea typeface="Times New Roman"/>
              <a:cs typeface="Times New Roman"/>
              <a:sym typeface="Times New Roman"/>
            </a:endParaRPr>
          </a:p>
          <a:p>
            <a:pPr indent="-228600" lvl="0" marL="368300" rtl="0" algn="l">
              <a:spcBef>
                <a:spcPts val="800"/>
              </a:spcBef>
              <a:spcAft>
                <a:spcPts val="0"/>
              </a:spcAft>
              <a:buNone/>
            </a:pPr>
            <a:r>
              <a:rPr lang="en" sz="1100">
                <a:solidFill>
                  <a:srgbClr val="000000"/>
                </a:solidFill>
                <a:latin typeface="Times New Roman"/>
                <a:ea typeface="Times New Roman"/>
                <a:cs typeface="Times New Roman"/>
                <a:sym typeface="Times New Roman"/>
              </a:rPr>
              <a:t>·         the network and the subnet mask – specifies a range of IP addresses.</a:t>
            </a:r>
            <a:endParaRPr sz="1100">
              <a:solidFill>
                <a:srgbClr val="000000"/>
              </a:solidFill>
              <a:latin typeface="Times New Roman"/>
              <a:ea typeface="Times New Roman"/>
              <a:cs typeface="Times New Roman"/>
              <a:sym typeface="Times New Roman"/>
            </a:endParaRPr>
          </a:p>
          <a:p>
            <a:pPr indent="-228600" lvl="0" marL="368300" rtl="0" algn="l">
              <a:spcBef>
                <a:spcPts val="0"/>
              </a:spcBef>
              <a:spcAft>
                <a:spcPts val="0"/>
              </a:spcAft>
              <a:buNone/>
            </a:pPr>
            <a:r>
              <a:rPr lang="en" sz="1100">
                <a:solidFill>
                  <a:srgbClr val="000000"/>
                </a:solidFill>
                <a:latin typeface="Times New Roman"/>
                <a:ea typeface="Times New Roman"/>
                <a:cs typeface="Times New Roman"/>
                <a:sym typeface="Times New Roman"/>
              </a:rPr>
              <a:t>·         the remote router – the IP address of the router used to reach that network.</a:t>
            </a:r>
            <a:endParaRPr sz="1100">
              <a:solidFill>
                <a:srgbClr val="000000"/>
              </a:solidFill>
              <a:latin typeface="Times New Roman"/>
              <a:ea typeface="Times New Roman"/>
              <a:cs typeface="Times New Roman"/>
              <a:sym typeface="Times New Roman"/>
            </a:endParaRPr>
          </a:p>
          <a:p>
            <a:pPr indent="-228600" lvl="0" marL="368300" rtl="0" algn="l">
              <a:spcBef>
                <a:spcPts val="0"/>
              </a:spcBef>
              <a:spcAft>
                <a:spcPts val="0"/>
              </a:spcAft>
              <a:buNone/>
            </a:pPr>
            <a:r>
              <a:rPr lang="en" sz="1100">
                <a:solidFill>
                  <a:srgbClr val="000000"/>
                </a:solidFill>
                <a:latin typeface="Times New Roman"/>
                <a:ea typeface="Times New Roman"/>
                <a:cs typeface="Times New Roman"/>
                <a:sym typeface="Times New Roman"/>
              </a:rPr>
              <a:t>·         the outgoing interface – the outgoing interface the packet should go out to reach the destination network.</a:t>
            </a:r>
            <a:endParaRPr sz="1100"/>
          </a:p>
        </p:txBody>
      </p:sp>
      <p:pic>
        <p:nvPicPr>
          <p:cNvPr id="320" name="Google Shape;320;p41"/>
          <p:cNvPicPr preferRelativeResize="0"/>
          <p:nvPr/>
        </p:nvPicPr>
        <p:blipFill>
          <a:blip r:embed="rId3">
            <a:alphaModFix/>
          </a:blip>
          <a:stretch>
            <a:fillRect/>
          </a:stretch>
        </p:blipFill>
        <p:spPr>
          <a:xfrm>
            <a:off x="400050" y="3230575"/>
            <a:ext cx="5062799" cy="1698650"/>
          </a:xfrm>
          <a:prstGeom prst="rect">
            <a:avLst/>
          </a:prstGeom>
          <a:noFill/>
          <a:ln>
            <a:noFill/>
          </a:ln>
        </p:spPr>
      </p:pic>
      <p:pic>
        <p:nvPicPr>
          <p:cNvPr id="321" name="Google Shape;321;p41"/>
          <p:cNvPicPr preferRelativeResize="0"/>
          <p:nvPr/>
        </p:nvPicPr>
        <p:blipFill>
          <a:blip r:embed="rId4">
            <a:alphaModFix/>
          </a:blip>
          <a:stretch>
            <a:fillRect/>
          </a:stretch>
        </p:blipFill>
        <p:spPr>
          <a:xfrm>
            <a:off x="5800825" y="3135325"/>
            <a:ext cx="2941024" cy="179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2. Some Basic Concepts</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214025" y="270000"/>
            <a:ext cx="5652600" cy="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erkshire Swash"/>
                <a:ea typeface="Berkshire Swash"/>
                <a:cs typeface="Berkshire Swash"/>
                <a:sym typeface="Berkshire Swash"/>
              </a:rPr>
              <a:t>6.3 Network Routers &amp; Switches</a:t>
            </a:r>
            <a:endParaRPr>
              <a:latin typeface="Berkshire Swash"/>
              <a:ea typeface="Berkshire Swash"/>
              <a:cs typeface="Berkshire Swash"/>
              <a:sym typeface="Berkshire Swash"/>
            </a:endParaRPr>
          </a:p>
        </p:txBody>
      </p:sp>
      <p:sp>
        <p:nvSpPr>
          <p:cNvPr id="327" name="Google Shape;327;p42"/>
          <p:cNvSpPr txBox="1"/>
          <p:nvPr>
            <p:ph idx="1" type="body"/>
          </p:nvPr>
        </p:nvSpPr>
        <p:spPr>
          <a:xfrm>
            <a:off x="214025" y="1043175"/>
            <a:ext cx="8515800" cy="21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How are data packets sent through the internet between a client and a server?</a:t>
            </a:r>
            <a:endParaRPr b="1" sz="1400">
              <a:solidFill>
                <a:srgbClr val="000000"/>
              </a:solidFill>
              <a:latin typeface="Arial"/>
              <a:ea typeface="Arial"/>
              <a:cs typeface="Arial"/>
              <a:sym typeface="Arial"/>
            </a:endParaRPr>
          </a:p>
          <a:p>
            <a:pPr indent="0" lvl="0" marL="0" rtl="0" algn="l">
              <a:lnSpc>
                <a:spcPct val="182272"/>
              </a:lnSpc>
              <a:spcBef>
                <a:spcPts val="1800"/>
              </a:spcBef>
              <a:spcAft>
                <a:spcPts val="1800"/>
              </a:spcAft>
              <a:buNone/>
            </a:pPr>
            <a:r>
              <a:rPr lang="en" sz="1200">
                <a:solidFill>
                  <a:srgbClr val="000000"/>
                </a:solidFill>
                <a:highlight>
                  <a:srgbClr val="FFFFFF"/>
                </a:highlight>
                <a:latin typeface="Times New Roman"/>
                <a:ea typeface="Times New Roman"/>
                <a:cs typeface="Times New Roman"/>
                <a:sym typeface="Times New Roman"/>
              </a:rPr>
              <a:t>Data packets are sent between a client and a server through a router that uses routing tables. A routing table contains the information necessary to forward a packet along the best path toward its destination. Each packet contains information about its origin and destination. When a packet is received, a network device examines the packet and matches it to the routing table entry providing the best match for its destination. The table then provides the device with instructions for sending the packet to the next hop on its route across the network.</a:t>
            </a:r>
            <a:endParaRPr b="1" sz="1400">
              <a:solidFill>
                <a:srgbClr val="000000"/>
              </a:solidFill>
              <a:latin typeface="Arial"/>
              <a:ea typeface="Arial"/>
              <a:cs typeface="Arial"/>
              <a:sym typeface="Arial"/>
            </a:endParaRPr>
          </a:p>
        </p:txBody>
      </p:sp>
      <p:pic>
        <p:nvPicPr>
          <p:cNvPr id="328" name="Google Shape;328;p42"/>
          <p:cNvPicPr preferRelativeResize="0"/>
          <p:nvPr/>
        </p:nvPicPr>
        <p:blipFill>
          <a:blip r:embed="rId3">
            <a:alphaModFix/>
          </a:blip>
          <a:stretch>
            <a:fillRect/>
          </a:stretch>
        </p:blipFill>
        <p:spPr>
          <a:xfrm>
            <a:off x="3843325" y="2932725"/>
            <a:ext cx="4768850" cy="1921875"/>
          </a:xfrm>
          <a:prstGeom prst="rect">
            <a:avLst/>
          </a:prstGeom>
          <a:noFill/>
          <a:ln>
            <a:noFill/>
          </a:ln>
        </p:spPr>
      </p:pic>
      <p:pic>
        <p:nvPicPr>
          <p:cNvPr id="329" name="Google Shape;329;p42"/>
          <p:cNvPicPr preferRelativeResize="0"/>
          <p:nvPr/>
        </p:nvPicPr>
        <p:blipFill rotWithShape="1">
          <a:blip r:embed="rId4">
            <a:alphaModFix/>
          </a:blip>
          <a:srcRect b="25760" l="18080" r="15785" t="9480"/>
          <a:stretch/>
        </p:blipFill>
        <p:spPr>
          <a:xfrm>
            <a:off x="1635125" y="3041650"/>
            <a:ext cx="1595450" cy="1687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214025" y="270000"/>
            <a:ext cx="5652600" cy="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erkshire Swash"/>
                <a:ea typeface="Berkshire Swash"/>
                <a:cs typeface="Berkshire Swash"/>
                <a:sym typeface="Berkshire Swash"/>
              </a:rPr>
              <a:t>6.3 Network Routers &amp; Switches</a:t>
            </a:r>
            <a:endParaRPr>
              <a:latin typeface="Berkshire Swash"/>
              <a:ea typeface="Berkshire Swash"/>
              <a:cs typeface="Berkshire Swash"/>
              <a:sym typeface="Berkshire Swash"/>
            </a:endParaRPr>
          </a:p>
        </p:txBody>
      </p:sp>
      <p:sp>
        <p:nvSpPr>
          <p:cNvPr id="335" name="Google Shape;335;p43"/>
          <p:cNvSpPr txBox="1"/>
          <p:nvPr>
            <p:ph idx="1" type="body"/>
          </p:nvPr>
        </p:nvSpPr>
        <p:spPr>
          <a:xfrm>
            <a:off x="214025" y="1043175"/>
            <a:ext cx="8515800" cy="2155800"/>
          </a:xfrm>
          <a:prstGeom prst="rect">
            <a:avLst/>
          </a:prstGeom>
        </p:spPr>
        <p:txBody>
          <a:bodyPr anchorCtr="0" anchor="t" bIns="91425" lIns="91425" spcFirstLastPara="1" rIns="91425" wrap="square" tIns="91425">
            <a:noAutofit/>
          </a:bodyPr>
          <a:lstStyle/>
          <a:p>
            <a:pPr indent="0" lvl="0" marL="0" rtl="0" algn="l">
              <a:lnSpc>
                <a:spcPct val="182272"/>
              </a:lnSpc>
              <a:spcBef>
                <a:spcPts val="1800"/>
              </a:spcBef>
              <a:spcAft>
                <a:spcPts val="180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 Type of Networks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7.1 Local Area Networks</a:t>
            </a:r>
            <a:endParaRPr/>
          </a:p>
        </p:txBody>
      </p:sp>
      <p:sp>
        <p:nvSpPr>
          <p:cNvPr id="346" name="Google Shape;346;p45"/>
          <p:cNvSpPr txBox="1"/>
          <p:nvPr>
            <p:ph idx="1" type="body"/>
          </p:nvPr>
        </p:nvSpPr>
        <p:spPr>
          <a:xfrm>
            <a:off x="560600" y="1583700"/>
            <a:ext cx="8016600" cy="28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What is a Local Area Network?</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Local Area Network is a computer network that is used within a small community or the vicinity such as a house, a school, a workplace and other places that use a computer. To add, LAN is a computer network that is very much heard in the society.</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Ethernet and Wi-Fi are two important items that allow the LAN connections to occur and that is how computers are able to link to each other or other resources such as printers and file servers. To add, a Local Area Network can be a wired, wireless, or both connection.</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6"/>
          <p:cNvSpPr txBox="1"/>
          <p:nvPr>
            <p:ph idx="1" type="body"/>
          </p:nvPr>
        </p:nvSpPr>
        <p:spPr>
          <a:xfrm>
            <a:off x="819150" y="409925"/>
            <a:ext cx="7505700" cy="4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400">
                <a:solidFill>
                  <a:srgbClr val="000000"/>
                </a:solidFill>
              </a:rPr>
              <a:t>What is the purpose of a Local Area Network?</a:t>
            </a:r>
            <a:endParaRPr sz="1400">
              <a:solidFill>
                <a:srgbClr val="000000"/>
              </a:solidFill>
            </a:endParaRPr>
          </a:p>
          <a:p>
            <a:pPr indent="0" lvl="0" marL="0" rtl="0" algn="l">
              <a:spcBef>
                <a:spcPts val="0"/>
              </a:spcBef>
              <a:spcAft>
                <a:spcPts val="0"/>
              </a:spcAft>
              <a:buNone/>
            </a:pPr>
            <a:r>
              <a:rPr lang="en" sz="1400">
                <a:solidFill>
                  <a:srgbClr val="000000"/>
                </a:solidFill>
              </a:rPr>
              <a:t>They function to link computers together and provide shared access to printers, file servers, and other services.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What types of applications, servers, and computers are connected to a LAN?</a:t>
            </a:r>
            <a:endParaRPr sz="1400">
              <a:solidFill>
                <a:srgbClr val="000000"/>
              </a:solidFill>
            </a:endParaRPr>
          </a:p>
          <a:p>
            <a:pPr indent="0" lvl="0" marL="0" rtl="0" algn="l">
              <a:spcBef>
                <a:spcPts val="0"/>
              </a:spcBef>
              <a:spcAft>
                <a:spcPts val="0"/>
              </a:spcAft>
              <a:buNone/>
            </a:pPr>
            <a:r>
              <a:rPr lang="en" sz="1400">
                <a:solidFill>
                  <a:srgbClr val="000000"/>
                </a:solidFill>
              </a:rPr>
              <a:t>A common LAN configuration is one that supports personal computers. With the relatively low cost of such systems, individual managers within organizations often independently procure personal computers for departmental applications, such as spreadsheet and project management tools, and for Internet access.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In a server-based LAN, devices may connect directly to the server or indirectly via a router or switch.</a:t>
            </a:r>
            <a:endParaRPr sz="1400">
              <a:solidFill>
                <a:srgbClr val="000000"/>
              </a:solidFill>
            </a:endParaRPr>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7.2 Wide Area Networks (WAN)</a:t>
            </a:r>
            <a:endParaRPr/>
          </a:p>
        </p:txBody>
      </p:sp>
      <p:sp>
        <p:nvSpPr>
          <p:cNvPr id="357" name="Google Shape;357;p47"/>
          <p:cNvSpPr txBox="1"/>
          <p:nvPr>
            <p:ph idx="1" type="body"/>
          </p:nvPr>
        </p:nvSpPr>
        <p:spPr>
          <a:xfrm>
            <a:off x="574625" y="1611725"/>
            <a:ext cx="8002500" cy="29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What is a Wide Area Network?</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 network used for a large-scale geographical area</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Connects different smaller networks:</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Local Area Network (LAN)</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Metro Area Network (MAN)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WAN can be set up with the help of public transmission or private network</a:t>
            </a:r>
            <a:endParaRPr sz="2000">
              <a:solidFill>
                <a:srgbClr val="000000"/>
              </a:solidFill>
            </a:endParaRPr>
          </a:p>
          <a:p>
            <a:pPr indent="0" lvl="0" marL="0" rtl="0" algn="l">
              <a:spcBef>
                <a:spcPts val="0"/>
              </a:spcBef>
              <a:spcAft>
                <a:spcPts val="0"/>
              </a:spcAft>
              <a:buNone/>
            </a:pPr>
            <a:r>
              <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8"/>
          <p:cNvSpPr txBox="1"/>
          <p:nvPr>
            <p:ph idx="1" type="body"/>
          </p:nvPr>
        </p:nvSpPr>
        <p:spPr>
          <a:xfrm>
            <a:off x="819150" y="658700"/>
            <a:ext cx="7505700" cy="37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What is the purpose of a Wide Area Network?</a:t>
            </a:r>
            <a:endParaRPr sz="1800">
              <a:solidFill>
                <a:srgbClr val="000000"/>
              </a:solidFill>
            </a:endParaRPr>
          </a:p>
          <a:p>
            <a:pPr indent="0" lvl="0" marL="0" rtl="0" algn="l">
              <a:spcBef>
                <a:spcPts val="0"/>
              </a:spcBef>
              <a:spcAft>
                <a:spcPts val="0"/>
              </a:spcAft>
              <a:buNone/>
            </a:pPr>
            <a:r>
              <a:rPr lang="en" sz="1800">
                <a:solidFill>
                  <a:srgbClr val="000000"/>
                </a:solidFill>
              </a:rPr>
              <a:t>This ensures that computers and users in one location can communicate with computers and users in other locations.</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solidFill>
                  <a:srgbClr val="000000"/>
                </a:solidFill>
              </a:rPr>
              <a:t>What types of applications, servers, and computers are connected to a WAN?</a:t>
            </a:r>
            <a:endParaRPr sz="1800">
              <a:solidFill>
                <a:srgbClr val="000000"/>
              </a:solidFill>
            </a:endParaRPr>
          </a:p>
          <a:p>
            <a:pPr indent="0" lvl="0" marL="0" rtl="0" algn="l">
              <a:spcBef>
                <a:spcPts val="0"/>
              </a:spcBef>
              <a:spcAft>
                <a:spcPts val="0"/>
              </a:spcAft>
              <a:buNone/>
            </a:pPr>
            <a:r>
              <a:rPr lang="en" sz="1800">
                <a:solidFill>
                  <a:srgbClr val="000000"/>
                </a:solidFill>
              </a:rPr>
              <a:t>Types of servers connected to WAN: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LAN (Local Area Network)</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MAN (Metro Area Network)</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CAN (Campus Area Network)</a:t>
            </a:r>
            <a:endParaRPr sz="1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819150" y="425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7.3 Virtual Private Networks (VPN)</a:t>
            </a:r>
            <a:endParaRPr/>
          </a:p>
        </p:txBody>
      </p:sp>
      <p:sp>
        <p:nvSpPr>
          <p:cNvPr id="368" name="Google Shape;368;p49"/>
          <p:cNvSpPr txBox="1"/>
          <p:nvPr>
            <p:ph idx="1" type="body"/>
          </p:nvPr>
        </p:nvSpPr>
        <p:spPr>
          <a:xfrm>
            <a:off x="819150" y="1149225"/>
            <a:ext cx="7505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What is a Virtual Private Network?</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 secure tunnel between your device and the internet. VPNs are used to protect your online traffic from snooping, interference, and censorship.</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330200" lvl="0" marL="457200" marR="0" rtl="0" algn="l">
              <a:lnSpc>
                <a:spcPct val="100000"/>
              </a:lnSpc>
              <a:spcBef>
                <a:spcPts val="0"/>
              </a:spcBef>
              <a:spcAft>
                <a:spcPts val="0"/>
              </a:spcAft>
              <a:buClr>
                <a:srgbClr val="000000"/>
              </a:buClr>
              <a:buSzPts val="1600"/>
              <a:buChar char="-"/>
            </a:pPr>
            <a:r>
              <a:rPr lang="en" sz="1600">
                <a:solidFill>
                  <a:srgbClr val="000000"/>
                </a:solidFill>
              </a:rPr>
              <a:t>6 ways a VPN can help you:</a:t>
            </a:r>
            <a:endParaRPr sz="1600">
              <a:solidFill>
                <a:srgbClr val="000000"/>
              </a:solidFill>
            </a:endParaRPr>
          </a:p>
          <a:p>
            <a:pPr indent="-330200" lvl="0" marL="914400" marR="0" rtl="0" algn="l">
              <a:lnSpc>
                <a:spcPct val="100000"/>
              </a:lnSpc>
              <a:spcBef>
                <a:spcPts val="0"/>
              </a:spcBef>
              <a:spcAft>
                <a:spcPts val="0"/>
              </a:spcAft>
              <a:buClr>
                <a:srgbClr val="000000"/>
              </a:buClr>
              <a:buSzPts val="1600"/>
              <a:buAutoNum type="arabicPeriod"/>
            </a:pPr>
            <a:r>
              <a:rPr lang="en" sz="1600">
                <a:solidFill>
                  <a:srgbClr val="000000"/>
                </a:solidFill>
              </a:rPr>
              <a:t>Hide your IP and location</a:t>
            </a:r>
            <a:endParaRPr sz="1600">
              <a:solidFill>
                <a:srgbClr val="000000"/>
              </a:solidFill>
            </a:endParaRPr>
          </a:p>
          <a:p>
            <a:pPr indent="-330200" lvl="0" marL="914400" marR="0" rtl="0" algn="l">
              <a:lnSpc>
                <a:spcPct val="100000"/>
              </a:lnSpc>
              <a:spcBef>
                <a:spcPts val="0"/>
              </a:spcBef>
              <a:spcAft>
                <a:spcPts val="0"/>
              </a:spcAft>
              <a:buClr>
                <a:srgbClr val="000000"/>
              </a:buClr>
              <a:buSzPts val="1600"/>
              <a:buAutoNum type="arabicPeriod"/>
            </a:pPr>
            <a:r>
              <a:rPr lang="en" sz="1600">
                <a:solidFill>
                  <a:srgbClr val="000000"/>
                </a:solidFill>
              </a:rPr>
              <a:t>Encrypt your communications</a:t>
            </a:r>
            <a:endParaRPr sz="1600">
              <a:solidFill>
                <a:srgbClr val="000000"/>
              </a:solidFill>
            </a:endParaRPr>
          </a:p>
          <a:p>
            <a:pPr indent="-330200" lvl="0" marL="914400" marR="0" rtl="0" algn="l">
              <a:lnSpc>
                <a:spcPct val="100000"/>
              </a:lnSpc>
              <a:spcBef>
                <a:spcPts val="0"/>
              </a:spcBef>
              <a:spcAft>
                <a:spcPts val="0"/>
              </a:spcAft>
              <a:buClr>
                <a:srgbClr val="000000"/>
              </a:buClr>
              <a:buSzPts val="1600"/>
              <a:buAutoNum type="arabicPeriod"/>
            </a:pPr>
            <a:r>
              <a:rPr lang="en" sz="1600">
                <a:solidFill>
                  <a:srgbClr val="000000"/>
                </a:solidFill>
              </a:rPr>
              <a:t>Watch your favorite content</a:t>
            </a:r>
            <a:endParaRPr sz="1600">
              <a:solidFill>
                <a:srgbClr val="000000"/>
              </a:solidFill>
            </a:endParaRPr>
          </a:p>
          <a:p>
            <a:pPr indent="-330200" lvl="0" marL="914400" marR="0" rtl="0" algn="l">
              <a:lnSpc>
                <a:spcPct val="100000"/>
              </a:lnSpc>
              <a:spcBef>
                <a:spcPts val="0"/>
              </a:spcBef>
              <a:spcAft>
                <a:spcPts val="0"/>
              </a:spcAft>
              <a:buClr>
                <a:srgbClr val="000000"/>
              </a:buClr>
              <a:buSzPts val="1600"/>
              <a:buAutoNum type="arabicPeriod"/>
            </a:pPr>
            <a:r>
              <a:rPr lang="en" sz="1600">
                <a:solidFill>
                  <a:srgbClr val="000000"/>
                </a:solidFill>
              </a:rPr>
              <a:t>Unblock censored websites</a:t>
            </a:r>
            <a:endParaRPr sz="1600">
              <a:solidFill>
                <a:srgbClr val="000000"/>
              </a:solidFill>
            </a:endParaRPr>
          </a:p>
          <a:p>
            <a:pPr indent="-330200" lvl="0" marL="914400" marR="0" rtl="0" algn="l">
              <a:lnSpc>
                <a:spcPct val="100000"/>
              </a:lnSpc>
              <a:spcBef>
                <a:spcPts val="0"/>
              </a:spcBef>
              <a:spcAft>
                <a:spcPts val="0"/>
              </a:spcAft>
              <a:buClr>
                <a:srgbClr val="000000"/>
              </a:buClr>
              <a:buSzPts val="1600"/>
              <a:buAutoNum type="arabicPeriod"/>
            </a:pPr>
            <a:r>
              <a:rPr lang="en" sz="1600">
                <a:solidFill>
                  <a:srgbClr val="000000"/>
                </a:solidFill>
              </a:rPr>
              <a:t>Avoid spying and throttling</a:t>
            </a:r>
            <a:endParaRPr sz="1600">
              <a:solidFill>
                <a:srgbClr val="000000"/>
              </a:solidFill>
            </a:endParaRPr>
          </a:p>
          <a:p>
            <a:pPr indent="-330200" lvl="0" marL="914400" marR="0" rtl="0" algn="l">
              <a:lnSpc>
                <a:spcPct val="100000"/>
              </a:lnSpc>
              <a:spcBef>
                <a:spcPts val="0"/>
              </a:spcBef>
              <a:spcAft>
                <a:spcPts val="0"/>
              </a:spcAft>
              <a:buClr>
                <a:srgbClr val="000000"/>
              </a:buClr>
              <a:buSzPts val="1600"/>
              <a:buAutoNum type="arabicPeriod"/>
            </a:pPr>
            <a:r>
              <a:rPr lang="en" sz="1600">
                <a:solidFill>
                  <a:srgbClr val="000000"/>
                </a:solidFill>
              </a:rPr>
              <a:t>Find deals and fight ads</a:t>
            </a:r>
            <a:endParaRPr sz="1600">
              <a:solidFill>
                <a:srgbClr val="000000"/>
              </a:solidFill>
            </a:endParaRPr>
          </a:p>
          <a:p>
            <a:pPr indent="0" lvl="0" marL="0" rtl="0" algn="l">
              <a:spcBef>
                <a:spcPts val="0"/>
              </a:spcBef>
              <a:spcAft>
                <a:spcPts val="1600"/>
              </a:spcAft>
              <a:buNone/>
            </a:pPr>
            <a:r>
              <a:t/>
            </a:r>
            <a:endParaRPr sz="1600"/>
          </a:p>
        </p:txBody>
      </p:sp>
      <p:sp>
        <p:nvSpPr>
          <p:cNvPr id="369" name="Google Shape;369;p49"/>
          <p:cNvSpPr txBox="1"/>
          <p:nvPr/>
        </p:nvSpPr>
        <p:spPr>
          <a:xfrm>
            <a:off x="504550" y="4400700"/>
            <a:ext cx="34056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0"/>
          <p:cNvSpPr txBox="1"/>
          <p:nvPr>
            <p:ph idx="1" type="body"/>
          </p:nvPr>
        </p:nvSpPr>
        <p:spPr>
          <a:xfrm>
            <a:off x="819150" y="495025"/>
            <a:ext cx="7505700" cy="43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How is a VPN different from a LAN / WAN?</a:t>
            </a:r>
            <a:endParaRPr sz="1600">
              <a:solidFill>
                <a:srgbClr val="000000"/>
              </a:solidFill>
            </a:endParaRPr>
          </a:p>
          <a:p>
            <a:pPr indent="0" lvl="0" marL="0" rtl="0" algn="l">
              <a:spcBef>
                <a:spcPts val="0"/>
              </a:spcBef>
              <a:spcAft>
                <a:spcPts val="0"/>
              </a:spcAft>
              <a:buNone/>
            </a:pPr>
            <a:r>
              <a:rPr lang="en" sz="1600">
                <a:solidFill>
                  <a:srgbClr val="000000"/>
                </a:solidFill>
              </a:rPr>
              <a:t>A VPN is a secure tunnel between two networks that allows private traffic pass over another network, which may be untrusted. It can be over a WAN but it can also be over a LAN. WAN is simply a wide area network. A typical WAN is your Cable or DSL connection to the Internet.</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How could you use a VPN to increase the security of services you use in the Internet?</a:t>
            </a:r>
            <a:endParaRPr sz="1600">
              <a:solidFill>
                <a:srgbClr val="000000"/>
              </a:solidFill>
            </a:endParaRPr>
          </a:p>
          <a:p>
            <a:pPr indent="0" lvl="0" marL="0" rtl="0" algn="l">
              <a:spcBef>
                <a:spcPts val="0"/>
              </a:spcBef>
              <a:spcAft>
                <a:spcPts val="0"/>
              </a:spcAft>
              <a:buNone/>
            </a:pPr>
            <a:r>
              <a:rPr lang="en" sz="1600">
                <a:solidFill>
                  <a:srgbClr val="000000"/>
                </a:solidFill>
              </a:rPr>
              <a:t>A VPN lets you increase the security of your web session, transmitted data, financial transactions and personal information online, no matter where you are. Security experts warn against using public Wi-Fi hotspots, such as in a coffee shop, airport or hotel lobby, due to the risk of your connection being hijacked or snooped upon. Internet service providers may invade your privacy by selling data about your online habits to advertisers. A VPN greatly reduces those risks.A VPN might also help to protect you from identity theft; hides your IP address, making it harder for third parties to track you; accesses all content privately without censorship; and bypasses many firewalls.</a:t>
            </a:r>
            <a:endParaRPr sz="1600">
              <a:solidFill>
                <a:srgbClr val="000000"/>
              </a:solidFill>
            </a:endParaRPr>
          </a:p>
          <a:p>
            <a:pPr indent="0" lvl="0" marL="0" rtl="0" algn="l">
              <a:spcBef>
                <a:spcPts val="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2.1 Client Server Model</a:t>
            </a:r>
            <a:endParaRPr/>
          </a:p>
        </p:txBody>
      </p:sp>
      <p:sp>
        <p:nvSpPr>
          <p:cNvPr id="146" name="Google Shape;146;p16"/>
          <p:cNvSpPr txBox="1"/>
          <p:nvPr>
            <p:ph idx="1" type="body"/>
          </p:nvPr>
        </p:nvSpPr>
        <p:spPr>
          <a:xfrm>
            <a:off x="765425" y="1451775"/>
            <a:ext cx="7505700" cy="2731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What is the Client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A client is a piece of computer hardware or software that accesses a service made available by a server. The server is often (but not always) on another computer system, in which case the client accesses the service by way of a network.</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What is the Server</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a server is a computer program or a device that provides functionality for other programs or devices, called "clients"</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This architecture is called the client–server model</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a single overall computation is distributed across multiple processes or devices</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Servers can provide various functionalities, often called "services", such as sharing data or resources among multiple clients, or performing computation for a client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A single server can serve multiple clients, and a single client can use multiple servers</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A client process may run on the same device or may connect over a network to a server on a different device</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Provide an example of an application that uses the Client Server Model</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sz="1200">
                <a:solidFill>
                  <a:srgbClr val="333333"/>
                </a:solidFill>
                <a:highlight>
                  <a:srgbClr val="FFFFFF"/>
                </a:highlight>
                <a:latin typeface="Arial"/>
                <a:ea typeface="Arial"/>
                <a:cs typeface="Arial"/>
                <a:sym typeface="Arial"/>
              </a:rPr>
              <a:t>Web browsers, chat applications, email software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2.2 Peer-To-Peer Model</a:t>
            </a:r>
            <a:endParaRPr/>
          </a:p>
        </p:txBody>
      </p:sp>
      <p:sp>
        <p:nvSpPr>
          <p:cNvPr id="152" name="Google Shape;152;p1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What is a Peer</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"peers" are computer systems which are connected to each other via the Internet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Files can be shared directly between systems on the network without the need of a central server</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How is it different from a Client Server Model</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a peer-to-peer network has no central server</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Each workstation on the network shares its files equally with the others</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The server will determine which users can access the files on the network</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there are separate dedicated servers and clients in a client/server network</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Through client workstations, users can access most files, which are generally stored on the server. The server will determine which users can access the files on the network</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Provide an example of an application that uses the Peer-To-Peer Model</a:t>
            </a:r>
            <a:endParaRPr>
              <a:solidFill>
                <a:srgbClr val="000000"/>
              </a:solidFill>
              <a:latin typeface="Arial"/>
              <a:ea typeface="Arial"/>
              <a:cs typeface="Arial"/>
              <a:sym typeface="Arial"/>
            </a:endParaRPr>
          </a:p>
          <a:p>
            <a:pPr indent="-298450" lvl="2" marL="1371600" rtl="0" algn="l">
              <a:spcBef>
                <a:spcPts val="0"/>
              </a:spcBef>
              <a:spcAft>
                <a:spcPts val="0"/>
              </a:spcAft>
              <a:buClr>
                <a:srgbClr val="222222"/>
              </a:buClr>
              <a:buSzPts val="1100"/>
              <a:buFont typeface="Arial"/>
              <a:buAutoNum type="romanLcPeriod"/>
            </a:pPr>
            <a:r>
              <a:rPr lang="en">
                <a:solidFill>
                  <a:srgbClr val="222222"/>
                </a:solidFill>
                <a:latin typeface="Arial"/>
                <a:ea typeface="Arial"/>
                <a:cs typeface="Arial"/>
                <a:sym typeface="Arial"/>
              </a:rPr>
              <a:t>Xunlei, BitComet, Azureus, Emule, </a:t>
            </a:r>
            <a:r>
              <a:rPr lang="en">
                <a:solidFill>
                  <a:srgbClr val="222222"/>
                </a:solidFill>
                <a:latin typeface="Arial"/>
                <a:ea typeface="Arial"/>
                <a:cs typeface="Arial"/>
                <a:sym typeface="Arial"/>
              </a:rPr>
              <a:t>eDonkey, LimeWire, WinMX, Winny</a:t>
            </a:r>
            <a:endParaRPr>
              <a:solidFill>
                <a:srgbClr val="000000"/>
              </a:solidFill>
              <a:latin typeface="Arial"/>
              <a:ea typeface="Arial"/>
              <a:cs typeface="Arial"/>
              <a:sym typeface="Arial"/>
            </a:endParaRPr>
          </a:p>
          <a:p>
            <a:pPr indent="0" lvl="0" marL="0" marR="0" rtl="0" algn="l">
              <a:lnSpc>
                <a:spcPct val="115000"/>
              </a:lnSpc>
              <a:spcBef>
                <a:spcPts val="30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 Hyperlinks</a:t>
            </a:r>
            <a:endParaRPr/>
          </a:p>
        </p:txBody>
      </p:sp>
      <p:sp>
        <p:nvSpPr>
          <p:cNvPr id="158" name="Google Shape;158;p18"/>
          <p:cNvSpPr txBox="1"/>
          <p:nvPr>
            <p:ph idx="1" type="body"/>
          </p:nvPr>
        </p:nvSpPr>
        <p:spPr>
          <a:xfrm>
            <a:off x="819150" y="1745825"/>
            <a:ext cx="7505700" cy="2692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What is a Hyperlink?</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Also referred to as a link </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Definition</a:t>
            </a:r>
            <a:endParaRPr>
              <a:solidFill>
                <a:srgbClr val="000000"/>
              </a:solidFill>
              <a:latin typeface="Arial"/>
              <a:ea typeface="Arial"/>
              <a:cs typeface="Arial"/>
              <a:sym typeface="Arial"/>
            </a:endParaRPr>
          </a:p>
          <a:p>
            <a:pPr indent="-298450" lvl="3" marL="1828800" rtl="0" algn="l">
              <a:spcBef>
                <a:spcPts val="0"/>
              </a:spcBef>
              <a:spcAft>
                <a:spcPts val="0"/>
              </a:spcAft>
              <a:buClr>
                <a:srgbClr val="000000"/>
              </a:buClr>
              <a:buSzPts val="1100"/>
              <a:buFont typeface="Arial"/>
              <a:buChar char="➢"/>
            </a:pPr>
            <a:r>
              <a:rPr lang="en">
                <a:solidFill>
                  <a:srgbClr val="222222"/>
                </a:solidFill>
                <a:highlight>
                  <a:srgbClr val="FFFFFF"/>
                </a:highlight>
                <a:latin typeface="Arial"/>
                <a:ea typeface="Arial"/>
                <a:cs typeface="Arial"/>
                <a:sym typeface="Arial"/>
              </a:rPr>
              <a:t>a link from a hypertext file or document to another location or file, typically activated by clicking on a highlighted word or image on the screen</a:t>
            </a:r>
            <a:endParaRPr>
              <a:solidFill>
                <a:srgbClr val="222222"/>
              </a:solidFill>
              <a:highlight>
                <a:srgbClr val="FFFFFF"/>
              </a:highlight>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How are Hyperlink related to Web Pages?</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Hyperlinks are like a shortcut to web pages</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E.x. you can send an email with a hyperlink in it or you want the other person to go on the webpage and all they have to do is click it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How are Hyperlinks related to this PowerPoint document?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We are using it as shortcuts so that you can go to whichever you need to go to</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2.4 Packets and Data</a:t>
            </a:r>
            <a:endParaRPr/>
          </a:p>
        </p:txBody>
      </p:sp>
      <p:sp>
        <p:nvSpPr>
          <p:cNvPr id="164" name="Google Shape;164;p19"/>
          <p:cNvSpPr txBox="1"/>
          <p:nvPr>
            <p:ph idx="1" type="body"/>
          </p:nvPr>
        </p:nvSpPr>
        <p:spPr>
          <a:xfrm>
            <a:off x="819150" y="1699875"/>
            <a:ext cx="7505700" cy="27390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What is a Data Packet?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A data packet is a unit of data made into a single package that travels along a given network path</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they are used in Internet Protocol (IP) transmissions for data that navigates the Web, and in other kinds of networks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What happens to a message (or data) when it is sent across the Internet?</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It is changed to binary numbers </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this is because data sent over the Internet (and most computer networks) are sent in manageable chunks (these chunks of data are known as packets)</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The packets would go through the Application Layer and continue to the TCP layer.</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 Firewalls</a:t>
            </a:r>
            <a:endParaRPr/>
          </a:p>
        </p:txBody>
      </p:sp>
      <p:sp>
        <p:nvSpPr>
          <p:cNvPr id="170" name="Google Shape;170;p20"/>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What is a Firewall?</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222222"/>
                </a:solidFill>
                <a:highlight>
                  <a:srgbClr val="FFFFFF"/>
                </a:highlight>
                <a:latin typeface="Arial"/>
                <a:ea typeface="Arial"/>
                <a:cs typeface="Arial"/>
                <a:sym typeface="Arial"/>
              </a:rPr>
              <a:t>a part of a computer system or network which is designed to block unauthorized access while permitting outward communication</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How does a Firewall protect your computer?</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A firewall is a system designed to prevent unauthorised access to or from a private computer network</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You need a firewall to protect your confidential information from those not authorised to access it and to protect against malicious users and accidents that originate outside your network.</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Web Servers &amp; Web Pages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