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1" r:id="rId4"/>
  </p:sldMasterIdLst>
  <p:notesMasterIdLst>
    <p:notesMasterId r:id="rId20"/>
  </p:notesMasterIdLst>
  <p:sldIdLst>
    <p:sldId id="256" r:id="rId5"/>
    <p:sldId id="261" r:id="rId6"/>
    <p:sldId id="315" r:id="rId7"/>
    <p:sldId id="332" r:id="rId8"/>
    <p:sldId id="318" r:id="rId9"/>
    <p:sldId id="320" r:id="rId10"/>
    <p:sldId id="337" r:id="rId11"/>
    <p:sldId id="330" r:id="rId12"/>
    <p:sldId id="339" r:id="rId13"/>
    <p:sldId id="322" r:id="rId14"/>
    <p:sldId id="338" r:id="rId15"/>
    <p:sldId id="265" r:id="rId16"/>
    <p:sldId id="267" r:id="rId17"/>
    <p:sldId id="336" r:id="rId18"/>
    <p:sldId id="334" r:id="rId19"/>
  </p:sldIdLst>
  <p:sldSz cx="9144000" cy="5143500" type="screen16x9"/>
  <p:notesSz cx="6858000" cy="9144000"/>
  <p:embeddedFontLst>
    <p:embeddedFont>
      <p:font typeface="DM Sans" pitchFamily="2" charset="0"/>
      <p:regular r:id="rId21"/>
      <p:bold r:id="rId22"/>
      <p:italic r:id="rId23"/>
      <p:boldItalic r:id="rId24"/>
    </p:embeddedFont>
    <p:embeddedFont>
      <p:font typeface="Outfit" panose="020B060402020202020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A207256A-85C0-E849-9455-20F58C9A31A1}">
          <p14:sldIdLst>
            <p14:sldId id="256"/>
            <p14:sldId id="261"/>
            <p14:sldId id="315"/>
            <p14:sldId id="332"/>
            <p14:sldId id="318"/>
            <p14:sldId id="320"/>
            <p14:sldId id="337"/>
            <p14:sldId id="330"/>
            <p14:sldId id="339"/>
            <p14:sldId id="322"/>
            <p14:sldId id="338"/>
            <p14:sldId id="265"/>
            <p14:sldId id="267"/>
            <p14:sldId id="336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ACD90D-CFAF-3D0A-FE1A-71EFA5DBE3E9}" v="1" dt="2025-10-27T19:52:13.087"/>
    <p1510:client id="{30C042DD-9123-E82F-3292-FABC905B2AD3}" v="51" dt="2025-10-27T10:06:01.463"/>
    <p1510:client id="{3EB1AA18-E500-2F46-938C-2363F607B8FC}" v="973" dt="2025-10-27T16:43:38.966"/>
    <p1510:client id="{7250D239-90A0-A88A-C23B-672CD809E559}" v="174" dt="2025-10-27T13:38:21.388"/>
    <p1510:client id="{8678BACB-9100-4A89-900A-40EF7B985FB6}" v="187" dt="2025-10-27T16:16:16.543"/>
    <p1510:client id="{D21F07B3-6D22-1C4A-9F60-55C5904F55D9}" v="766" dt="2025-10-27T16:24:16.033"/>
  </p1510:revLst>
</p1510:revInfo>
</file>

<file path=ppt/tableStyles.xml><?xml version="1.0" encoding="utf-8"?>
<a:tblStyleLst xmlns:a="http://schemas.openxmlformats.org/drawingml/2006/main" def="{37EFC3FF-53DB-4E55-9ACF-442857F8F93D}">
  <a:tblStyle styleId="{37EFC3FF-53DB-4E55-9ACF-442857F8F9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_14A_9D279C56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Correct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Repeated Queries</c:v>
                </c:pt>
                <c:pt idx="1">
                  <c:v>Paraphrased Promts</c:v>
                </c:pt>
                <c:pt idx="2">
                  <c:v>Typos / Misspellings</c:v>
                </c:pt>
                <c:pt idx="3">
                  <c:v>Synonyms Used</c:v>
                </c:pt>
                <c:pt idx="4">
                  <c:v>Context Variation</c:v>
                </c:pt>
              </c:strCache>
            </c:strRef>
          </c:cat>
          <c:val>
            <c:numRef>
              <c:f>Tabelle1!$B$2:$B$6</c:f>
              <c:numCache>
                <c:formatCode>General</c:formatCode>
                <c:ptCount val="5"/>
                <c:pt idx="0">
                  <c:v>95</c:v>
                </c:pt>
                <c:pt idx="1">
                  <c:v>90</c:v>
                </c:pt>
                <c:pt idx="2">
                  <c:v>85</c:v>
                </c:pt>
                <c:pt idx="3">
                  <c:v>88</c:v>
                </c:pt>
                <c:pt idx="4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3D-4B20-8A02-CCA959E4BA65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Partial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Repeated Queries</c:v>
                </c:pt>
                <c:pt idx="1">
                  <c:v>Paraphrased Promts</c:v>
                </c:pt>
                <c:pt idx="2">
                  <c:v>Typos / Misspellings</c:v>
                </c:pt>
                <c:pt idx="3">
                  <c:v>Synonyms Used</c:v>
                </c:pt>
                <c:pt idx="4">
                  <c:v>Context Variation</c:v>
                </c:pt>
              </c:strCache>
            </c:strRef>
          </c:cat>
          <c:val>
            <c:numRef>
              <c:f>Tabelle1!$C$2:$C$6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10</c:v>
                </c:pt>
                <c:pt idx="3">
                  <c:v>10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3D-4B20-8A02-CCA959E4BA6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Incorrect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Repeated Queries</c:v>
                </c:pt>
                <c:pt idx="1">
                  <c:v>Paraphrased Promts</c:v>
                </c:pt>
                <c:pt idx="2">
                  <c:v>Typos / Misspellings</c:v>
                </c:pt>
                <c:pt idx="3">
                  <c:v>Synonyms Used</c:v>
                </c:pt>
                <c:pt idx="4">
                  <c:v>Context Variation</c:v>
                </c:pt>
              </c:strCache>
            </c:strRef>
          </c:cat>
          <c:val>
            <c:numRef>
              <c:f>Tabelle1!$D$2:$D$6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5</c:v>
                </c:pt>
                <c:pt idx="3">
                  <c:v>2</c:v>
                </c:pt>
                <c:pt idx="4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3D-4B20-8A02-CCA959E4BA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712459088"/>
        <c:axId val="1712460528"/>
      </c:barChart>
      <c:catAx>
        <c:axId val="1712459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12460528"/>
        <c:crosses val="autoZero"/>
        <c:auto val="1"/>
        <c:lblAlgn val="ctr"/>
        <c:lblOffset val="100"/>
        <c:noMultiLvlLbl val="0"/>
      </c:catAx>
      <c:valAx>
        <c:axId val="17124605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71245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1A54F-CC13-435E-9FB7-E4486AA6C2C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816473-2D8C-4AB6-B3A4-02E1B451C429}">
      <dgm:prSet phldrT="[Text]" phldr="0"/>
      <dgm:spPr/>
      <dgm:t>
        <a:bodyPr/>
        <a:lstStyle/>
        <a:p>
          <a:pPr algn="l"/>
          <a:r>
            <a:rPr lang="en-US" sz="1500">
              <a:solidFill>
                <a:schemeClr val="bg1"/>
              </a:solidFill>
              <a:latin typeface="DM Sans" pitchFamily="2" charset="77"/>
              <a:ea typeface="Calibri"/>
              <a:cs typeface="Calibri"/>
            </a:rPr>
            <a:t>Collect and preprocess study materials (PDF/TXT)</a:t>
          </a:r>
        </a:p>
      </dgm:t>
    </dgm:pt>
    <dgm:pt modelId="{9D2AAB94-2433-4CEA-AAB2-3971B06223F4}" type="parTrans" cxnId="{9287AB60-47CA-4712-9A15-60EDBAAC924D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03684460-7836-4D5B-89C9-45FFC1E3C9EB}" type="sibTrans" cxnId="{9287AB60-47CA-4712-9A15-60EDBAAC924D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BB82CE8B-01FE-4E81-9CA5-5EDCAE4469D3}">
      <dgm:prSet phldrT="[Text]" phldr="0"/>
      <dgm:spPr/>
      <dgm:t>
        <a:bodyPr/>
        <a:lstStyle/>
        <a:p>
          <a:pPr rtl="0"/>
          <a:r>
            <a:rPr lang="en-US" sz="1800">
              <a:latin typeface="DM Sans" pitchFamily="2" charset="77"/>
              <a:cs typeface="Arial"/>
            </a:rPr>
            <a:t>Identify</a:t>
          </a:r>
          <a:r>
            <a:rPr lang="en-US">
              <a:latin typeface="DM Sans" pitchFamily="2" charset="77"/>
            </a:rPr>
            <a:t> and retrieve most relevant information.</a:t>
          </a:r>
        </a:p>
      </dgm:t>
    </dgm:pt>
    <dgm:pt modelId="{462DA552-3870-42BD-B5B3-C8EAC9437A69}" type="parTrans" cxnId="{3671F0AB-A5F3-4965-9ED4-6226C321A8E7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200A96F0-2CB0-46E0-8B17-EBD9851BF719}" type="sibTrans" cxnId="{3671F0AB-A5F3-4965-9ED4-6226C321A8E7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094CA25D-D2AE-4B67-950D-3BC5919F57DC}">
      <dgm:prSet phldrT="[Text]" phldr="0"/>
      <dgm:spPr/>
      <dgm:t>
        <a:bodyPr/>
        <a:lstStyle/>
        <a:p>
          <a:pPr rtl="0"/>
          <a:r>
            <a:rPr lang="en-US">
              <a:latin typeface="DM Sans" pitchFamily="2" charset="77"/>
            </a:rPr>
            <a:t>Return context-based response</a:t>
          </a:r>
        </a:p>
      </dgm:t>
    </dgm:pt>
    <dgm:pt modelId="{B615C8FD-3C96-4D57-A774-B7838CE929F3}" type="parTrans" cxnId="{08D9AD38-78AD-45D9-B3DE-F875EC7D5720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00FC07F8-66C2-4E2F-A5BD-A157B1B4C4D9}" type="sibTrans" cxnId="{08D9AD38-78AD-45D9-B3DE-F875EC7D5720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26CFE6C9-A45C-4D3D-ADBE-149871F9CCC2}">
      <dgm:prSet phldrT="[Text]" phldr="0"/>
      <dgm:spPr/>
      <dgm:t>
        <a:bodyPr/>
        <a:lstStyle/>
        <a:p>
          <a:r>
            <a:rPr lang="en-US">
              <a:latin typeface="DM Sans" pitchFamily="2" charset="77"/>
            </a:rPr>
            <a:t>Contextual accuracy</a:t>
          </a:r>
        </a:p>
      </dgm:t>
    </dgm:pt>
    <dgm:pt modelId="{762AC433-DCBA-4E8B-96B4-D80756AF59A0}" type="parTrans" cxnId="{5D2846CC-D31C-4862-A06F-F8F7DB171E7D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7C8545B0-9678-4B6C-94A0-73986C950ED0}" type="sibTrans" cxnId="{5D2846CC-D31C-4862-A06F-F8F7DB171E7D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FE888930-1126-4211-A322-20CCF31B674F}">
      <dgm:prSet phldrT="[Text]" phldr="0"/>
      <dgm:spPr/>
      <dgm:t>
        <a:bodyPr/>
        <a:lstStyle/>
        <a:p>
          <a:r>
            <a:rPr lang="en-US">
              <a:latin typeface="DM Sans" pitchFamily="2" charset="77"/>
            </a:rPr>
            <a:t>Feed context to local LLM (Flan-T5)</a:t>
          </a:r>
        </a:p>
      </dgm:t>
    </dgm:pt>
    <dgm:pt modelId="{5323DA6F-C4B5-4E2B-9F8E-7B395736A5BF}" type="parTrans" cxnId="{4876409E-C86E-49EB-8D5F-039AB6963E59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BA336E2B-2DA6-4005-BF0F-94B5E61556CA}" type="sibTrans" cxnId="{4876409E-C86E-49EB-8D5F-039AB6963E59}">
      <dgm:prSet/>
      <dgm:spPr/>
      <dgm:t>
        <a:bodyPr/>
        <a:lstStyle/>
        <a:p>
          <a:endParaRPr lang="en-US">
            <a:latin typeface="DM Sans" pitchFamily="2" charset="77"/>
          </a:endParaRPr>
        </a:p>
      </dgm:t>
    </dgm:pt>
    <dgm:pt modelId="{F48FC5C5-8764-4A51-9919-B883780851A2}">
      <dgm:prSet phldr="0"/>
      <dgm:spPr/>
      <dgm:t>
        <a:bodyPr/>
        <a:lstStyle/>
        <a:p>
          <a:pPr rtl="0"/>
          <a:r>
            <a:rPr lang="en-US" sz="2200">
              <a:latin typeface="DM Sans" pitchFamily="2" charset="77"/>
            </a:rPr>
            <a:t>Maintain an accurate RAG pipeline</a:t>
          </a:r>
        </a:p>
      </dgm:t>
    </dgm:pt>
    <dgm:pt modelId="{93D98C6A-EF79-4FD2-87A9-53CB7B5A9E8A}" type="parTrans" cxnId="{904263A4-395F-42FC-8B63-3C8EFC1FF58D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D0F96EB5-FE00-4F53-B5A8-74F2F5A347D0}" type="sibTrans" cxnId="{904263A4-395F-42FC-8B63-3C8EFC1FF58D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706441B4-EF03-4797-9549-C7CC144B39F2}">
      <dgm:prSet phldr="0"/>
      <dgm:spPr/>
      <dgm:t>
        <a:bodyPr/>
        <a:lstStyle/>
        <a:p>
          <a:pPr algn="l" rtl="0"/>
          <a:r>
            <a:rPr lang="en-US" sz="1400">
              <a:solidFill>
                <a:srgbClr val="384655"/>
              </a:solidFill>
              <a:latin typeface="DM Sans" pitchFamily="2" charset="77"/>
            </a:rPr>
            <a:t>Query via Streamlit UI</a:t>
          </a:r>
          <a:endParaRPr lang="en-US">
            <a:solidFill>
              <a:srgbClr val="384655"/>
            </a:solidFill>
            <a:latin typeface="DM Sans" pitchFamily="2" charset="77"/>
          </a:endParaRPr>
        </a:p>
      </dgm:t>
    </dgm:pt>
    <dgm:pt modelId="{489FA42E-9DC5-4108-B78E-D20C3F816FE4}" type="parTrans" cxnId="{AC305886-27FD-4630-86F9-55CB379DB6FB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37132B2C-C5D3-4402-81DB-4BED04935BD1}" type="sibTrans" cxnId="{AC305886-27FD-4630-86F9-55CB379DB6FB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8E6889BA-04B4-4619-A972-CFC29EE4845B}">
      <dgm:prSet phldr="0"/>
      <dgm:spPr/>
      <dgm:t>
        <a:bodyPr/>
        <a:lstStyle/>
        <a:p>
          <a:pPr algn="l" rtl="0"/>
          <a:r>
            <a:rPr lang="en-US" sz="1400">
              <a:solidFill>
                <a:srgbClr val="384655"/>
              </a:solidFill>
              <a:latin typeface="DM Sans" pitchFamily="2" charset="77"/>
            </a:rPr>
            <a:t>Embed Query</a:t>
          </a:r>
          <a:endParaRPr lang="en-US">
            <a:latin typeface="DM Sans" pitchFamily="2" charset="77"/>
          </a:endParaRPr>
        </a:p>
      </dgm:t>
    </dgm:pt>
    <dgm:pt modelId="{8E4A724E-D6B9-4A02-9A61-6DADB9B2C7BE}" type="parTrans" cxnId="{88FE5D8F-288E-402A-B9DC-5E63DF069D5C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52850AFE-3ED6-4CCD-B26A-199914F4443B}" type="sibTrans" cxnId="{88FE5D8F-288E-402A-B9DC-5E63DF069D5C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D9C98861-1573-429D-8B4F-F5F607F77D8D}">
      <dgm:prSet phldr="0"/>
      <dgm:spPr/>
      <dgm:t>
        <a:bodyPr/>
        <a:lstStyle/>
        <a:p>
          <a:pPr algn="l"/>
          <a:r>
            <a:rPr lang="en-US" sz="1400">
              <a:latin typeface="DM Sans" pitchFamily="2" charset="77"/>
            </a:rPr>
            <a:t>Extract paragraphs with structure (PyMuPDF)</a:t>
          </a:r>
          <a:endParaRPr lang="en-US">
            <a:latin typeface="DM Sans" pitchFamily="2" charset="77"/>
          </a:endParaRPr>
        </a:p>
      </dgm:t>
    </dgm:pt>
    <dgm:pt modelId="{AD892ACE-0A56-41F2-922F-A402462B8D7D}" type="parTrans" cxnId="{00DC2AC0-E502-3548-B1DA-550FA40B6408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D545DB6C-F7D4-46EF-B2F9-F3E1516CFA33}" type="sibTrans" cxnId="{00DC2AC0-E502-3548-B1DA-550FA40B6408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04DF7540-FE78-422C-AD71-53F607530AB2}">
      <dgm:prSet phldr="0"/>
      <dgm:spPr/>
      <dgm:t>
        <a:bodyPr/>
        <a:lstStyle/>
        <a:p>
          <a:pPr algn="l"/>
          <a:r>
            <a:rPr lang="en-US" sz="1400">
              <a:latin typeface="DM Sans" pitchFamily="2" charset="77"/>
            </a:rPr>
            <a:t>Create embeddings using SentenceTransformer</a:t>
          </a:r>
          <a:endParaRPr lang="en-US">
            <a:latin typeface="DM Sans" pitchFamily="2" charset="77"/>
          </a:endParaRPr>
        </a:p>
      </dgm:t>
    </dgm:pt>
    <dgm:pt modelId="{49DC85E9-179C-44FF-8786-4FE4334BC776}" type="parTrans" cxnId="{AF234225-3B29-D14D-9BAE-5A653848EB19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A0C20FD0-A036-4002-AAE7-D214B0FBDF7E}" type="sibTrans" cxnId="{AF234225-3B29-D14D-9BAE-5A653848EB19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93C16E0B-D8F3-4CAA-BBA9-FF1A22C6A25F}">
      <dgm:prSet phldr="0"/>
      <dgm:spPr/>
      <dgm:t>
        <a:bodyPr/>
        <a:lstStyle/>
        <a:p>
          <a:pPr algn="l"/>
          <a:r>
            <a:rPr lang="en-US" sz="1400">
              <a:latin typeface="DM Sans" pitchFamily="2" charset="77"/>
            </a:rPr>
            <a:t>Build FAISS index for fast semantic search</a:t>
          </a:r>
          <a:endParaRPr lang="en-US">
            <a:latin typeface="DM Sans" pitchFamily="2" charset="77"/>
          </a:endParaRPr>
        </a:p>
      </dgm:t>
    </dgm:pt>
    <dgm:pt modelId="{EF334799-4791-42C0-B9D1-75AB32D01E1E}" type="parTrans" cxnId="{2813500A-0F0D-1F43-B659-7B34BC22630B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8C546824-8108-4B22-92F5-36F19173DF3A}" type="sibTrans" cxnId="{2813500A-0F0D-1F43-B659-7B34BC22630B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10D98D90-B32D-4293-809E-4F031227AAF8}">
      <dgm:prSet phldr="0"/>
      <dgm:spPr/>
      <dgm:t>
        <a:bodyPr/>
        <a:lstStyle/>
        <a:p>
          <a:pPr algn="l" rtl="0"/>
          <a:r>
            <a:rPr lang="en-US" sz="1400">
              <a:solidFill>
                <a:srgbClr val="384655"/>
              </a:solidFill>
              <a:latin typeface="DM Sans" pitchFamily="2" charset="77"/>
            </a:rPr>
            <a:t>Retrieve top-k most relevant text chunks</a:t>
          </a:r>
        </a:p>
      </dgm:t>
    </dgm:pt>
    <dgm:pt modelId="{5882BD66-F328-4BA7-97F8-E8BB32727E76}" type="parTrans" cxnId="{A74AB160-96D5-4E4C-893F-CD05AE0DB5B3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EAA4AB0E-BB41-4FEB-9FC0-E9E8C42C2EFF}" type="sibTrans" cxnId="{A74AB160-96D5-4E4C-893F-CD05AE0DB5B3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8A6AAD9E-CEF9-4BF9-B701-DCB8407681D3}">
      <dgm:prSet phldr="0"/>
      <dgm:spPr/>
      <dgm:t>
        <a:bodyPr/>
        <a:lstStyle/>
        <a:p>
          <a:pPr algn="l"/>
          <a:r>
            <a:rPr lang="en-US">
              <a:latin typeface="DM Sans" pitchFamily="2" charset="77"/>
            </a:rPr>
            <a:t>Combine retrieved chunks with user query</a:t>
          </a:r>
        </a:p>
      </dgm:t>
    </dgm:pt>
    <dgm:pt modelId="{C96F59A5-02F6-40E8-ADE8-0D6EE493B5FA}" type="parTrans" cxnId="{1678C577-9CED-C548-86BE-58BF44A38050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5EC28359-D67B-4A95-9967-0AD887AD00A9}" type="sibTrans" cxnId="{1678C577-9CED-C548-86BE-58BF44A38050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F307703A-F998-46D3-9320-B6D866792C93}">
      <dgm:prSet phldr="0"/>
      <dgm:spPr/>
      <dgm:t>
        <a:bodyPr/>
        <a:lstStyle/>
        <a:p>
          <a:pPr algn="l"/>
          <a:r>
            <a:rPr lang="en-US" sz="1800">
              <a:latin typeface="DM Sans" pitchFamily="2" charset="77"/>
            </a:rPr>
            <a:t>Display source pages + text chunks</a:t>
          </a:r>
          <a:endParaRPr lang="en-US">
            <a:latin typeface="DM Sans" pitchFamily="2" charset="77"/>
          </a:endParaRPr>
        </a:p>
      </dgm:t>
    </dgm:pt>
    <dgm:pt modelId="{ABE8C661-7A08-482E-9B29-1F44B560960D}" type="parTrans" cxnId="{9DE70DEF-E675-914B-9131-C4C7EFAAFD56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DEF35C3B-6865-45DD-A7D0-280ED533758D}" type="sibTrans" cxnId="{9DE70DEF-E675-914B-9131-C4C7EFAAFD56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5B554066-AC2D-4707-8503-E637E9F16B45}">
      <dgm:prSet phldr="0"/>
      <dgm:spPr/>
      <dgm:t>
        <a:bodyPr/>
        <a:lstStyle/>
        <a:p>
          <a:pPr algn="l" rtl="0"/>
          <a:r>
            <a:rPr lang="en-US" sz="1400">
              <a:latin typeface="DM Sans" pitchFamily="2" charset="77"/>
            </a:rPr>
            <a:t>Log metrics for latency, similarity, redundancy</a:t>
          </a:r>
        </a:p>
      </dgm:t>
    </dgm:pt>
    <dgm:pt modelId="{139C7FC7-4AD3-4A9B-8D6F-A37485D044C7}" type="parTrans" cxnId="{BF715DA1-DA30-4B42-BD63-9A7B15B2CB3D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2C3BAC81-AC29-419B-8F8F-EE603639235F}" type="sibTrans" cxnId="{BF715DA1-DA30-4B42-BD63-9A7B15B2CB3D}">
      <dgm:prSet/>
      <dgm:spPr/>
      <dgm:t>
        <a:bodyPr/>
        <a:lstStyle/>
        <a:p>
          <a:endParaRPr lang="de-DE">
            <a:latin typeface="DM Sans" pitchFamily="2" charset="77"/>
          </a:endParaRPr>
        </a:p>
      </dgm:t>
    </dgm:pt>
    <dgm:pt modelId="{4247D06D-B6C0-4FC6-A24B-CD8F25C11E13}" type="pres">
      <dgm:prSet presAssocID="{FE61A54F-CC13-435E-9FB7-E4486AA6C2C3}" presName="Name0" presStyleCnt="0">
        <dgm:presLayoutVars>
          <dgm:dir/>
          <dgm:animLvl val="lvl"/>
          <dgm:resizeHandles val="exact"/>
        </dgm:presLayoutVars>
      </dgm:prSet>
      <dgm:spPr/>
    </dgm:pt>
    <dgm:pt modelId="{24EBE8BA-BCC1-4B99-961E-0E784A8BBDB4}" type="pres">
      <dgm:prSet presAssocID="{FE61A54F-CC13-435E-9FB7-E4486AA6C2C3}" presName="tSp" presStyleCnt="0"/>
      <dgm:spPr/>
    </dgm:pt>
    <dgm:pt modelId="{0A42A754-F05F-439D-B233-CE2CA62F39A9}" type="pres">
      <dgm:prSet presAssocID="{FE61A54F-CC13-435E-9FB7-E4486AA6C2C3}" presName="bSp" presStyleCnt="0"/>
      <dgm:spPr/>
    </dgm:pt>
    <dgm:pt modelId="{38995193-230A-483B-8A7E-E4947C0AB001}" type="pres">
      <dgm:prSet presAssocID="{FE61A54F-CC13-435E-9FB7-E4486AA6C2C3}" presName="process" presStyleCnt="0"/>
      <dgm:spPr/>
    </dgm:pt>
    <dgm:pt modelId="{43485735-1235-42DC-96F7-8093F345745F}" type="pres">
      <dgm:prSet presAssocID="{D9816473-2D8C-4AB6-B3A4-02E1B451C429}" presName="composite1" presStyleCnt="0"/>
      <dgm:spPr/>
    </dgm:pt>
    <dgm:pt modelId="{D41F8C90-780D-466A-8C6E-BB4613E9F764}" type="pres">
      <dgm:prSet presAssocID="{D9816473-2D8C-4AB6-B3A4-02E1B451C429}" presName="dummyNode1" presStyleLbl="node1" presStyleIdx="0" presStyleCnt="4"/>
      <dgm:spPr/>
    </dgm:pt>
    <dgm:pt modelId="{C7F4532C-F4A5-4CEE-BDA1-9EB3856429F0}" type="pres">
      <dgm:prSet presAssocID="{D9816473-2D8C-4AB6-B3A4-02E1B451C429}" presName="childNode1" presStyleLbl="bgAcc1" presStyleIdx="0" presStyleCnt="4">
        <dgm:presLayoutVars>
          <dgm:bulletEnabled val="1"/>
        </dgm:presLayoutVars>
      </dgm:prSet>
      <dgm:spPr/>
    </dgm:pt>
    <dgm:pt modelId="{7919B7F3-E122-4E0C-ADA5-6848314E344B}" type="pres">
      <dgm:prSet presAssocID="{D9816473-2D8C-4AB6-B3A4-02E1B451C429}" presName="childNode1tx" presStyleLbl="bgAcc1" presStyleIdx="0" presStyleCnt="4">
        <dgm:presLayoutVars>
          <dgm:bulletEnabled val="1"/>
        </dgm:presLayoutVars>
      </dgm:prSet>
      <dgm:spPr/>
    </dgm:pt>
    <dgm:pt modelId="{6DC573FC-E6C1-486B-925C-8E76614D10A0}" type="pres">
      <dgm:prSet presAssocID="{D9816473-2D8C-4AB6-B3A4-02E1B451C429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FE4BB8B6-9436-400D-9E40-BC5C44E3813F}" type="pres">
      <dgm:prSet presAssocID="{D9816473-2D8C-4AB6-B3A4-02E1B451C429}" presName="connSite1" presStyleCnt="0"/>
      <dgm:spPr/>
    </dgm:pt>
    <dgm:pt modelId="{A7B3C0CB-6AD8-4C37-8BCC-0105C744D4B1}" type="pres">
      <dgm:prSet presAssocID="{03684460-7836-4D5B-89C9-45FFC1E3C9EB}" presName="Name9" presStyleLbl="sibTrans2D1" presStyleIdx="0" presStyleCnt="3"/>
      <dgm:spPr/>
    </dgm:pt>
    <dgm:pt modelId="{6E69DB9F-6271-439C-A915-A35FED87BA0F}" type="pres">
      <dgm:prSet presAssocID="{BB82CE8B-01FE-4E81-9CA5-5EDCAE4469D3}" presName="composite2" presStyleCnt="0"/>
      <dgm:spPr/>
    </dgm:pt>
    <dgm:pt modelId="{6E3E8F5C-FF1D-4AE1-A236-2BF82E78D428}" type="pres">
      <dgm:prSet presAssocID="{BB82CE8B-01FE-4E81-9CA5-5EDCAE4469D3}" presName="dummyNode2" presStyleLbl="node1" presStyleIdx="0" presStyleCnt="4"/>
      <dgm:spPr/>
    </dgm:pt>
    <dgm:pt modelId="{B8EC9289-0318-4869-AF87-A698AA55B2D0}" type="pres">
      <dgm:prSet presAssocID="{BB82CE8B-01FE-4E81-9CA5-5EDCAE4469D3}" presName="childNode2" presStyleLbl="bgAcc1" presStyleIdx="1" presStyleCnt="4">
        <dgm:presLayoutVars>
          <dgm:bulletEnabled val="1"/>
        </dgm:presLayoutVars>
      </dgm:prSet>
      <dgm:spPr/>
    </dgm:pt>
    <dgm:pt modelId="{DF70B2DD-30BC-46FB-AE52-EA13033527A0}" type="pres">
      <dgm:prSet presAssocID="{BB82CE8B-01FE-4E81-9CA5-5EDCAE4469D3}" presName="childNode2tx" presStyleLbl="bgAcc1" presStyleIdx="1" presStyleCnt="4">
        <dgm:presLayoutVars>
          <dgm:bulletEnabled val="1"/>
        </dgm:presLayoutVars>
      </dgm:prSet>
      <dgm:spPr/>
    </dgm:pt>
    <dgm:pt modelId="{1B3814A0-F193-4E50-AF78-8F0564F32E16}" type="pres">
      <dgm:prSet presAssocID="{BB82CE8B-01FE-4E81-9CA5-5EDCAE4469D3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5327E12-0735-4A05-9767-82BAA43E664D}" type="pres">
      <dgm:prSet presAssocID="{BB82CE8B-01FE-4E81-9CA5-5EDCAE4469D3}" presName="connSite2" presStyleCnt="0"/>
      <dgm:spPr/>
    </dgm:pt>
    <dgm:pt modelId="{8AF4795A-C6C3-42C4-8477-6E5D559C5CCB}" type="pres">
      <dgm:prSet presAssocID="{200A96F0-2CB0-46E0-8B17-EBD9851BF719}" presName="Name18" presStyleLbl="sibTrans2D1" presStyleIdx="1" presStyleCnt="3"/>
      <dgm:spPr/>
    </dgm:pt>
    <dgm:pt modelId="{E7457468-029B-4A01-9EDB-5EA54945EC10}" type="pres">
      <dgm:prSet presAssocID="{094CA25D-D2AE-4B67-950D-3BC5919F57DC}" presName="composite1" presStyleCnt="0"/>
      <dgm:spPr/>
    </dgm:pt>
    <dgm:pt modelId="{4D9FAED8-1E1E-4888-8B51-0AA7B7C766C1}" type="pres">
      <dgm:prSet presAssocID="{094CA25D-D2AE-4B67-950D-3BC5919F57DC}" presName="dummyNode1" presStyleLbl="node1" presStyleIdx="1" presStyleCnt="4"/>
      <dgm:spPr/>
    </dgm:pt>
    <dgm:pt modelId="{76445649-E20F-4F90-B6AC-CE3BEAF3CB2B}" type="pres">
      <dgm:prSet presAssocID="{094CA25D-D2AE-4B67-950D-3BC5919F57DC}" presName="childNode1" presStyleLbl="bgAcc1" presStyleIdx="2" presStyleCnt="4">
        <dgm:presLayoutVars>
          <dgm:bulletEnabled val="1"/>
        </dgm:presLayoutVars>
      </dgm:prSet>
      <dgm:spPr/>
    </dgm:pt>
    <dgm:pt modelId="{8CAE7757-8D68-4BB8-AA86-AFA030DFE5B8}" type="pres">
      <dgm:prSet presAssocID="{094CA25D-D2AE-4B67-950D-3BC5919F57DC}" presName="childNode1tx" presStyleLbl="bgAcc1" presStyleIdx="2" presStyleCnt="4">
        <dgm:presLayoutVars>
          <dgm:bulletEnabled val="1"/>
        </dgm:presLayoutVars>
      </dgm:prSet>
      <dgm:spPr/>
    </dgm:pt>
    <dgm:pt modelId="{B9C98C61-8BC9-476A-94B5-722E420EDC6F}" type="pres">
      <dgm:prSet presAssocID="{094CA25D-D2AE-4B67-950D-3BC5919F57D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5050F853-44A6-4818-B5FF-B00C621E94BD}" type="pres">
      <dgm:prSet presAssocID="{094CA25D-D2AE-4B67-950D-3BC5919F57DC}" presName="connSite1" presStyleCnt="0"/>
      <dgm:spPr/>
    </dgm:pt>
    <dgm:pt modelId="{C31FAC46-B9BD-4504-9718-775D1FA0FE60}" type="pres">
      <dgm:prSet presAssocID="{00FC07F8-66C2-4E2F-A5BD-A157B1B4C4D9}" presName="Name9" presStyleLbl="sibTrans2D1" presStyleIdx="2" presStyleCnt="3"/>
      <dgm:spPr/>
    </dgm:pt>
    <dgm:pt modelId="{B3B89FA0-6152-40BB-9E20-336460961639}" type="pres">
      <dgm:prSet presAssocID="{F48FC5C5-8764-4A51-9919-B883780851A2}" presName="composite2" presStyleCnt="0"/>
      <dgm:spPr/>
    </dgm:pt>
    <dgm:pt modelId="{D4134EFF-8197-479F-95FD-46ECCF23A90C}" type="pres">
      <dgm:prSet presAssocID="{F48FC5C5-8764-4A51-9919-B883780851A2}" presName="dummyNode2" presStyleLbl="node1" presStyleIdx="2" presStyleCnt="4"/>
      <dgm:spPr/>
    </dgm:pt>
    <dgm:pt modelId="{BA945881-330D-4551-B5D2-4E7350D32034}" type="pres">
      <dgm:prSet presAssocID="{F48FC5C5-8764-4A51-9919-B883780851A2}" presName="childNode2" presStyleLbl="bgAcc1" presStyleIdx="3" presStyleCnt="4">
        <dgm:presLayoutVars>
          <dgm:bulletEnabled val="1"/>
        </dgm:presLayoutVars>
      </dgm:prSet>
      <dgm:spPr/>
    </dgm:pt>
    <dgm:pt modelId="{2202DD9A-0DF6-4A61-B7FA-F553FDA5D6B1}" type="pres">
      <dgm:prSet presAssocID="{F48FC5C5-8764-4A51-9919-B883780851A2}" presName="childNode2tx" presStyleLbl="bgAcc1" presStyleIdx="3" presStyleCnt="4">
        <dgm:presLayoutVars>
          <dgm:bulletEnabled val="1"/>
        </dgm:presLayoutVars>
      </dgm:prSet>
      <dgm:spPr/>
    </dgm:pt>
    <dgm:pt modelId="{EFC8F452-70EB-43A1-BEAE-BE297158A48F}" type="pres">
      <dgm:prSet presAssocID="{F48FC5C5-8764-4A51-9919-B883780851A2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1B4D093F-0246-4F99-BBC3-D4821C423B0E}" type="pres">
      <dgm:prSet presAssocID="{F48FC5C5-8764-4A51-9919-B883780851A2}" presName="connSite2" presStyleCnt="0"/>
      <dgm:spPr/>
    </dgm:pt>
  </dgm:ptLst>
  <dgm:cxnLst>
    <dgm:cxn modelId="{2813500A-0F0D-1F43-B659-7B34BC22630B}" srcId="{D9816473-2D8C-4AB6-B3A4-02E1B451C429}" destId="{93C16E0B-D8F3-4CAA-BBA9-FF1A22C6A25F}" srcOrd="2" destOrd="0" parTransId="{EF334799-4791-42C0-B9D1-75AB32D01E1E}" sibTransId="{8C546824-8108-4B22-92F5-36F19173DF3A}"/>
    <dgm:cxn modelId="{2F91F313-38A9-1940-948A-44C74D09D8E1}" type="presOf" srcId="{00FC07F8-66C2-4E2F-A5BD-A157B1B4C4D9}" destId="{C31FAC46-B9BD-4504-9718-775D1FA0FE60}" srcOrd="0" destOrd="0" presId="urn:microsoft.com/office/officeart/2005/8/layout/hProcess4"/>
    <dgm:cxn modelId="{5F836E18-611C-E340-B263-462E0CF39EDE}" type="presOf" srcId="{26CFE6C9-A45C-4D3D-ADBE-149871F9CCC2}" destId="{8CAE7757-8D68-4BB8-AA86-AFA030DFE5B8}" srcOrd="1" destOrd="1" presId="urn:microsoft.com/office/officeart/2005/8/layout/hProcess4"/>
    <dgm:cxn modelId="{5FD2F61B-1A04-3645-B91D-E4C17F94A7F5}" type="presOf" srcId="{10D98D90-B32D-4293-809E-4F031227AAF8}" destId="{B8EC9289-0318-4869-AF87-A698AA55B2D0}" srcOrd="0" destOrd="2" presId="urn:microsoft.com/office/officeart/2005/8/layout/hProcess4"/>
    <dgm:cxn modelId="{E356D01D-9EF1-0041-80A0-E09799D37C0E}" type="presOf" srcId="{200A96F0-2CB0-46E0-8B17-EBD9851BF719}" destId="{8AF4795A-C6C3-42C4-8477-6E5D559C5CCB}" srcOrd="0" destOrd="0" presId="urn:microsoft.com/office/officeart/2005/8/layout/hProcess4"/>
    <dgm:cxn modelId="{AF234225-3B29-D14D-9BAE-5A653848EB19}" srcId="{D9816473-2D8C-4AB6-B3A4-02E1B451C429}" destId="{04DF7540-FE78-422C-AD71-53F607530AB2}" srcOrd="1" destOrd="0" parTransId="{49DC85E9-179C-44FF-8786-4FE4334BC776}" sibTransId="{A0C20FD0-A036-4002-AAE7-D214B0FBDF7E}"/>
    <dgm:cxn modelId="{08D9AD38-78AD-45D9-B3DE-F875EC7D5720}" srcId="{FE61A54F-CC13-435E-9FB7-E4486AA6C2C3}" destId="{094CA25D-D2AE-4B67-950D-3BC5919F57DC}" srcOrd="2" destOrd="0" parTransId="{B615C8FD-3C96-4D57-A774-B7838CE929F3}" sibTransId="{00FC07F8-66C2-4E2F-A5BD-A157B1B4C4D9}"/>
    <dgm:cxn modelId="{EB79ED3C-56AE-574F-9075-DCBB7AC05C54}" type="presOf" srcId="{10D98D90-B32D-4293-809E-4F031227AAF8}" destId="{DF70B2DD-30BC-46FB-AE52-EA13033527A0}" srcOrd="1" destOrd="2" presId="urn:microsoft.com/office/officeart/2005/8/layout/hProcess4"/>
    <dgm:cxn modelId="{5F48293F-BCA1-D74D-A89A-3E480FE2E145}" type="presOf" srcId="{D9C98861-1573-429D-8B4F-F5F607F77D8D}" destId="{7919B7F3-E122-4E0C-ADA5-6848314E344B}" srcOrd="1" destOrd="0" presId="urn:microsoft.com/office/officeart/2005/8/layout/hProcess4"/>
    <dgm:cxn modelId="{A2A13240-5BB9-E442-942A-AC148DC3D7F9}" type="presOf" srcId="{BB82CE8B-01FE-4E81-9CA5-5EDCAE4469D3}" destId="{1B3814A0-F193-4E50-AF78-8F0564F32E16}" srcOrd="0" destOrd="0" presId="urn:microsoft.com/office/officeart/2005/8/layout/hProcess4"/>
    <dgm:cxn modelId="{1914835D-144E-A448-9B4F-355C1B857185}" type="presOf" srcId="{93C16E0B-D8F3-4CAA-BBA9-FF1A22C6A25F}" destId="{C7F4532C-F4A5-4CEE-BDA1-9EB3856429F0}" srcOrd="0" destOrd="2" presId="urn:microsoft.com/office/officeart/2005/8/layout/hProcess4"/>
    <dgm:cxn modelId="{0F7AEC5D-882C-B84C-AF9E-B791EF210D47}" type="presOf" srcId="{706441B4-EF03-4797-9549-C7CC144B39F2}" destId="{B8EC9289-0318-4869-AF87-A698AA55B2D0}" srcOrd="0" destOrd="0" presId="urn:microsoft.com/office/officeart/2005/8/layout/hProcess4"/>
    <dgm:cxn modelId="{120AE25F-D6BA-6247-BE18-83F332F553A6}" type="presOf" srcId="{F307703A-F998-46D3-9320-B6D866792C93}" destId="{2202DD9A-0DF6-4A61-B7FA-F553FDA5D6B1}" srcOrd="1" destOrd="0" presId="urn:microsoft.com/office/officeart/2005/8/layout/hProcess4"/>
    <dgm:cxn modelId="{9287AB60-47CA-4712-9A15-60EDBAAC924D}" srcId="{FE61A54F-CC13-435E-9FB7-E4486AA6C2C3}" destId="{D9816473-2D8C-4AB6-B3A4-02E1B451C429}" srcOrd="0" destOrd="0" parTransId="{9D2AAB94-2433-4CEA-AAB2-3971B06223F4}" sibTransId="{03684460-7836-4D5B-89C9-45FFC1E3C9EB}"/>
    <dgm:cxn modelId="{A74AB160-96D5-4E4C-893F-CD05AE0DB5B3}" srcId="{BB82CE8B-01FE-4E81-9CA5-5EDCAE4469D3}" destId="{10D98D90-B32D-4293-809E-4F031227AAF8}" srcOrd="2" destOrd="0" parTransId="{5882BD66-F328-4BA7-97F8-E8BB32727E76}" sibTransId="{EAA4AB0E-BB41-4FEB-9FC0-E9E8C42C2EFF}"/>
    <dgm:cxn modelId="{E557D545-243A-0446-A20B-807D53CE0D60}" type="presOf" srcId="{8E6889BA-04B4-4619-A972-CFC29EE4845B}" destId="{DF70B2DD-30BC-46FB-AE52-EA13033527A0}" srcOrd="1" destOrd="1" presId="urn:microsoft.com/office/officeart/2005/8/layout/hProcess4"/>
    <dgm:cxn modelId="{4270F745-8901-4E60-86C1-022BDFA95E4B}" type="presOf" srcId="{D9816473-2D8C-4AB6-B3A4-02E1B451C429}" destId="{6DC573FC-E6C1-486B-925C-8E76614D10A0}" srcOrd="0" destOrd="0" presId="urn:microsoft.com/office/officeart/2005/8/layout/hProcess4"/>
    <dgm:cxn modelId="{18ACF047-257B-3549-AD6C-DEA2211E7583}" type="presOf" srcId="{D9C98861-1573-429D-8B4F-F5F607F77D8D}" destId="{C7F4532C-F4A5-4CEE-BDA1-9EB3856429F0}" srcOrd="0" destOrd="0" presId="urn:microsoft.com/office/officeart/2005/8/layout/hProcess4"/>
    <dgm:cxn modelId="{B4DAD64A-1194-674B-B3C3-28951E83D154}" type="presOf" srcId="{5B554066-AC2D-4707-8503-E637E9F16B45}" destId="{2202DD9A-0DF6-4A61-B7FA-F553FDA5D6B1}" srcOrd="1" destOrd="1" presId="urn:microsoft.com/office/officeart/2005/8/layout/hProcess4"/>
    <dgm:cxn modelId="{E7DF174D-23ED-4CC5-B2BE-BE3A07063462}" type="presOf" srcId="{03684460-7836-4D5B-89C9-45FFC1E3C9EB}" destId="{A7B3C0CB-6AD8-4C37-8BCC-0105C744D4B1}" srcOrd="0" destOrd="0" presId="urn:microsoft.com/office/officeart/2005/8/layout/hProcess4"/>
    <dgm:cxn modelId="{C0EF816E-627A-C946-A34E-BE3C59C5D2D4}" type="presOf" srcId="{706441B4-EF03-4797-9549-C7CC144B39F2}" destId="{DF70B2DD-30BC-46FB-AE52-EA13033527A0}" srcOrd="1" destOrd="0" presId="urn:microsoft.com/office/officeart/2005/8/layout/hProcess4"/>
    <dgm:cxn modelId="{C5B14E4F-591D-C740-A8B6-DB5E0A44B5B0}" type="presOf" srcId="{04DF7540-FE78-422C-AD71-53F607530AB2}" destId="{7919B7F3-E122-4E0C-ADA5-6848314E344B}" srcOrd="1" destOrd="1" presId="urn:microsoft.com/office/officeart/2005/8/layout/hProcess4"/>
    <dgm:cxn modelId="{1678C577-9CED-C548-86BE-58BF44A38050}" srcId="{094CA25D-D2AE-4B67-950D-3BC5919F57DC}" destId="{8A6AAD9E-CEF9-4BF9-B701-DCB8407681D3}" srcOrd="0" destOrd="0" parTransId="{C96F59A5-02F6-40E8-ADE8-0D6EE493B5FA}" sibTransId="{5EC28359-D67B-4A95-9967-0AD887AD00A9}"/>
    <dgm:cxn modelId="{DA9C8C7B-4A48-4744-AC9E-44562C5B1361}" type="presOf" srcId="{FE61A54F-CC13-435E-9FB7-E4486AA6C2C3}" destId="{4247D06D-B6C0-4FC6-A24B-CD8F25C11E13}" srcOrd="0" destOrd="0" presId="urn:microsoft.com/office/officeart/2005/8/layout/hProcess4"/>
    <dgm:cxn modelId="{AC305886-27FD-4630-86F9-55CB379DB6FB}" srcId="{BB82CE8B-01FE-4E81-9CA5-5EDCAE4469D3}" destId="{706441B4-EF03-4797-9549-C7CC144B39F2}" srcOrd="0" destOrd="0" parTransId="{489FA42E-9DC5-4108-B78E-D20C3F816FE4}" sibTransId="{37132B2C-C5D3-4402-81DB-4BED04935BD1}"/>
    <dgm:cxn modelId="{36386D8D-14B5-DF43-9292-2BF475AEDCB0}" type="presOf" srcId="{5B554066-AC2D-4707-8503-E637E9F16B45}" destId="{BA945881-330D-4551-B5D2-4E7350D32034}" srcOrd="0" destOrd="1" presId="urn:microsoft.com/office/officeart/2005/8/layout/hProcess4"/>
    <dgm:cxn modelId="{88FE5D8F-288E-402A-B9DC-5E63DF069D5C}" srcId="{BB82CE8B-01FE-4E81-9CA5-5EDCAE4469D3}" destId="{8E6889BA-04B4-4619-A972-CFC29EE4845B}" srcOrd="1" destOrd="0" parTransId="{8E4A724E-D6B9-4A02-9A61-6DADB9B2C7BE}" sibTransId="{52850AFE-3ED6-4CCD-B26A-199914F4443B}"/>
    <dgm:cxn modelId="{1A02C59A-7DA7-D44F-BE62-279AFB7195E1}" type="presOf" srcId="{8A6AAD9E-CEF9-4BF9-B701-DCB8407681D3}" destId="{76445649-E20F-4F90-B6AC-CE3BEAF3CB2B}" srcOrd="0" destOrd="0" presId="urn:microsoft.com/office/officeart/2005/8/layout/hProcess4"/>
    <dgm:cxn modelId="{4876409E-C86E-49EB-8D5F-039AB6963E59}" srcId="{094CA25D-D2AE-4B67-950D-3BC5919F57DC}" destId="{FE888930-1126-4211-A322-20CCF31B674F}" srcOrd="2" destOrd="0" parTransId="{5323DA6F-C4B5-4E2B-9F8E-7B395736A5BF}" sibTransId="{BA336E2B-2DA6-4005-BF0F-94B5E61556CA}"/>
    <dgm:cxn modelId="{BF715DA1-DA30-4B42-BD63-9A7B15B2CB3D}" srcId="{F48FC5C5-8764-4A51-9919-B883780851A2}" destId="{5B554066-AC2D-4707-8503-E637E9F16B45}" srcOrd="1" destOrd="0" parTransId="{139C7FC7-4AD3-4A9B-8D6F-A37485D044C7}" sibTransId="{2C3BAC81-AC29-419B-8F8F-EE603639235F}"/>
    <dgm:cxn modelId="{595884A3-9267-2144-83E7-4FA2B295CC1F}" type="presOf" srcId="{FE888930-1126-4211-A322-20CCF31B674F}" destId="{76445649-E20F-4F90-B6AC-CE3BEAF3CB2B}" srcOrd="0" destOrd="2" presId="urn:microsoft.com/office/officeart/2005/8/layout/hProcess4"/>
    <dgm:cxn modelId="{904263A4-395F-42FC-8B63-3C8EFC1FF58D}" srcId="{FE61A54F-CC13-435E-9FB7-E4486AA6C2C3}" destId="{F48FC5C5-8764-4A51-9919-B883780851A2}" srcOrd="3" destOrd="0" parTransId="{93D98C6A-EF79-4FD2-87A9-53CB7B5A9E8A}" sibTransId="{D0F96EB5-FE00-4F53-B5A8-74F2F5A347D0}"/>
    <dgm:cxn modelId="{FD106AA5-28F1-3147-84A3-AA08E46158A9}" type="presOf" srcId="{26CFE6C9-A45C-4D3D-ADBE-149871F9CCC2}" destId="{76445649-E20F-4F90-B6AC-CE3BEAF3CB2B}" srcOrd="0" destOrd="1" presId="urn:microsoft.com/office/officeart/2005/8/layout/hProcess4"/>
    <dgm:cxn modelId="{3671F0AB-A5F3-4965-9ED4-6226C321A8E7}" srcId="{FE61A54F-CC13-435E-9FB7-E4486AA6C2C3}" destId="{BB82CE8B-01FE-4E81-9CA5-5EDCAE4469D3}" srcOrd="1" destOrd="0" parTransId="{462DA552-3870-42BD-B5B3-C8EAC9437A69}" sibTransId="{200A96F0-2CB0-46E0-8B17-EBD9851BF719}"/>
    <dgm:cxn modelId="{B34ED9AD-7261-D146-AFF4-D288B0E34F7E}" type="presOf" srcId="{8A6AAD9E-CEF9-4BF9-B701-DCB8407681D3}" destId="{8CAE7757-8D68-4BB8-AA86-AFA030DFE5B8}" srcOrd="1" destOrd="0" presId="urn:microsoft.com/office/officeart/2005/8/layout/hProcess4"/>
    <dgm:cxn modelId="{B113FDB0-2CFF-444D-805E-247F91D6C88D}" type="presOf" srcId="{F48FC5C5-8764-4A51-9919-B883780851A2}" destId="{EFC8F452-70EB-43A1-BEAE-BE297158A48F}" srcOrd="0" destOrd="0" presId="urn:microsoft.com/office/officeart/2005/8/layout/hProcess4"/>
    <dgm:cxn modelId="{00DC2AC0-E502-3548-B1DA-550FA40B6408}" srcId="{D9816473-2D8C-4AB6-B3A4-02E1B451C429}" destId="{D9C98861-1573-429D-8B4F-F5F607F77D8D}" srcOrd="0" destOrd="0" parTransId="{AD892ACE-0A56-41F2-922F-A402462B8D7D}" sibTransId="{D545DB6C-F7D4-46EF-B2F9-F3E1516CFA33}"/>
    <dgm:cxn modelId="{5D2846CC-D31C-4862-A06F-F8F7DB171E7D}" srcId="{094CA25D-D2AE-4B67-950D-3BC5919F57DC}" destId="{26CFE6C9-A45C-4D3D-ADBE-149871F9CCC2}" srcOrd="1" destOrd="0" parTransId="{762AC433-DCBA-4E8B-96B4-D80756AF59A0}" sibTransId="{7C8545B0-9678-4B6C-94A0-73986C950ED0}"/>
    <dgm:cxn modelId="{BC4C06D9-8D59-C24A-8B0A-50592099845A}" type="presOf" srcId="{04DF7540-FE78-422C-AD71-53F607530AB2}" destId="{C7F4532C-F4A5-4CEE-BDA1-9EB3856429F0}" srcOrd="0" destOrd="1" presId="urn:microsoft.com/office/officeart/2005/8/layout/hProcess4"/>
    <dgm:cxn modelId="{8DDD76E7-24A2-B348-9E9D-71F6CD020F48}" type="presOf" srcId="{8E6889BA-04B4-4619-A972-CFC29EE4845B}" destId="{B8EC9289-0318-4869-AF87-A698AA55B2D0}" srcOrd="0" destOrd="1" presId="urn:microsoft.com/office/officeart/2005/8/layout/hProcess4"/>
    <dgm:cxn modelId="{F7E691E9-15A2-224B-9211-51CBA19984FD}" type="presOf" srcId="{094CA25D-D2AE-4B67-950D-3BC5919F57DC}" destId="{B9C98C61-8BC9-476A-94B5-722E420EDC6F}" srcOrd="0" destOrd="0" presId="urn:microsoft.com/office/officeart/2005/8/layout/hProcess4"/>
    <dgm:cxn modelId="{9DE70DEF-E675-914B-9131-C4C7EFAAFD56}" srcId="{F48FC5C5-8764-4A51-9919-B883780851A2}" destId="{F307703A-F998-46D3-9320-B6D866792C93}" srcOrd="0" destOrd="0" parTransId="{ABE8C661-7A08-482E-9B29-1F44B560960D}" sibTransId="{DEF35C3B-6865-45DD-A7D0-280ED533758D}"/>
    <dgm:cxn modelId="{081361EF-4B13-8740-9B67-1A56FE00B9EC}" type="presOf" srcId="{F307703A-F998-46D3-9320-B6D866792C93}" destId="{BA945881-330D-4551-B5D2-4E7350D32034}" srcOrd="0" destOrd="0" presId="urn:microsoft.com/office/officeart/2005/8/layout/hProcess4"/>
    <dgm:cxn modelId="{1C96ECEF-DE76-EE4B-8193-980B5A1460A8}" type="presOf" srcId="{93C16E0B-D8F3-4CAA-BBA9-FF1A22C6A25F}" destId="{7919B7F3-E122-4E0C-ADA5-6848314E344B}" srcOrd="1" destOrd="2" presId="urn:microsoft.com/office/officeart/2005/8/layout/hProcess4"/>
    <dgm:cxn modelId="{1AEEA1F2-1DF8-6F4D-9654-FE788DCC43BC}" type="presOf" srcId="{FE888930-1126-4211-A322-20CCF31B674F}" destId="{8CAE7757-8D68-4BB8-AA86-AFA030DFE5B8}" srcOrd="1" destOrd="2" presId="urn:microsoft.com/office/officeart/2005/8/layout/hProcess4"/>
    <dgm:cxn modelId="{D1ACF716-B8C1-427A-8D59-1EE2981AD573}" type="presParOf" srcId="{4247D06D-B6C0-4FC6-A24B-CD8F25C11E13}" destId="{24EBE8BA-BCC1-4B99-961E-0E784A8BBDB4}" srcOrd="0" destOrd="0" presId="urn:microsoft.com/office/officeart/2005/8/layout/hProcess4"/>
    <dgm:cxn modelId="{86F0DA64-95F2-4B67-A78A-53FEEF604F69}" type="presParOf" srcId="{4247D06D-B6C0-4FC6-A24B-CD8F25C11E13}" destId="{0A42A754-F05F-439D-B233-CE2CA62F39A9}" srcOrd="1" destOrd="0" presId="urn:microsoft.com/office/officeart/2005/8/layout/hProcess4"/>
    <dgm:cxn modelId="{7FC2D677-3981-4D4F-925D-2A35B18CFDAB}" type="presParOf" srcId="{4247D06D-B6C0-4FC6-A24B-CD8F25C11E13}" destId="{38995193-230A-483B-8A7E-E4947C0AB001}" srcOrd="2" destOrd="0" presId="urn:microsoft.com/office/officeart/2005/8/layout/hProcess4"/>
    <dgm:cxn modelId="{98236752-F43D-4FF5-A1EA-DE58FF2E146E}" type="presParOf" srcId="{38995193-230A-483B-8A7E-E4947C0AB001}" destId="{43485735-1235-42DC-96F7-8093F345745F}" srcOrd="0" destOrd="0" presId="urn:microsoft.com/office/officeart/2005/8/layout/hProcess4"/>
    <dgm:cxn modelId="{E4DC1993-6A70-4008-B328-C2E7FF366269}" type="presParOf" srcId="{43485735-1235-42DC-96F7-8093F345745F}" destId="{D41F8C90-780D-466A-8C6E-BB4613E9F764}" srcOrd="0" destOrd="0" presId="urn:microsoft.com/office/officeart/2005/8/layout/hProcess4"/>
    <dgm:cxn modelId="{0FEE9C25-0379-4CB6-891C-D5D5F41C51DB}" type="presParOf" srcId="{43485735-1235-42DC-96F7-8093F345745F}" destId="{C7F4532C-F4A5-4CEE-BDA1-9EB3856429F0}" srcOrd="1" destOrd="0" presId="urn:microsoft.com/office/officeart/2005/8/layout/hProcess4"/>
    <dgm:cxn modelId="{FCC53A4A-E486-4A60-B348-C61E5F07C87E}" type="presParOf" srcId="{43485735-1235-42DC-96F7-8093F345745F}" destId="{7919B7F3-E122-4E0C-ADA5-6848314E344B}" srcOrd="2" destOrd="0" presId="urn:microsoft.com/office/officeart/2005/8/layout/hProcess4"/>
    <dgm:cxn modelId="{B7156855-CFC0-4594-B02A-0E226C7254F0}" type="presParOf" srcId="{43485735-1235-42DC-96F7-8093F345745F}" destId="{6DC573FC-E6C1-486B-925C-8E76614D10A0}" srcOrd="3" destOrd="0" presId="urn:microsoft.com/office/officeart/2005/8/layout/hProcess4"/>
    <dgm:cxn modelId="{0C312649-83BF-4E1D-B0C1-10A21682B64C}" type="presParOf" srcId="{43485735-1235-42DC-96F7-8093F345745F}" destId="{FE4BB8B6-9436-400D-9E40-BC5C44E3813F}" srcOrd="4" destOrd="0" presId="urn:microsoft.com/office/officeart/2005/8/layout/hProcess4"/>
    <dgm:cxn modelId="{1D25E1C7-B29E-477D-863F-2EC2A05B6888}" type="presParOf" srcId="{38995193-230A-483B-8A7E-E4947C0AB001}" destId="{A7B3C0CB-6AD8-4C37-8BCC-0105C744D4B1}" srcOrd="1" destOrd="0" presId="urn:microsoft.com/office/officeart/2005/8/layout/hProcess4"/>
    <dgm:cxn modelId="{9FBF62FC-B0AC-3A48-B42B-F87AD2AC2BF0}" type="presParOf" srcId="{38995193-230A-483B-8A7E-E4947C0AB001}" destId="{6E69DB9F-6271-439C-A915-A35FED87BA0F}" srcOrd="2" destOrd="0" presId="urn:microsoft.com/office/officeart/2005/8/layout/hProcess4"/>
    <dgm:cxn modelId="{0EB3F894-70E1-BF48-BFB5-2D10F594330C}" type="presParOf" srcId="{6E69DB9F-6271-439C-A915-A35FED87BA0F}" destId="{6E3E8F5C-FF1D-4AE1-A236-2BF82E78D428}" srcOrd="0" destOrd="0" presId="urn:microsoft.com/office/officeart/2005/8/layout/hProcess4"/>
    <dgm:cxn modelId="{66592D16-66A4-5341-84BE-583796BF69A0}" type="presParOf" srcId="{6E69DB9F-6271-439C-A915-A35FED87BA0F}" destId="{B8EC9289-0318-4869-AF87-A698AA55B2D0}" srcOrd="1" destOrd="0" presId="urn:microsoft.com/office/officeart/2005/8/layout/hProcess4"/>
    <dgm:cxn modelId="{03F9023F-F4BF-0A4A-9E08-36919A9257AE}" type="presParOf" srcId="{6E69DB9F-6271-439C-A915-A35FED87BA0F}" destId="{DF70B2DD-30BC-46FB-AE52-EA13033527A0}" srcOrd="2" destOrd="0" presId="urn:microsoft.com/office/officeart/2005/8/layout/hProcess4"/>
    <dgm:cxn modelId="{8C094C43-46E7-9B4C-8F98-52AB005C5C97}" type="presParOf" srcId="{6E69DB9F-6271-439C-A915-A35FED87BA0F}" destId="{1B3814A0-F193-4E50-AF78-8F0564F32E16}" srcOrd="3" destOrd="0" presId="urn:microsoft.com/office/officeart/2005/8/layout/hProcess4"/>
    <dgm:cxn modelId="{00F06632-C423-8042-93EF-A22A4C7E6163}" type="presParOf" srcId="{6E69DB9F-6271-439C-A915-A35FED87BA0F}" destId="{F5327E12-0735-4A05-9767-82BAA43E664D}" srcOrd="4" destOrd="0" presId="urn:microsoft.com/office/officeart/2005/8/layout/hProcess4"/>
    <dgm:cxn modelId="{C4D78091-EE93-9F4F-94BE-011F6EB5E752}" type="presParOf" srcId="{38995193-230A-483B-8A7E-E4947C0AB001}" destId="{8AF4795A-C6C3-42C4-8477-6E5D559C5CCB}" srcOrd="3" destOrd="0" presId="urn:microsoft.com/office/officeart/2005/8/layout/hProcess4"/>
    <dgm:cxn modelId="{C337421B-1E44-8449-A5C9-7A5BAC5F721E}" type="presParOf" srcId="{38995193-230A-483B-8A7E-E4947C0AB001}" destId="{E7457468-029B-4A01-9EDB-5EA54945EC10}" srcOrd="4" destOrd="0" presId="urn:microsoft.com/office/officeart/2005/8/layout/hProcess4"/>
    <dgm:cxn modelId="{3347168A-5AFC-AD4A-BB17-E442D87117BB}" type="presParOf" srcId="{E7457468-029B-4A01-9EDB-5EA54945EC10}" destId="{4D9FAED8-1E1E-4888-8B51-0AA7B7C766C1}" srcOrd="0" destOrd="0" presId="urn:microsoft.com/office/officeart/2005/8/layout/hProcess4"/>
    <dgm:cxn modelId="{AEC6542A-4D73-3443-A0F0-8C96715B5772}" type="presParOf" srcId="{E7457468-029B-4A01-9EDB-5EA54945EC10}" destId="{76445649-E20F-4F90-B6AC-CE3BEAF3CB2B}" srcOrd="1" destOrd="0" presId="urn:microsoft.com/office/officeart/2005/8/layout/hProcess4"/>
    <dgm:cxn modelId="{F10B4031-AC9F-AE46-892C-D04798DC8D5C}" type="presParOf" srcId="{E7457468-029B-4A01-9EDB-5EA54945EC10}" destId="{8CAE7757-8D68-4BB8-AA86-AFA030DFE5B8}" srcOrd="2" destOrd="0" presId="urn:microsoft.com/office/officeart/2005/8/layout/hProcess4"/>
    <dgm:cxn modelId="{05FB9CF5-41AA-E743-BA96-221A777958E4}" type="presParOf" srcId="{E7457468-029B-4A01-9EDB-5EA54945EC10}" destId="{B9C98C61-8BC9-476A-94B5-722E420EDC6F}" srcOrd="3" destOrd="0" presId="urn:microsoft.com/office/officeart/2005/8/layout/hProcess4"/>
    <dgm:cxn modelId="{36D27B3C-212B-884C-AD00-D6B5816D750E}" type="presParOf" srcId="{E7457468-029B-4A01-9EDB-5EA54945EC10}" destId="{5050F853-44A6-4818-B5FF-B00C621E94BD}" srcOrd="4" destOrd="0" presId="urn:microsoft.com/office/officeart/2005/8/layout/hProcess4"/>
    <dgm:cxn modelId="{7639F8F3-836B-1341-B883-0E3AC87E75A4}" type="presParOf" srcId="{38995193-230A-483B-8A7E-E4947C0AB001}" destId="{C31FAC46-B9BD-4504-9718-775D1FA0FE60}" srcOrd="5" destOrd="0" presId="urn:microsoft.com/office/officeart/2005/8/layout/hProcess4"/>
    <dgm:cxn modelId="{9A00059E-5AB6-E846-908F-23A7E40B63E7}" type="presParOf" srcId="{38995193-230A-483B-8A7E-E4947C0AB001}" destId="{B3B89FA0-6152-40BB-9E20-336460961639}" srcOrd="6" destOrd="0" presId="urn:microsoft.com/office/officeart/2005/8/layout/hProcess4"/>
    <dgm:cxn modelId="{BD5CC84D-AF27-214F-A77C-C5EAEB884A8E}" type="presParOf" srcId="{B3B89FA0-6152-40BB-9E20-336460961639}" destId="{D4134EFF-8197-479F-95FD-46ECCF23A90C}" srcOrd="0" destOrd="0" presId="urn:microsoft.com/office/officeart/2005/8/layout/hProcess4"/>
    <dgm:cxn modelId="{D6CFA737-E759-224E-A8E3-4113F1CE5780}" type="presParOf" srcId="{B3B89FA0-6152-40BB-9E20-336460961639}" destId="{BA945881-330D-4551-B5D2-4E7350D32034}" srcOrd="1" destOrd="0" presId="urn:microsoft.com/office/officeart/2005/8/layout/hProcess4"/>
    <dgm:cxn modelId="{C070B119-1092-2C44-8A0E-183CE062F0BC}" type="presParOf" srcId="{B3B89FA0-6152-40BB-9E20-336460961639}" destId="{2202DD9A-0DF6-4A61-B7FA-F553FDA5D6B1}" srcOrd="2" destOrd="0" presId="urn:microsoft.com/office/officeart/2005/8/layout/hProcess4"/>
    <dgm:cxn modelId="{DAB84D77-3F6B-CC45-9E4F-0B78940D3319}" type="presParOf" srcId="{B3B89FA0-6152-40BB-9E20-336460961639}" destId="{EFC8F452-70EB-43A1-BEAE-BE297158A48F}" srcOrd="3" destOrd="0" presId="urn:microsoft.com/office/officeart/2005/8/layout/hProcess4"/>
    <dgm:cxn modelId="{CF3E5772-BEF3-3E42-80F6-EBE0E2359C9C}" type="presParOf" srcId="{B3B89FA0-6152-40BB-9E20-336460961639}" destId="{1B4D093F-0246-4F99-BBC3-D4821C423B0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4532C-F4A5-4CEE-BDA1-9EB3856429F0}">
      <dsp:nvSpPr>
        <dsp:cNvPr id="0" name=""/>
        <dsp:cNvSpPr/>
      </dsp:nvSpPr>
      <dsp:spPr>
        <a:xfrm>
          <a:off x="5390" y="1441537"/>
          <a:ext cx="1553516" cy="128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Extract paragraphs with structure (PyMuPDF)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Create embeddings using SentenceTransformer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Build FAISS index for fast semantic search</a:t>
          </a:r>
        </a:p>
      </dsp:txBody>
      <dsp:txXfrm>
        <a:off x="34877" y="1471024"/>
        <a:ext cx="1494542" cy="947782"/>
      </dsp:txXfrm>
    </dsp:sp>
    <dsp:sp modelId="{A7B3C0CB-6AD8-4C37-8BCC-0105C744D4B1}">
      <dsp:nvSpPr>
        <dsp:cNvPr id="0" name=""/>
        <dsp:cNvSpPr/>
      </dsp:nvSpPr>
      <dsp:spPr>
        <a:xfrm>
          <a:off x="883765" y="1765884"/>
          <a:ext cx="1684913" cy="1684913"/>
        </a:xfrm>
        <a:prstGeom prst="leftCircularArrow">
          <a:avLst>
            <a:gd name="adj1" fmla="val 2987"/>
            <a:gd name="adj2" fmla="val 366198"/>
            <a:gd name="adj3" fmla="val 2141709"/>
            <a:gd name="adj4" fmla="val 9024489"/>
            <a:gd name="adj5" fmla="val 34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73FC-E6C1-486B-925C-8E76614D10A0}">
      <dsp:nvSpPr>
        <dsp:cNvPr id="0" name=""/>
        <dsp:cNvSpPr/>
      </dsp:nvSpPr>
      <dsp:spPr>
        <a:xfrm>
          <a:off x="350616" y="2448293"/>
          <a:ext cx="1380903" cy="54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solidFill>
                <a:schemeClr val="bg1"/>
              </a:solidFill>
              <a:latin typeface="DM Sans" pitchFamily="2" charset="77"/>
              <a:ea typeface="Calibri"/>
              <a:cs typeface="Calibri"/>
            </a:rPr>
            <a:t>Collect and preprocess study materials (PDF/TXT)</a:t>
          </a:r>
        </a:p>
      </dsp:txBody>
      <dsp:txXfrm>
        <a:off x="366700" y="2464377"/>
        <a:ext cx="1348735" cy="516971"/>
      </dsp:txXfrm>
    </dsp:sp>
    <dsp:sp modelId="{B8EC9289-0318-4869-AF87-A698AA55B2D0}">
      <dsp:nvSpPr>
        <dsp:cNvPr id="0" name=""/>
        <dsp:cNvSpPr/>
      </dsp:nvSpPr>
      <dsp:spPr>
        <a:xfrm>
          <a:off x="1971212" y="1441537"/>
          <a:ext cx="1553516" cy="128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rgbClr val="384655"/>
              </a:solidFill>
              <a:latin typeface="DM Sans" pitchFamily="2" charset="77"/>
            </a:rPr>
            <a:t>Query via Streamlit UI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rgbClr val="384655"/>
              </a:solidFill>
              <a:latin typeface="DM Sans" pitchFamily="2" charset="77"/>
            </a:rPr>
            <a:t>Embed Query</a:t>
          </a:r>
          <a:endParaRPr lang="en-US" sz="900" kern="1200">
            <a:latin typeface="DM Sans" pitchFamily="2" charset="77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solidFill>
                <a:srgbClr val="384655"/>
              </a:solidFill>
              <a:latin typeface="DM Sans" pitchFamily="2" charset="77"/>
            </a:rPr>
            <a:t>Retrieve top-k most relevant text chunks</a:t>
          </a:r>
        </a:p>
      </dsp:txBody>
      <dsp:txXfrm>
        <a:off x="2000699" y="1745594"/>
        <a:ext cx="1494542" cy="947782"/>
      </dsp:txXfrm>
    </dsp:sp>
    <dsp:sp modelId="{8AF4795A-C6C3-42C4-8477-6E5D559C5CCB}">
      <dsp:nvSpPr>
        <dsp:cNvPr id="0" name=""/>
        <dsp:cNvSpPr/>
      </dsp:nvSpPr>
      <dsp:spPr>
        <a:xfrm>
          <a:off x="2836640" y="663363"/>
          <a:ext cx="1883418" cy="1883418"/>
        </a:xfrm>
        <a:prstGeom prst="circularArrow">
          <a:avLst>
            <a:gd name="adj1" fmla="val 2673"/>
            <a:gd name="adj2" fmla="val 325197"/>
            <a:gd name="adj3" fmla="val 19499292"/>
            <a:gd name="adj4" fmla="val 12575511"/>
            <a:gd name="adj5" fmla="val 311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814A0-F193-4E50-AF78-8F0564F32E16}">
      <dsp:nvSpPr>
        <dsp:cNvPr id="0" name=""/>
        <dsp:cNvSpPr/>
      </dsp:nvSpPr>
      <dsp:spPr>
        <a:xfrm>
          <a:off x="2316438" y="1166967"/>
          <a:ext cx="1380903" cy="54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DM Sans" pitchFamily="2" charset="77"/>
              <a:cs typeface="Arial"/>
            </a:rPr>
            <a:t>Identify</a:t>
          </a:r>
          <a:r>
            <a:rPr lang="en-US" sz="1000" kern="1200">
              <a:latin typeface="DM Sans" pitchFamily="2" charset="77"/>
            </a:rPr>
            <a:t> and retrieve most relevant information.</a:t>
          </a:r>
        </a:p>
      </dsp:txBody>
      <dsp:txXfrm>
        <a:off x="2332522" y="1183051"/>
        <a:ext cx="1348735" cy="516971"/>
      </dsp:txXfrm>
    </dsp:sp>
    <dsp:sp modelId="{76445649-E20F-4F90-B6AC-CE3BEAF3CB2B}">
      <dsp:nvSpPr>
        <dsp:cNvPr id="0" name=""/>
        <dsp:cNvSpPr/>
      </dsp:nvSpPr>
      <dsp:spPr>
        <a:xfrm>
          <a:off x="3937034" y="1441537"/>
          <a:ext cx="1553516" cy="128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Combine retrieved chunks with user query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Contextual accuracy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Feed context to local LLM (Flan-T5)</a:t>
          </a:r>
        </a:p>
      </dsp:txBody>
      <dsp:txXfrm>
        <a:off x="3966521" y="1471024"/>
        <a:ext cx="1494542" cy="947782"/>
      </dsp:txXfrm>
    </dsp:sp>
    <dsp:sp modelId="{C31FAC46-B9BD-4504-9718-775D1FA0FE60}">
      <dsp:nvSpPr>
        <dsp:cNvPr id="0" name=""/>
        <dsp:cNvSpPr/>
      </dsp:nvSpPr>
      <dsp:spPr>
        <a:xfrm>
          <a:off x="4815408" y="1765884"/>
          <a:ext cx="1684913" cy="1684913"/>
        </a:xfrm>
        <a:prstGeom prst="leftCircularArrow">
          <a:avLst>
            <a:gd name="adj1" fmla="val 2987"/>
            <a:gd name="adj2" fmla="val 366198"/>
            <a:gd name="adj3" fmla="val 2141709"/>
            <a:gd name="adj4" fmla="val 9024489"/>
            <a:gd name="adj5" fmla="val 348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98C61-8BC9-476A-94B5-722E420EDC6F}">
      <dsp:nvSpPr>
        <dsp:cNvPr id="0" name=""/>
        <dsp:cNvSpPr/>
      </dsp:nvSpPr>
      <dsp:spPr>
        <a:xfrm>
          <a:off x="4282260" y="2448293"/>
          <a:ext cx="1380903" cy="54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DM Sans" pitchFamily="2" charset="77"/>
            </a:rPr>
            <a:t>Return context-based response</a:t>
          </a:r>
        </a:p>
      </dsp:txBody>
      <dsp:txXfrm>
        <a:off x="4298344" y="2464377"/>
        <a:ext cx="1348735" cy="516971"/>
      </dsp:txXfrm>
    </dsp:sp>
    <dsp:sp modelId="{BA945881-330D-4551-B5D2-4E7350D32034}">
      <dsp:nvSpPr>
        <dsp:cNvPr id="0" name=""/>
        <dsp:cNvSpPr/>
      </dsp:nvSpPr>
      <dsp:spPr>
        <a:xfrm>
          <a:off x="5902856" y="1441537"/>
          <a:ext cx="1553516" cy="128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Display source pages + text chunks</a:t>
          </a: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>
              <a:latin typeface="DM Sans" pitchFamily="2" charset="77"/>
            </a:rPr>
            <a:t>Log metrics for latency, similarity, redundancy</a:t>
          </a:r>
        </a:p>
      </dsp:txBody>
      <dsp:txXfrm>
        <a:off x="5932343" y="1745594"/>
        <a:ext cx="1494542" cy="947782"/>
      </dsp:txXfrm>
    </dsp:sp>
    <dsp:sp modelId="{EFC8F452-70EB-43A1-BEAE-BE297158A48F}">
      <dsp:nvSpPr>
        <dsp:cNvPr id="0" name=""/>
        <dsp:cNvSpPr/>
      </dsp:nvSpPr>
      <dsp:spPr>
        <a:xfrm>
          <a:off x="6248081" y="1166967"/>
          <a:ext cx="1380903" cy="5491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>
              <a:latin typeface="DM Sans" pitchFamily="2" charset="77"/>
            </a:rPr>
            <a:t>Maintain an accurate RAG pipeline</a:t>
          </a:r>
        </a:p>
      </dsp:txBody>
      <dsp:txXfrm>
        <a:off x="6264165" y="1183051"/>
        <a:ext cx="1348735" cy="5169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0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15130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052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DBA3F-2D73-991B-1926-D9B944C0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184EE49-DE29-5392-83B2-65AC81A743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046E51B-0C5A-AEFF-949A-B71267B8D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143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B6196-A8D8-46A4-F443-2BE5A1B1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12C6A-BC3F-B214-74AF-78846BDBE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9640EE9-0C1D-3B1B-3B07-3A067ACFA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044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20B0C-B411-7279-2B67-3680AA883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8FAFC86-4D9F-DE35-3EEF-603BE6F25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BB2D7BA-E316-8C47-7363-0C9A61D40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4667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6"/>
          <p:cNvGrpSpPr/>
          <p:nvPr/>
        </p:nvGrpSpPr>
        <p:grpSpPr>
          <a:xfrm>
            <a:off x="-247298" y="-284290"/>
            <a:ext cx="9638600" cy="5868163"/>
            <a:chOff x="-247298" y="-284290"/>
            <a:chExt cx="9638600" cy="5868163"/>
          </a:xfrm>
        </p:grpSpPr>
        <p:sp>
          <p:nvSpPr>
            <p:cNvPr id="44" name="Google Shape;44;p6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10800000" flipH="1">
              <a:off x="-125473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10800000" flipH="1">
              <a:off x="-125483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6"/>
            <p:cNvSpPr/>
            <p:nvPr/>
          </p:nvSpPr>
          <p:spPr>
            <a:xfrm rot="10800000" flipH="1">
              <a:off x="8424002" y="12348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 rot="10800000" flipH="1">
              <a:off x="8423992" y="-28429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2"/>
          <p:cNvGrpSpPr/>
          <p:nvPr/>
        </p:nvGrpSpPr>
        <p:grpSpPr>
          <a:xfrm>
            <a:off x="-247298" y="-446215"/>
            <a:ext cx="9638600" cy="6030088"/>
            <a:chOff x="-247298" y="-446215"/>
            <a:chExt cx="9638600" cy="6030088"/>
          </a:xfrm>
        </p:grpSpPr>
        <p:sp>
          <p:nvSpPr>
            <p:cNvPr id="193" name="Google Shape;193;p22"/>
            <p:cNvSpPr/>
            <p:nvPr/>
          </p:nvSpPr>
          <p:spPr>
            <a:xfrm>
              <a:off x="-247298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29354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 flipH="1">
              <a:off x="85525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 flipH="1">
              <a:off x="80117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2"/>
            <p:cNvSpPr/>
            <p:nvPr/>
          </p:nvSpPr>
          <p:spPr>
            <a:xfrm rot="10800000" flipH="1">
              <a:off x="29354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2"/>
            <p:cNvSpPr/>
            <p:nvPr/>
          </p:nvSpPr>
          <p:spPr>
            <a:xfrm rot="10800000">
              <a:off x="855259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 rot="10800000">
              <a:off x="8011752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body" idx="1"/>
          </p:nvPr>
        </p:nvSpPr>
        <p:spPr>
          <a:xfrm>
            <a:off x="720000" y="1215742"/>
            <a:ext cx="7704000" cy="10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3"/>
          <p:cNvGrpSpPr/>
          <p:nvPr/>
        </p:nvGrpSpPr>
        <p:grpSpPr>
          <a:xfrm>
            <a:off x="-535133" y="-37823"/>
            <a:ext cx="10207495" cy="5621696"/>
            <a:chOff x="-535133" y="-37823"/>
            <a:chExt cx="10207495" cy="5621696"/>
          </a:xfrm>
        </p:grpSpPr>
        <p:sp>
          <p:nvSpPr>
            <p:cNvPr id="205" name="Google Shape;205;p23"/>
            <p:cNvSpPr/>
            <p:nvPr/>
          </p:nvSpPr>
          <p:spPr>
            <a:xfrm>
              <a:off x="-1254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-53513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3"/>
            <p:cNvSpPr/>
            <p:nvPr/>
          </p:nvSpPr>
          <p:spPr>
            <a:xfrm rot="10800000">
              <a:off x="8833642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3"/>
            <p:cNvSpPr/>
            <p:nvPr/>
          </p:nvSpPr>
          <p:spPr>
            <a:xfrm rot="10800000">
              <a:off x="8430777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3"/>
            <p:cNvSpPr/>
            <p:nvPr/>
          </p:nvSpPr>
          <p:spPr>
            <a:xfrm flipH="1">
              <a:off x="8423992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3"/>
            <p:cNvSpPr/>
            <p:nvPr/>
          </p:nvSpPr>
          <p:spPr>
            <a:xfrm flipH="1">
              <a:off x="8833652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3"/>
            <p:cNvSpPr/>
            <p:nvPr/>
          </p:nvSpPr>
          <p:spPr>
            <a:xfrm rot="10800000" flipH="1">
              <a:off x="-528348" y="-378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3"/>
            <p:cNvSpPr/>
            <p:nvPr/>
          </p:nvSpPr>
          <p:spPr>
            <a:xfrm rot="10800000" flipH="1">
              <a:off x="-125483" y="419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" name="Google Shape;213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body" idx="1"/>
          </p:nvPr>
        </p:nvSpPr>
        <p:spPr>
          <a:xfrm>
            <a:off x="720000" y="1215749"/>
            <a:ext cx="7704000" cy="31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5"/>
          <p:cNvGrpSpPr/>
          <p:nvPr/>
        </p:nvGrpSpPr>
        <p:grpSpPr>
          <a:xfrm>
            <a:off x="-655296" y="3436585"/>
            <a:ext cx="10454595" cy="2311221"/>
            <a:chOff x="-655296" y="3436585"/>
            <a:chExt cx="10454595" cy="2311221"/>
          </a:xfrm>
        </p:grpSpPr>
        <p:sp>
          <p:nvSpPr>
            <p:cNvPr id="232" name="Google Shape;232;p25"/>
            <p:cNvSpPr/>
            <p:nvPr/>
          </p:nvSpPr>
          <p:spPr>
            <a:xfrm rot="10800000" flipH="1">
              <a:off x="-136836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183414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/>
            <p:nvPr/>
          </p:nvSpPr>
          <p:spPr>
            <a:xfrm rot="10800000" flipH="1">
              <a:off x="-655296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5"/>
            <p:cNvSpPr/>
            <p:nvPr/>
          </p:nvSpPr>
          <p:spPr>
            <a:xfrm rot="10800000">
              <a:off x="8442129" y="34365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 flipH="1">
              <a:off x="8121879" y="454091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/>
            <p:nvPr/>
          </p:nvSpPr>
          <p:spPr>
            <a:xfrm rot="10800000">
              <a:off x="8960589" y="390306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5"/>
            <p:cNvSpPr/>
            <p:nvPr/>
          </p:nvSpPr>
          <p:spPr>
            <a:xfrm rot="10800000">
              <a:off x="7718714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 rot="10800000">
              <a:off x="586589" y="477968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4646250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ubTitle" idx="2"/>
          </p:nvPr>
        </p:nvSpPr>
        <p:spPr>
          <a:xfrm>
            <a:off x="1099338" y="1667625"/>
            <a:ext cx="3398400" cy="18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7"/>
          <p:cNvGrpSpPr/>
          <p:nvPr/>
        </p:nvGrpSpPr>
        <p:grpSpPr>
          <a:xfrm>
            <a:off x="-519458" y="2674710"/>
            <a:ext cx="10224210" cy="2744938"/>
            <a:chOff x="-519458" y="2674710"/>
            <a:chExt cx="10224210" cy="2744938"/>
          </a:xfrm>
        </p:grpSpPr>
        <p:sp>
          <p:nvSpPr>
            <p:cNvPr id="262" name="Google Shape;262;p27"/>
            <p:cNvSpPr/>
            <p:nvPr/>
          </p:nvSpPr>
          <p:spPr>
            <a:xfrm rot="10800000" flipH="1">
              <a:off x="-118698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7"/>
            <p:cNvSpPr/>
            <p:nvPr/>
          </p:nvSpPr>
          <p:spPr>
            <a:xfrm rot="10800000" flipH="1">
              <a:off x="-519458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7"/>
            <p:cNvSpPr/>
            <p:nvPr/>
          </p:nvSpPr>
          <p:spPr>
            <a:xfrm>
              <a:off x="-519448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7"/>
            <p:cNvSpPr/>
            <p:nvPr/>
          </p:nvSpPr>
          <p:spPr>
            <a:xfrm>
              <a:off x="213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7"/>
            <p:cNvSpPr/>
            <p:nvPr/>
          </p:nvSpPr>
          <p:spPr>
            <a:xfrm rot="10800000">
              <a:off x="8465282" y="308477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7"/>
            <p:cNvSpPr/>
            <p:nvPr/>
          </p:nvSpPr>
          <p:spPr>
            <a:xfrm rot="10800000">
              <a:off x="8866042" y="2674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7"/>
            <p:cNvSpPr/>
            <p:nvPr/>
          </p:nvSpPr>
          <p:spPr>
            <a:xfrm flipH="1">
              <a:off x="8866032" y="395571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7"/>
            <p:cNvSpPr/>
            <p:nvPr/>
          </p:nvSpPr>
          <p:spPr>
            <a:xfrm flipH="1">
              <a:off x="8325192" y="445152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7"/>
          <p:cNvSpPr txBox="1">
            <a:spLocks noGrp="1"/>
          </p:cNvSpPr>
          <p:nvPr>
            <p:ph type="subTitle" idx="1"/>
          </p:nvPr>
        </p:nvSpPr>
        <p:spPr>
          <a:xfrm>
            <a:off x="1142950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7"/>
          <p:cNvSpPr txBox="1">
            <a:spLocks noGrp="1"/>
          </p:cNvSpPr>
          <p:nvPr>
            <p:ph type="subTitle" idx="2"/>
          </p:nvPr>
        </p:nvSpPr>
        <p:spPr>
          <a:xfrm>
            <a:off x="4749341" y="221906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7"/>
          <p:cNvSpPr txBox="1">
            <a:spLocks noGrp="1"/>
          </p:cNvSpPr>
          <p:nvPr>
            <p:ph type="subTitle" idx="3"/>
          </p:nvPr>
        </p:nvSpPr>
        <p:spPr>
          <a:xfrm>
            <a:off x="1142950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27"/>
          <p:cNvSpPr txBox="1">
            <a:spLocks noGrp="1"/>
          </p:cNvSpPr>
          <p:nvPr>
            <p:ph type="subTitle" idx="4"/>
          </p:nvPr>
        </p:nvSpPr>
        <p:spPr>
          <a:xfrm>
            <a:off x="4749341" y="4010313"/>
            <a:ext cx="3251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27"/>
          <p:cNvSpPr txBox="1">
            <a:spLocks noGrp="1"/>
          </p:cNvSpPr>
          <p:nvPr>
            <p:ph type="subTitle" idx="5"/>
          </p:nvPr>
        </p:nvSpPr>
        <p:spPr>
          <a:xfrm>
            <a:off x="1142962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6" name="Google Shape;276;p27"/>
          <p:cNvSpPr txBox="1">
            <a:spLocks noGrp="1"/>
          </p:cNvSpPr>
          <p:nvPr>
            <p:ph type="subTitle" idx="6"/>
          </p:nvPr>
        </p:nvSpPr>
        <p:spPr>
          <a:xfrm>
            <a:off x="1142962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7" name="Google Shape;277;p27"/>
          <p:cNvSpPr txBox="1">
            <a:spLocks noGrp="1"/>
          </p:cNvSpPr>
          <p:nvPr>
            <p:ph type="subTitle" idx="7"/>
          </p:nvPr>
        </p:nvSpPr>
        <p:spPr>
          <a:xfrm>
            <a:off x="4749338" y="186058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78" name="Google Shape;278;p27"/>
          <p:cNvSpPr txBox="1">
            <a:spLocks noGrp="1"/>
          </p:cNvSpPr>
          <p:nvPr>
            <p:ph type="subTitle" idx="8"/>
          </p:nvPr>
        </p:nvSpPr>
        <p:spPr>
          <a:xfrm>
            <a:off x="4749338" y="3651938"/>
            <a:ext cx="32517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8" r:id="rId4"/>
    <p:sldLayoutId id="2147483668" r:id="rId5"/>
    <p:sldLayoutId id="2147483669" r:id="rId6"/>
    <p:sldLayoutId id="2147483671" r:id="rId7"/>
    <p:sldLayoutId id="2147483673" r:id="rId8"/>
    <p:sldLayoutId id="2147483677" r:id="rId9"/>
    <p:sldLayoutId id="214748367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entence-transformers/all-MiniLM-L6-v2" TargetMode="External"/><Relationship Id="rId2" Type="http://schemas.openxmlformats.org/officeDocument/2006/relationships/hyperlink" Target="https://pymupdf.readthedocs.io/en/latest/tutorial.html?utm_source=chatgpt.com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static.googleusercontent.com/media/research.google.com/de/pubs/archive/34439.pdf?utm_source=chatgpt.com" TargetMode="External"/><Relationship Id="rId5" Type="http://schemas.openxmlformats.org/officeDocument/2006/relationships/hyperlink" Target="https://milvus.io/ai-quick-reference/whats-the-difference-between-faiss-annoy-and-scann?utm_source=chatgpt.com" TargetMode="External"/><Relationship Id="rId4" Type="http://schemas.openxmlformats.org/officeDocument/2006/relationships/hyperlink" Target="https://www.sbert.net/docs/sentence_transformer/pretrained_mode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713224" y="1156000"/>
            <a:ext cx="4480573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/>
              <a:t>Design &amp; </a:t>
            </a:r>
            <a:r>
              <a:rPr lang="en" sz="4300"/>
              <a:t>I</a:t>
            </a:r>
            <a:r>
              <a:rPr lang="en" sz="4300" b="1"/>
              <a:t>mplementation of a Chatbot</a:t>
            </a:r>
            <a:br>
              <a:rPr lang="en" b="1"/>
            </a:br>
            <a:r>
              <a:rPr lang="en" sz="2200"/>
              <a:t>Study buddy based on RAG</a:t>
            </a:r>
            <a:endParaRPr sz="480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B0DD50DF-E363-664D-BD76-3DA6846981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/>
            <a:endParaRPr lang="de-DE"/>
          </a:p>
          <a:p>
            <a:pPr marL="0"/>
            <a:r>
              <a:rPr lang="de-DE"/>
              <a:t>Bianca Bernasconi, Michèle Fust, Alina Lohm, Marion Stutz &amp; Marisa Timm</a:t>
            </a:r>
          </a:p>
          <a:p>
            <a:pPr marL="0"/>
            <a:endParaRPr lang="de-DE"/>
          </a:p>
          <a:p>
            <a:pPr marL="0"/>
            <a:r>
              <a:rPr lang="de-DE"/>
              <a:t>27th </a:t>
            </a:r>
            <a:r>
              <a:rPr lang="de-DE" err="1"/>
              <a:t>October</a:t>
            </a:r>
            <a:r>
              <a:rPr lang="de-DE"/>
              <a:t> 2025</a:t>
            </a:r>
          </a:p>
        </p:txBody>
      </p:sp>
      <p:cxnSp>
        <p:nvCxnSpPr>
          <p:cNvPr id="346" name="Google Shape;346;p36"/>
          <p:cNvCxnSpPr/>
          <p:nvPr/>
        </p:nvCxnSpPr>
        <p:spPr>
          <a:xfrm>
            <a:off x="823425" y="987213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7" name="Google Shape;347;p36"/>
          <p:cNvGrpSpPr/>
          <p:nvPr/>
        </p:nvGrpSpPr>
        <p:grpSpPr>
          <a:xfrm>
            <a:off x="5115337" y="-428624"/>
            <a:ext cx="4275118" cy="6450405"/>
            <a:chOff x="5115337" y="-428624"/>
            <a:chExt cx="4275118" cy="6450405"/>
          </a:xfrm>
        </p:grpSpPr>
        <p:sp>
          <p:nvSpPr>
            <p:cNvPr id="348" name="Google Shape;348;p36"/>
            <p:cNvSpPr/>
            <p:nvPr/>
          </p:nvSpPr>
          <p:spPr>
            <a:xfrm rot="10800000" flipH="1">
              <a:off x="8492525" y="-19272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8551745" y="32678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6606686" y="25473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7103477" y="-1533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6684072" y="3184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6109895" y="119408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6109895" y="69774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7587339" y="11940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5634170" y="-42862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7017892" y="207505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5193798" y="1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068891" y="16222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 rot="10800000" flipH="1">
              <a:off x="5115337" y="36559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 rot="10800000" flipH="1">
              <a:off x="6606680" y="39247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 rot="10800000" flipH="1">
              <a:off x="5983934" y="505366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 rot="10800000" flipH="1">
              <a:off x="7178797" y="353334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 rot="10800000" flipH="1">
              <a:off x="6606686" y="460940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 rot="10800000" flipH="1">
              <a:off x="5526543" y="4128300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8117298" y="285223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8172542" y="30360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824D-F059-03FC-FB9B-52F05F429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FBE25A9-8E14-D7BB-0113-A1AD33E2E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Technical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1C90263-4EF6-43D7-1D19-721743D02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" y="1102395"/>
            <a:ext cx="4208151" cy="3156114"/>
          </a:xfrm>
          <a:prstGeom prst="rect">
            <a:avLst/>
          </a:prstGeo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8A3BFE7-D5CE-8941-3CD0-F1ECACBFE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44852"/>
              </p:ext>
            </p:extLst>
          </p:nvPr>
        </p:nvGraphicFramePr>
        <p:xfrm>
          <a:off x="4940409" y="1334460"/>
          <a:ext cx="3346842" cy="661500"/>
        </p:xfrm>
        <a:graphic>
          <a:graphicData uri="http://schemas.openxmlformats.org/drawingml/2006/table">
            <a:tbl>
              <a:tblPr>
                <a:tableStyleId>{37EFC3FF-53DB-4E55-9ACF-442857F8F93D}</a:tableStyleId>
              </a:tblPr>
              <a:tblGrid>
                <a:gridCol w="1223236">
                  <a:extLst>
                    <a:ext uri="{9D8B030D-6E8A-4147-A177-3AD203B41FA5}">
                      <a16:colId xmlns:a16="http://schemas.microsoft.com/office/drawing/2014/main" val="312110577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63525169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898347525"/>
                    </a:ext>
                  </a:extLst>
                </a:gridCol>
                <a:gridCol w="879006">
                  <a:extLst>
                    <a:ext uri="{9D8B030D-6E8A-4147-A177-3AD203B41FA5}">
                      <a16:colId xmlns:a16="http://schemas.microsoft.com/office/drawing/2014/main" val="4016993624"/>
                    </a:ext>
                  </a:extLst>
                </a:gridCol>
              </a:tblGrid>
              <a:tr h="1952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KPI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Mean (s)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Median (s)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Target Time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4189568558"/>
                  </a:ext>
                </a:extLst>
              </a:tr>
              <a:tr h="2240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Response latency (s)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6.397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4.481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≤ 3.0s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34138971"/>
                  </a:ext>
                </a:extLst>
              </a:tr>
              <a:tr h="224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 b="1">
                          <a:solidFill>
                            <a:srgbClr val="000000"/>
                          </a:solidFill>
                          <a:effectLst/>
                        </a:rPr>
                        <a:t>Retrieval latency (s)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0.097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0.033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CH" sz="900">
                          <a:solidFill>
                            <a:srgbClr val="000000"/>
                          </a:solidFill>
                          <a:effectLst/>
                        </a:rPr>
                        <a:t>≤ 1.0s</a:t>
                      </a:r>
                      <a:endParaRPr lang="de-CH" sz="900">
                        <a:effectLst/>
                      </a:endParaRP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4533930"/>
                  </a:ext>
                </a:extLst>
              </a:tr>
            </a:tbl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71874C5A-C37E-B1E6-6B1B-E294B0F7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274" y="2273562"/>
            <a:ext cx="355772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de-DE" altLang="de-DE" sz="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Reasoning</a:t>
            </a:r>
            <a:r>
              <a:rPr kumimoji="0" lang="de-DE" altLang="de-DE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de-DE" sz="800" b="1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de-DE" altLang="de-DE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Target Time: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b="1"/>
              <a:t>Response = 3 s:</a:t>
            </a:r>
            <a:br>
              <a:rPr lang="de-CH" sz="800"/>
            </a:br>
            <a:r>
              <a:rPr lang="de-CH" sz="800"/>
              <a:t>User </a:t>
            </a:r>
            <a:r>
              <a:rPr lang="de-CH" sz="800" err="1"/>
              <a:t>satisfaction</a:t>
            </a:r>
            <a:r>
              <a:rPr lang="de-CH" sz="800"/>
              <a:t> and </a:t>
            </a:r>
            <a:r>
              <a:rPr lang="de-CH" sz="800" err="1"/>
              <a:t>engagement</a:t>
            </a:r>
            <a:r>
              <a:rPr lang="de-CH" sz="800"/>
              <a:t> </a:t>
            </a:r>
            <a:r>
              <a:rPr lang="de-CH" sz="800" err="1"/>
              <a:t>begin</a:t>
            </a:r>
            <a:r>
              <a:rPr lang="de-CH" sz="800"/>
              <a:t> </a:t>
            </a:r>
            <a:r>
              <a:rPr lang="de-CH" sz="800" err="1"/>
              <a:t>to</a:t>
            </a:r>
            <a:r>
              <a:rPr lang="de-CH" sz="800"/>
              <a:t> </a:t>
            </a:r>
            <a:r>
              <a:rPr lang="de-CH" sz="800" err="1"/>
              <a:t>decline</a:t>
            </a:r>
            <a:r>
              <a:rPr lang="de-CH" sz="800"/>
              <a:t> </a:t>
            </a:r>
            <a:r>
              <a:rPr lang="de-CH" sz="800" err="1"/>
              <a:t>once</a:t>
            </a:r>
            <a:r>
              <a:rPr lang="de-CH" sz="800"/>
              <a:t> </a:t>
            </a:r>
            <a:r>
              <a:rPr lang="de-CH" sz="800" err="1"/>
              <a:t>system</a:t>
            </a:r>
            <a:r>
              <a:rPr lang="de-CH" sz="800"/>
              <a:t> </a:t>
            </a:r>
            <a:r>
              <a:rPr lang="de-CH" sz="800" err="1"/>
              <a:t>response</a:t>
            </a:r>
            <a:r>
              <a:rPr lang="de-CH" sz="800"/>
              <a:t> </a:t>
            </a:r>
            <a:r>
              <a:rPr lang="de-CH" sz="800" err="1"/>
              <a:t>times</a:t>
            </a:r>
            <a:r>
              <a:rPr lang="de-CH" sz="800"/>
              <a:t> </a:t>
            </a:r>
            <a:r>
              <a:rPr lang="de-CH" sz="800" err="1"/>
              <a:t>exceed</a:t>
            </a:r>
            <a:r>
              <a:rPr lang="de-CH" sz="800"/>
              <a:t> </a:t>
            </a:r>
            <a:r>
              <a:rPr lang="de-CH" sz="800" err="1"/>
              <a:t>roughly</a:t>
            </a:r>
            <a:r>
              <a:rPr lang="de-CH" sz="800"/>
              <a:t> </a:t>
            </a:r>
            <a:r>
              <a:rPr lang="de-CH" sz="800" err="1"/>
              <a:t>three</a:t>
            </a:r>
            <a:r>
              <a:rPr lang="de-CH" sz="800"/>
              <a:t> </a:t>
            </a:r>
            <a:r>
              <a:rPr lang="de-CH" sz="800" err="1"/>
              <a:t>seconds</a:t>
            </a:r>
            <a:r>
              <a:rPr lang="de-CH" sz="800"/>
              <a:t>. </a:t>
            </a:r>
            <a:r>
              <a:rPr lang="de-CH" sz="800" err="1"/>
              <a:t>Within</a:t>
            </a:r>
            <a:r>
              <a:rPr lang="de-CH" sz="800"/>
              <a:t> </a:t>
            </a:r>
            <a:r>
              <a:rPr lang="de-CH" sz="800" err="1"/>
              <a:t>this</a:t>
            </a:r>
            <a:r>
              <a:rPr lang="de-CH" sz="800"/>
              <a:t> </a:t>
            </a:r>
            <a:r>
              <a:rPr lang="de-CH" sz="800" err="1"/>
              <a:t>range</a:t>
            </a:r>
            <a:r>
              <a:rPr lang="de-CH" sz="800"/>
              <a:t>, </a:t>
            </a:r>
            <a:r>
              <a:rPr lang="de-CH" sz="800" err="1"/>
              <a:t>interaction</a:t>
            </a:r>
            <a:r>
              <a:rPr lang="de-CH" sz="800"/>
              <a:t> still </a:t>
            </a:r>
            <a:r>
              <a:rPr lang="de-CH" sz="800" err="1"/>
              <a:t>feels</a:t>
            </a:r>
            <a:r>
              <a:rPr lang="de-CH" sz="800"/>
              <a:t> responsive </a:t>
            </a:r>
            <a:r>
              <a:rPr lang="de-CH" sz="800" err="1"/>
              <a:t>enough</a:t>
            </a:r>
            <a:r>
              <a:rPr lang="de-CH" sz="800"/>
              <a:t> </a:t>
            </a:r>
            <a:r>
              <a:rPr lang="de-CH" sz="800" err="1"/>
              <a:t>to</a:t>
            </a:r>
            <a:r>
              <a:rPr lang="de-CH" sz="800"/>
              <a:t> </a:t>
            </a:r>
            <a:r>
              <a:rPr lang="de-CH" sz="800" err="1"/>
              <a:t>maintain</a:t>
            </a:r>
            <a:r>
              <a:rPr lang="de-CH" sz="800"/>
              <a:t> </a:t>
            </a:r>
            <a:r>
              <a:rPr lang="de-CH" sz="800" err="1"/>
              <a:t>conversational</a:t>
            </a:r>
            <a:r>
              <a:rPr lang="de-CH" sz="800"/>
              <a:t> </a:t>
            </a:r>
            <a:r>
              <a:rPr lang="de-CH" sz="800" err="1"/>
              <a:t>flow</a:t>
            </a:r>
            <a:r>
              <a:rPr lang="de-CH" sz="800"/>
              <a:t>, </a:t>
            </a:r>
            <a:r>
              <a:rPr lang="de-CH" sz="800" err="1"/>
              <a:t>while</a:t>
            </a:r>
            <a:r>
              <a:rPr lang="de-CH" sz="800"/>
              <a:t> </a:t>
            </a:r>
            <a:r>
              <a:rPr lang="de-CH" sz="800" err="1"/>
              <a:t>longer</a:t>
            </a:r>
            <a:r>
              <a:rPr lang="de-CH" sz="800"/>
              <a:t> </a:t>
            </a:r>
            <a:r>
              <a:rPr lang="de-CH" sz="800" err="1"/>
              <a:t>pauses</a:t>
            </a:r>
            <a:r>
              <a:rPr lang="de-CH" sz="800"/>
              <a:t> </a:t>
            </a:r>
            <a:r>
              <a:rPr lang="de-CH" sz="800" err="1"/>
              <a:t>interrupt</a:t>
            </a:r>
            <a:r>
              <a:rPr lang="de-CH" sz="800"/>
              <a:t> </a:t>
            </a:r>
            <a:r>
              <a:rPr lang="de-CH" sz="800" err="1"/>
              <a:t>perceived</a:t>
            </a:r>
            <a:r>
              <a:rPr lang="de-CH" sz="800"/>
              <a:t> </a:t>
            </a:r>
            <a:r>
              <a:rPr lang="de-CH" sz="800" err="1"/>
              <a:t>continuity</a:t>
            </a:r>
            <a:r>
              <a:rPr lang="de-CH" sz="80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sz="800" b="1"/>
              <a:t>Retrieval = 1 s:</a:t>
            </a:r>
            <a:br>
              <a:rPr lang="de-CH" sz="800"/>
            </a:br>
            <a:r>
              <a:rPr lang="de-CH" sz="800"/>
              <a:t>Studies on </a:t>
            </a:r>
            <a:r>
              <a:rPr lang="de-CH" sz="800" err="1"/>
              <a:t>search</a:t>
            </a:r>
            <a:r>
              <a:rPr lang="de-CH" sz="800"/>
              <a:t> </a:t>
            </a:r>
            <a:r>
              <a:rPr lang="de-CH" sz="800" err="1"/>
              <a:t>latency</a:t>
            </a:r>
            <a:r>
              <a:rPr lang="de-CH" sz="800"/>
              <a:t> </a:t>
            </a:r>
            <a:r>
              <a:rPr lang="de-CH" sz="800" err="1"/>
              <a:t>show</a:t>
            </a:r>
            <a:r>
              <a:rPr lang="de-CH" sz="800"/>
              <a:t> </a:t>
            </a:r>
            <a:r>
              <a:rPr lang="de-CH" sz="800" err="1"/>
              <a:t>that</a:t>
            </a:r>
            <a:r>
              <a:rPr lang="de-CH" sz="800"/>
              <a:t> </a:t>
            </a:r>
            <a:r>
              <a:rPr lang="de-CH" sz="800" err="1"/>
              <a:t>even</a:t>
            </a:r>
            <a:r>
              <a:rPr lang="de-CH" sz="800"/>
              <a:t> </a:t>
            </a:r>
            <a:r>
              <a:rPr lang="de-CH" sz="800" err="1"/>
              <a:t>small</a:t>
            </a:r>
            <a:r>
              <a:rPr lang="de-CH" sz="800"/>
              <a:t> </a:t>
            </a:r>
            <a:r>
              <a:rPr lang="de-CH" sz="800" err="1"/>
              <a:t>delays</a:t>
            </a:r>
            <a:r>
              <a:rPr lang="de-CH" sz="800"/>
              <a:t> </a:t>
            </a:r>
            <a:r>
              <a:rPr lang="de-CH" sz="800" err="1"/>
              <a:t>measurably</a:t>
            </a:r>
            <a:r>
              <a:rPr lang="de-CH" sz="800"/>
              <a:t> </a:t>
            </a:r>
            <a:r>
              <a:rPr lang="de-CH" sz="800" err="1"/>
              <a:t>reduce</a:t>
            </a:r>
            <a:r>
              <a:rPr lang="de-CH" sz="800"/>
              <a:t> </a:t>
            </a:r>
            <a:r>
              <a:rPr lang="de-CH" sz="800" err="1"/>
              <a:t>user</a:t>
            </a:r>
            <a:r>
              <a:rPr lang="de-CH" sz="800"/>
              <a:t> </a:t>
            </a:r>
            <a:r>
              <a:rPr lang="de-CH" sz="800" err="1"/>
              <a:t>preference</a:t>
            </a:r>
            <a:r>
              <a:rPr lang="de-CH" sz="800"/>
              <a:t>, </a:t>
            </a:r>
            <a:r>
              <a:rPr lang="de-CH" sz="800" err="1"/>
              <a:t>making</a:t>
            </a:r>
            <a:r>
              <a:rPr lang="de-CH" sz="800"/>
              <a:t> ~1 </a:t>
            </a:r>
            <a:r>
              <a:rPr lang="de-CH" sz="800" err="1"/>
              <a:t>second</a:t>
            </a:r>
            <a:r>
              <a:rPr lang="de-CH" sz="800"/>
              <a:t> a </a:t>
            </a:r>
            <a:r>
              <a:rPr lang="de-CH" sz="800" err="1"/>
              <a:t>practical</a:t>
            </a:r>
            <a:r>
              <a:rPr lang="de-CH" sz="800"/>
              <a:t> </a:t>
            </a:r>
            <a:r>
              <a:rPr lang="de-CH" sz="800" err="1"/>
              <a:t>upper</a:t>
            </a:r>
            <a:r>
              <a:rPr lang="de-CH" sz="800"/>
              <a:t> </a:t>
            </a:r>
            <a:r>
              <a:rPr lang="de-CH" sz="800" err="1"/>
              <a:t>bound</a:t>
            </a:r>
            <a:r>
              <a:rPr lang="de-CH" sz="800"/>
              <a:t> </a:t>
            </a:r>
            <a:r>
              <a:rPr lang="de-CH" sz="800" err="1"/>
              <a:t>for</a:t>
            </a:r>
            <a:r>
              <a:rPr lang="de-CH" sz="800"/>
              <a:t> smooth </a:t>
            </a:r>
            <a:r>
              <a:rPr lang="de-CH" sz="800" err="1"/>
              <a:t>query</a:t>
            </a:r>
            <a:r>
              <a:rPr lang="de-CH" sz="800"/>
              <a:t> </a:t>
            </a:r>
            <a:r>
              <a:rPr lang="de-CH" sz="800" err="1"/>
              <a:t>handling</a:t>
            </a:r>
            <a:r>
              <a:rPr lang="de-CH" sz="800"/>
              <a:t>.</a:t>
            </a:r>
          </a:p>
        </p:txBody>
      </p:sp>
      <p:sp>
        <p:nvSpPr>
          <p:cNvPr id="13" name="Subtitle 5">
            <a:extLst>
              <a:ext uri="{FF2B5EF4-FFF2-40B4-BE49-F238E27FC236}">
                <a16:creationId xmlns:a16="http://schemas.microsoft.com/office/drawing/2014/main" id="{4407E55E-E3C4-8D40-26D1-890CEEF0A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6F8C3D13-5E37-D2E3-89B2-183D30144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id="{823F661E-2A70-4CCB-377F-C864CF315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9" name="Subtitle 5">
            <a:extLst>
              <a:ext uri="{FF2B5EF4-FFF2-40B4-BE49-F238E27FC236}">
                <a16:creationId xmlns:a16="http://schemas.microsoft.com/office/drawing/2014/main" id="{9E9699B2-E2C1-B4D7-C469-24936C2DB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019515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5E1A9-6024-8726-B729-A845EC495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011A72D-B942-64A3-8829-EEC9442E7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User Experience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AF19001E-92ED-1D23-9A86-753BFE2382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sz="1100" err="1"/>
              <a:t>Procedure</a:t>
            </a:r>
            <a:r>
              <a:rPr lang="de-DE" sz="1100"/>
              <a:t>: </a:t>
            </a:r>
          </a:p>
          <a:p>
            <a:r>
              <a:rPr lang="en-GB" sz="1100"/>
              <a:t>A glossary with definitions of terms from one semester across all modules was uploaded.</a:t>
            </a:r>
          </a:p>
          <a:p>
            <a:r>
              <a:rPr lang="en-GB" sz="1100"/>
              <a:t>Five topics/terms were queried.</a:t>
            </a:r>
          </a:p>
          <a:p>
            <a:pPr marL="139700" indent="0">
              <a:buNone/>
            </a:pPr>
            <a:endParaRPr lang="en-GB" sz="1100"/>
          </a:p>
          <a:p>
            <a:pPr marL="139700" indent="0">
              <a:buNone/>
            </a:pPr>
            <a:r>
              <a:rPr lang="en-GB" sz="1100"/>
              <a:t>Goal: </a:t>
            </a:r>
          </a:p>
          <a:p>
            <a:r>
              <a:rPr lang="en-GB" sz="1100">
                <a:solidFill>
                  <a:schemeClr val="tx1"/>
                </a:solidFill>
                <a:latin typeface="DM Sans" pitchFamily="2" charset="77"/>
              </a:rPr>
              <a:t>How relevant do users feel retrieved snippets are to their question?</a:t>
            </a:r>
          </a:p>
          <a:p>
            <a:pPr marL="139700" indent="0">
              <a:buNone/>
            </a:pPr>
            <a:endParaRPr lang="en-GB" sz="1100"/>
          </a:p>
          <a:p>
            <a:pPr marL="139700" indent="0">
              <a:buNone/>
            </a:pPr>
            <a:endParaRPr lang="de-DE" sz="1100"/>
          </a:p>
          <a:p>
            <a:pPr marL="139700" indent="0">
              <a:buNone/>
            </a:pPr>
            <a:endParaRPr lang="de-DE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5ECF6CFA-B886-3654-B818-A0B7E1CC4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E14C8C5A-E190-5D59-E046-B6E004D2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528480E8-201C-A8B1-0839-D860ACCE0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9653D368-1594-6F29-A50E-4B7029102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433268B9-A6E0-F29E-1DF1-D5231A6B1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27917"/>
              </p:ext>
            </p:extLst>
          </p:nvPr>
        </p:nvGraphicFramePr>
        <p:xfrm>
          <a:off x="893135" y="2494846"/>
          <a:ext cx="7336465" cy="1796508"/>
        </p:xfrm>
        <a:graphic>
          <a:graphicData uri="http://schemas.openxmlformats.org/drawingml/2006/table">
            <a:tbl>
              <a:tblPr firstRow="1" bandRow="1">
                <a:tableStyleId>{37EFC3FF-53DB-4E55-9ACF-442857F8F93D}</a:tableStyleId>
              </a:tblPr>
              <a:tblGrid>
                <a:gridCol w="636729">
                  <a:extLst>
                    <a:ext uri="{9D8B030D-6E8A-4147-A177-3AD203B41FA5}">
                      <a16:colId xmlns:a16="http://schemas.microsoft.com/office/drawing/2014/main" val="935675492"/>
                    </a:ext>
                  </a:extLst>
                </a:gridCol>
                <a:gridCol w="1962664">
                  <a:extLst>
                    <a:ext uri="{9D8B030D-6E8A-4147-A177-3AD203B41FA5}">
                      <a16:colId xmlns:a16="http://schemas.microsoft.com/office/drawing/2014/main" val="595019790"/>
                    </a:ext>
                  </a:extLst>
                </a:gridCol>
                <a:gridCol w="4737072">
                  <a:extLst>
                    <a:ext uri="{9D8B030D-6E8A-4147-A177-3AD203B41FA5}">
                      <a16:colId xmlns:a16="http://schemas.microsoft.com/office/drawing/2014/main" val="1159981005"/>
                    </a:ext>
                  </a:extLst>
                </a:gridCol>
              </a:tblGrid>
              <a:tr h="298844">
                <a:tc>
                  <a:txBody>
                    <a:bodyPr/>
                    <a:lstStyle/>
                    <a:p>
                      <a:r>
                        <a:rPr lang="de-DE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Result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86708"/>
                  </a:ext>
                </a:extLst>
              </a:tr>
              <a:tr h="4521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de-DE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✅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DM Sans"/>
                          <a:cs typeface="Arial"/>
                          <a:sym typeface="Arial"/>
                        </a:rPr>
                        <a:t>The sources provide relevant content and actually answer the question. </a:t>
                      </a:r>
                      <a:endParaRPr lang="de-DE" sz="1100" b="0" i="0" u="none" strike="noStrike" cap="none">
                        <a:solidFill>
                          <a:schemeClr val="dk1"/>
                        </a:solidFill>
                        <a:latin typeface="DM Sans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11313"/>
                  </a:ext>
                </a:extLst>
              </a:tr>
              <a:tr h="5140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de-DE" sz="1100" b="0" i="0" u="none" strike="noStrike" cap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⚠️</a:t>
                      </a:r>
                      <a:endParaRPr lang="de-DE" sz="1100" b="0" i="0" u="none" strike="noStrike" cap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DM Sans"/>
                          <a:cs typeface="Arial"/>
                          <a:sym typeface="Arial"/>
                        </a:rPr>
                        <a:t>The answers make more sense if the question starts with 'explain' or 'describe' instead of 'what’.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CH" sz="1100" i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32261"/>
                  </a:ext>
                </a:extLst>
              </a:tr>
              <a:tr h="53140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altLang="de-DE" sz="1100" b="0" i="0" u="none" strike="noStrike" cap="none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/>
                          <a:sym typeface="Arial"/>
                        </a:rPr>
                        <a:t>❌</a:t>
                      </a:r>
                      <a:endParaRPr lang="de-DE" sz="1100" b="0" i="0" u="none" strike="noStrike" cap="none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100" b="0" i="0" u="none" strike="noStrike" cap="none">
                          <a:solidFill>
                            <a:schemeClr val="dk1"/>
                          </a:solidFill>
                          <a:latin typeface="DM Sans"/>
                          <a:cs typeface="Arial"/>
                          <a:sym typeface="Arial"/>
                        </a:rPr>
                        <a:t>The answers are rather brief and sometimes start in the middle of a sentence.</a:t>
                      </a:r>
                      <a:endParaRPr lang="de-DE" sz="1100" b="0" i="0" u="none" strike="noStrike" cap="none">
                        <a:solidFill>
                          <a:schemeClr val="dk1"/>
                        </a:solidFill>
                        <a:latin typeface="DM Sans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sz="1100" b="0" i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8688"/>
                  </a:ext>
                </a:extLst>
              </a:tr>
            </a:tbl>
          </a:graphicData>
        </a:graphic>
      </p:graphicFrame>
      <p:sp>
        <p:nvSpPr>
          <p:cNvPr id="26" name="Rechteck 25">
            <a:extLst>
              <a:ext uri="{FF2B5EF4-FFF2-40B4-BE49-F238E27FC236}">
                <a16:creationId xmlns:a16="http://schemas.microsoft.com/office/drawing/2014/main" id="{420A88BC-1DC8-F959-2E3F-B52A348E64D0}"/>
              </a:ext>
            </a:extLst>
          </p:cNvPr>
          <p:cNvSpPr/>
          <p:nvPr/>
        </p:nvSpPr>
        <p:spPr>
          <a:xfrm>
            <a:off x="893135" y="4360949"/>
            <a:ext cx="7343553" cy="5938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DM Sans" pitchFamily="2" charset="77"/>
              </a:rPr>
              <a:t>As already mentioned by the retrieval quality test, adjusting the chunks would improve the quality of the answers and snippets.</a:t>
            </a:r>
          </a:p>
        </p:txBody>
      </p:sp>
    </p:spTree>
    <p:extLst>
      <p:ext uri="{BB962C8B-B14F-4D97-AF65-F5344CB8AC3E}">
        <p14:creationId xmlns:p14="http://schemas.microsoft.com/office/powerpoint/2010/main" val="144614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5">
            <a:extLst>
              <a:ext uri="{FF2B5EF4-FFF2-40B4-BE49-F238E27FC236}">
                <a16:creationId xmlns:a16="http://schemas.microsoft.com/office/drawing/2014/main" id="{C8EAF014-34B9-15B9-E78F-3F94EB1D3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de-DE" err="1"/>
              <a:t>Optimization</a:t>
            </a:r>
            <a:r>
              <a:rPr lang="de-DE"/>
              <a:t> Potential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7A01F2AF-4C31-35E2-3F9A-A81F7CBC9B74}"/>
              </a:ext>
            </a:extLst>
          </p:cNvPr>
          <p:cNvSpPr txBox="1">
            <a:spLocks/>
          </p:cNvSpPr>
          <p:nvPr/>
        </p:nvSpPr>
        <p:spPr>
          <a:xfrm>
            <a:off x="720000" y="1215742"/>
            <a:ext cx="7704000" cy="3661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139700" indent="0" algn="l">
              <a:spcAft>
                <a:spcPts val="600"/>
              </a:spcAft>
            </a:pPr>
            <a:r>
              <a:rPr lang="de-DE" b="1" err="1"/>
              <a:t>Document</a:t>
            </a:r>
            <a:r>
              <a:rPr lang="de-DE" b="1"/>
              <a:t> </a:t>
            </a:r>
            <a:r>
              <a:rPr lang="de-DE" b="1" err="1"/>
              <a:t>processing</a:t>
            </a:r>
            <a:endParaRPr lang="de-DE" b="1"/>
          </a:p>
          <a:p>
            <a:pPr marL="4254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err="1"/>
              <a:t>Documents</a:t>
            </a:r>
            <a:r>
              <a:rPr lang="de-CH"/>
              <a:t> </a:t>
            </a:r>
            <a:r>
              <a:rPr lang="de-CH" err="1"/>
              <a:t>containing</a:t>
            </a:r>
            <a:r>
              <a:rPr lang="de-CH"/>
              <a:t> </a:t>
            </a:r>
            <a:r>
              <a:rPr lang="de-CH" err="1"/>
              <a:t>formulas</a:t>
            </a:r>
            <a:r>
              <a:rPr lang="de-CH"/>
              <a:t> </a:t>
            </a:r>
            <a:r>
              <a:rPr lang="de-CH" err="1"/>
              <a:t>or</a:t>
            </a:r>
            <a:r>
              <a:rPr lang="de-CH"/>
              <a:t> </a:t>
            </a:r>
            <a:r>
              <a:rPr lang="de-CH" err="1"/>
              <a:t>tables</a:t>
            </a:r>
            <a:r>
              <a:rPr lang="de-CH"/>
              <a:t> </a:t>
            </a:r>
            <a:r>
              <a:rPr lang="de-CH" err="1"/>
              <a:t>are</a:t>
            </a:r>
            <a:r>
              <a:rPr lang="de-CH"/>
              <a:t> </a:t>
            </a:r>
            <a:r>
              <a:rPr lang="de-CH" err="1"/>
              <a:t>currently</a:t>
            </a:r>
            <a:r>
              <a:rPr lang="de-CH"/>
              <a:t> not </a:t>
            </a:r>
            <a:r>
              <a:rPr lang="de-CH" err="1"/>
              <a:t>retrieved</a:t>
            </a:r>
            <a:r>
              <a:rPr lang="de-CH"/>
              <a:t> </a:t>
            </a:r>
            <a:r>
              <a:rPr lang="de-CH" err="1"/>
              <a:t>effectively</a:t>
            </a:r>
            <a:r>
              <a:rPr lang="de-CH"/>
              <a:t>; </a:t>
            </a:r>
            <a:r>
              <a:rPr lang="de-CH" err="1"/>
              <a:t>optimization</a:t>
            </a:r>
            <a:r>
              <a:rPr lang="de-CH"/>
              <a:t> </a:t>
            </a:r>
            <a:r>
              <a:rPr lang="de-CH" err="1"/>
              <a:t>is</a:t>
            </a:r>
            <a:r>
              <a:rPr lang="de-CH"/>
              <a:t> </a:t>
            </a:r>
            <a:r>
              <a:rPr lang="de-CH" err="1"/>
              <a:t>needed</a:t>
            </a:r>
            <a:r>
              <a:rPr lang="de-CH"/>
              <a:t> </a:t>
            </a:r>
            <a:r>
              <a:rPr lang="de-CH" err="1"/>
              <a:t>to</a:t>
            </a:r>
            <a:r>
              <a:rPr lang="de-CH"/>
              <a:t> </a:t>
            </a:r>
            <a:r>
              <a:rPr lang="de-CH" err="1"/>
              <a:t>improve</a:t>
            </a:r>
            <a:r>
              <a:rPr lang="de-CH"/>
              <a:t> </a:t>
            </a:r>
            <a:r>
              <a:rPr lang="de-CH" err="1"/>
              <a:t>handling</a:t>
            </a:r>
            <a:r>
              <a:rPr lang="de-CH"/>
              <a:t> </a:t>
            </a:r>
            <a:r>
              <a:rPr lang="de-CH" err="1"/>
              <a:t>of</a:t>
            </a:r>
            <a:r>
              <a:rPr lang="de-CH"/>
              <a:t> </a:t>
            </a:r>
            <a:r>
              <a:rPr lang="de-CH" err="1"/>
              <a:t>more</a:t>
            </a:r>
            <a:r>
              <a:rPr lang="de-CH"/>
              <a:t> </a:t>
            </a:r>
            <a:r>
              <a:rPr lang="de-CH" err="1"/>
              <a:t>technical</a:t>
            </a:r>
            <a:r>
              <a:rPr lang="de-CH"/>
              <a:t> </a:t>
            </a:r>
            <a:r>
              <a:rPr lang="de-CH" err="1"/>
              <a:t>content</a:t>
            </a:r>
            <a:r>
              <a:rPr lang="de-CH"/>
              <a:t>.</a:t>
            </a:r>
          </a:p>
          <a:p>
            <a:pPr marL="139700" indent="0" algn="l">
              <a:spcBef>
                <a:spcPts val="600"/>
              </a:spcBef>
              <a:spcAft>
                <a:spcPts val="600"/>
              </a:spcAft>
            </a:pPr>
            <a:r>
              <a:rPr lang="de-DE" b="1"/>
              <a:t>LLM </a:t>
            </a:r>
            <a:r>
              <a:rPr lang="de-DE" b="1" err="1"/>
              <a:t>optimization</a:t>
            </a:r>
            <a:endParaRPr lang="de-DE" b="1"/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/>
              <a:t>No LLM temperature leads to copied text passages, so it should be increased slightly to obtain more natural responses. </a:t>
            </a:r>
            <a:endParaRPr lang="de-DE"/>
          </a:p>
          <a:p>
            <a:pPr marL="139700" indent="0" algn="l">
              <a:spcBef>
                <a:spcPts val="600"/>
              </a:spcBef>
              <a:spcAft>
                <a:spcPts val="600"/>
              </a:spcAft>
            </a:pPr>
            <a:r>
              <a:rPr lang="de-DE" b="1"/>
              <a:t>Technical </a:t>
            </a:r>
            <a:r>
              <a:rPr lang="de-DE" b="1" err="1"/>
              <a:t>optimization</a:t>
            </a:r>
            <a:endParaRPr lang="de-DE" b="1"/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Warm-up </a:t>
            </a:r>
            <a:r>
              <a:rPr lang="de-DE" err="1"/>
              <a:t>or</a:t>
            </a:r>
            <a:r>
              <a:rPr lang="de-DE"/>
              <a:t> </a:t>
            </a:r>
            <a:r>
              <a:rPr lang="de-DE" err="1"/>
              <a:t>caching</a:t>
            </a:r>
            <a:r>
              <a:rPr lang="de-DE"/>
              <a:t> </a:t>
            </a:r>
            <a:r>
              <a:rPr lang="de-DE" err="1"/>
              <a:t>could</a:t>
            </a:r>
            <a:r>
              <a:rPr lang="de-DE"/>
              <a:t> </a:t>
            </a:r>
            <a:r>
              <a:rPr lang="de-DE" err="1"/>
              <a:t>reduce</a:t>
            </a:r>
            <a:r>
              <a:rPr lang="de-DE"/>
              <a:t> initial </a:t>
            </a:r>
            <a:r>
              <a:rPr lang="de-DE" err="1"/>
              <a:t>response</a:t>
            </a:r>
            <a:r>
              <a:rPr lang="de-DE"/>
              <a:t> </a:t>
            </a:r>
            <a:r>
              <a:rPr lang="de-DE" err="1"/>
              <a:t>spikes</a:t>
            </a:r>
            <a:endParaRPr lang="de-DE"/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/>
              <a:t>Shorter </a:t>
            </a:r>
            <a:r>
              <a:rPr lang="de-DE" err="1"/>
              <a:t>chunks</a:t>
            </a:r>
            <a:r>
              <a:rPr lang="de-DE"/>
              <a:t> </a:t>
            </a:r>
            <a:r>
              <a:rPr lang="de-DE" err="1"/>
              <a:t>chould</a:t>
            </a:r>
            <a:r>
              <a:rPr lang="de-DE"/>
              <a:t> </a:t>
            </a:r>
            <a:r>
              <a:rPr lang="de-DE" err="1"/>
              <a:t>further</a:t>
            </a:r>
            <a:r>
              <a:rPr lang="de-DE"/>
              <a:t> </a:t>
            </a:r>
            <a:r>
              <a:rPr lang="de-DE" err="1"/>
              <a:t>improve</a:t>
            </a:r>
            <a:r>
              <a:rPr lang="de-DE"/>
              <a:t> </a:t>
            </a:r>
            <a:r>
              <a:rPr lang="de-DE" err="1"/>
              <a:t>speed</a:t>
            </a:r>
            <a:r>
              <a:rPr lang="de-DE"/>
              <a:t>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CH" err="1"/>
              <a:t>Reducing</a:t>
            </a:r>
            <a:r>
              <a:rPr lang="de-CH"/>
              <a:t> high inter-chunk </a:t>
            </a:r>
            <a:r>
              <a:rPr lang="de-CH" err="1"/>
              <a:t>similarity</a:t>
            </a:r>
            <a:r>
              <a:rPr lang="de-CH"/>
              <a:t> </a:t>
            </a:r>
            <a:r>
              <a:rPr lang="de-CH" err="1"/>
              <a:t>can</a:t>
            </a:r>
            <a:r>
              <a:rPr lang="de-CH"/>
              <a:t> </a:t>
            </a:r>
            <a:r>
              <a:rPr lang="de-CH" err="1"/>
              <a:t>enhance</a:t>
            </a:r>
            <a:r>
              <a:rPr lang="de-CH"/>
              <a:t> </a:t>
            </a:r>
            <a:r>
              <a:rPr lang="de-CH" err="1"/>
              <a:t>answer</a:t>
            </a:r>
            <a:r>
              <a:rPr lang="de-CH"/>
              <a:t> </a:t>
            </a:r>
            <a:r>
              <a:rPr lang="de-CH" err="1"/>
              <a:t>quality</a:t>
            </a:r>
            <a:r>
              <a:rPr lang="de-CH"/>
              <a:t> and </a:t>
            </a:r>
            <a:r>
              <a:rPr lang="de-CH" err="1"/>
              <a:t>overall</a:t>
            </a:r>
            <a:r>
              <a:rPr lang="de-CH"/>
              <a:t> </a:t>
            </a:r>
            <a:r>
              <a:rPr lang="de-CH" err="1"/>
              <a:t>efficiency</a:t>
            </a:r>
            <a:r>
              <a:rPr lang="de-CH"/>
              <a:t>.</a:t>
            </a:r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569B6CEA-503E-133D-AE42-7EED9F506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2158866D-AF58-DA6A-70E3-B4D5733E1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086A43AD-D416-5210-73A2-EACD2A6E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solidFill>
                  <a:schemeClr val="bg1">
                    <a:lumMod val="76000"/>
                  </a:schemeClr>
                </a:solidFill>
                <a:latin typeface="Arial"/>
              </a:rPr>
              <a:t>Main </a:t>
            </a: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Results</a:t>
            </a:r>
            <a:endParaRPr lang="en-US">
              <a:solidFill>
                <a:schemeClr val="bg1">
                  <a:lumMod val="76000"/>
                </a:schemeClr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F86C8E76-5FEE-A206-CACF-EA57918E09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latin typeface="Arial"/>
              </a:rPr>
              <a:t>Outlook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47"/>
          <p:cNvSpPr txBox="1">
            <a:spLocks noGrp="1"/>
          </p:cNvSpPr>
          <p:nvPr>
            <p:ph type="title"/>
          </p:nvPr>
        </p:nvSpPr>
        <p:spPr>
          <a:xfrm>
            <a:off x="4292275" y="1663850"/>
            <a:ext cx="4138500" cy="18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grpSp>
        <p:nvGrpSpPr>
          <p:cNvPr id="620" name="Google Shape;620;p47"/>
          <p:cNvGrpSpPr/>
          <p:nvPr/>
        </p:nvGrpSpPr>
        <p:grpSpPr>
          <a:xfrm>
            <a:off x="-311973" y="-106034"/>
            <a:ext cx="3997531" cy="5454467"/>
            <a:chOff x="-311973" y="-106034"/>
            <a:chExt cx="3997531" cy="5454467"/>
          </a:xfrm>
        </p:grpSpPr>
        <p:sp>
          <p:nvSpPr>
            <p:cNvPr id="621" name="Google Shape;621;p47"/>
            <p:cNvSpPr/>
            <p:nvPr/>
          </p:nvSpPr>
          <p:spPr>
            <a:xfrm>
              <a:off x="2084909" y="64307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7"/>
            <p:cNvSpPr/>
            <p:nvPr/>
          </p:nvSpPr>
          <p:spPr>
            <a:xfrm>
              <a:off x="1401408" y="27017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7"/>
            <p:cNvSpPr/>
            <p:nvPr/>
          </p:nvSpPr>
          <p:spPr>
            <a:xfrm>
              <a:off x="1061727" y="4905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7"/>
            <p:cNvSpPr/>
            <p:nvPr/>
          </p:nvSpPr>
          <p:spPr>
            <a:xfrm>
              <a:off x="644984" y="-10603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7"/>
            <p:cNvSpPr/>
            <p:nvPr/>
          </p:nvSpPr>
          <p:spPr>
            <a:xfrm>
              <a:off x="822495" y="1596147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7"/>
            <p:cNvSpPr/>
            <p:nvPr/>
          </p:nvSpPr>
          <p:spPr>
            <a:xfrm>
              <a:off x="1401408" y="1995294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7"/>
            <p:cNvSpPr/>
            <p:nvPr/>
          </p:nvSpPr>
          <p:spPr>
            <a:xfrm>
              <a:off x="2008129" y="1713139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7"/>
            <p:cNvSpPr/>
            <p:nvPr/>
          </p:nvSpPr>
          <p:spPr>
            <a:xfrm rot="10800000" flipH="1">
              <a:off x="-72150" y="24780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7"/>
            <p:cNvSpPr/>
            <p:nvPr/>
          </p:nvSpPr>
          <p:spPr>
            <a:xfrm rot="10800000" flipH="1">
              <a:off x="876630" y="37414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7"/>
            <p:cNvSpPr/>
            <p:nvPr/>
          </p:nvSpPr>
          <p:spPr>
            <a:xfrm rot="10800000" flipH="1">
              <a:off x="324034" y="41605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7"/>
            <p:cNvSpPr/>
            <p:nvPr/>
          </p:nvSpPr>
          <p:spPr>
            <a:xfrm>
              <a:off x="2455608" y="2783188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7"/>
            <p:cNvSpPr/>
            <p:nvPr/>
          </p:nvSpPr>
          <p:spPr>
            <a:xfrm>
              <a:off x="2846848" y="326636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7"/>
            <p:cNvSpPr/>
            <p:nvPr/>
          </p:nvSpPr>
          <p:spPr>
            <a:xfrm rot="10800000" flipH="1">
              <a:off x="1900437" y="38532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7"/>
            <p:cNvSpPr/>
            <p:nvPr/>
          </p:nvSpPr>
          <p:spPr>
            <a:xfrm rot="10800000" flipH="1">
              <a:off x="2417668" y="438031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7"/>
            <p:cNvSpPr/>
            <p:nvPr/>
          </p:nvSpPr>
          <p:spPr>
            <a:xfrm>
              <a:off x="347208" y="292545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7"/>
            <p:cNvSpPr/>
            <p:nvPr/>
          </p:nvSpPr>
          <p:spPr>
            <a:xfrm>
              <a:off x="2523872" y="223966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7"/>
            <p:cNvSpPr/>
            <p:nvPr/>
          </p:nvSpPr>
          <p:spPr>
            <a:xfrm>
              <a:off x="-311973" y="138657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7"/>
            <p:cNvSpPr/>
            <p:nvPr/>
          </p:nvSpPr>
          <p:spPr>
            <a:xfrm>
              <a:off x="96929" y="8031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39" name="Google Shape;639;p47"/>
          <p:cNvCxnSpPr/>
          <p:nvPr/>
        </p:nvCxnSpPr>
        <p:spPr>
          <a:xfrm>
            <a:off x="4394150" y="1562388"/>
            <a:ext cx="373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DE2AA-3ECA-FDBD-559B-44832425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07718CD-A0DC-E914-BFA9-05FCD6E7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 of GenAI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1E3EC2-EEDD-9ED3-1871-FA32132D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26547A3-7A8F-BB45-89F4-6EE65246007D}" type="slidenum">
              <a:rPr lang="de-DE" smtClean="0"/>
              <a:pPr/>
              <a:t>14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026687-B509-C3AC-65AF-9FF173296C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1350" y="1618479"/>
            <a:ext cx="7704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ChatGPT was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employed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a digital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research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assistant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throughout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preparation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of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implementation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of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this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RAG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chatbot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its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evaluation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. The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tool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was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used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explore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coding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approaches</a:t>
            </a:r>
            <a:r>
              <a:rPr lang="de-DE" altLang="de-DE" sz="1800">
                <a:solidFill>
                  <a:srgbClr val="000000"/>
                </a:solidFill>
                <a:latin typeface="-webkit-standard"/>
              </a:rPr>
              <a:t> and </a:t>
            </a:r>
            <a:r>
              <a:rPr lang="de-DE" altLang="de-DE" sz="1800" err="1">
                <a:solidFill>
                  <a:srgbClr val="000000"/>
                </a:solidFill>
                <a:latin typeface="-webkit-standard"/>
              </a:rPr>
              <a:t>suitable</a:t>
            </a:r>
            <a:r>
              <a:rPr lang="de-DE" altLang="de-DE" sz="180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altLang="de-DE" sz="1800" err="1">
                <a:solidFill>
                  <a:srgbClr val="000000"/>
                </a:solidFill>
                <a:latin typeface="-webkit-standard"/>
              </a:rPr>
              <a:t>analytical</a:t>
            </a:r>
            <a:r>
              <a:rPr lang="de-DE" altLang="de-DE" sz="180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altLang="de-DE" sz="1800" err="1">
                <a:solidFill>
                  <a:srgbClr val="000000"/>
                </a:solidFill>
                <a:latin typeface="-webkit-standard"/>
              </a:rPr>
              <a:t>evaluation</a:t>
            </a:r>
            <a:r>
              <a:rPr lang="de-DE" altLang="de-DE" sz="1800">
                <a:solidFill>
                  <a:srgbClr val="000000"/>
                </a:solidFill>
                <a:latin typeface="-webkit-standard"/>
              </a:rPr>
              <a:t> </a:t>
            </a:r>
            <a:r>
              <a:rPr lang="de-DE" altLang="de-DE" sz="1800" err="1">
                <a:solidFill>
                  <a:srgbClr val="000000"/>
                </a:solidFill>
                <a:latin typeface="-webkit-standard"/>
              </a:rPr>
              <a:t>metrics</a:t>
            </a:r>
            <a:r>
              <a:rPr lang="de-DE" altLang="de-DE" sz="1800">
                <a:solidFill>
                  <a:srgbClr val="000000"/>
                </a:solidFill>
                <a:latin typeface="-webkit-standard"/>
              </a:rPr>
              <a:t>.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All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generated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material was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critically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reviewed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refined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verified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by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us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ensure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accuracy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scientific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soundness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coherence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with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project’s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objectives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. ChatGPT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did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not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make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independent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decisions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;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it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served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a supportive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instrument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to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enhance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efficiency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consistency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,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clarity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in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the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documentation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and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implementation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of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our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analysis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.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21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D0A3F-F99E-0A80-CF0E-589AC1DB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D39F3-98FB-5088-B2DF-705A50247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References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DBC402B-8FEE-123D-E9DC-3982567A8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00" y="1241297"/>
            <a:ext cx="77040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l"/>
            <a:r>
              <a:rPr lang="en-US" sz="1600" b="1"/>
              <a:t>Slide 5</a:t>
            </a:r>
          </a:p>
          <a:p>
            <a:pPr algn="l"/>
            <a:r>
              <a:rPr lang="en-US" sz="1200" b="1" err="1"/>
              <a:t>PyMuPDF</a:t>
            </a:r>
            <a:r>
              <a:rPr lang="en-US" sz="1200" b="1"/>
              <a:t>:  </a:t>
            </a:r>
            <a:r>
              <a:rPr lang="en-US" sz="1200">
                <a:hlinkClick r:id="rId2"/>
              </a:rPr>
              <a:t>Tutorial - PyMuPDF documentation</a:t>
            </a:r>
            <a:endParaRPr lang="en-US" sz="1200"/>
          </a:p>
          <a:p>
            <a:pPr algn="l"/>
            <a:r>
              <a:rPr lang="en-US" sz="1200" b="1"/>
              <a:t>All-MiniLML6-v2: </a:t>
            </a:r>
            <a:r>
              <a:rPr lang="en-US" sz="1200">
                <a:hlinkClick r:id="rId3"/>
              </a:rPr>
              <a:t>sentence-transformers/all-MiniLM-L6-v2</a:t>
            </a:r>
            <a:endParaRPr lang="en-US" sz="1200"/>
          </a:p>
          <a:p>
            <a:pPr algn="l"/>
            <a:r>
              <a:rPr lang="en-US" sz="1200">
                <a:hlinkClick r:id="rId3"/>
              </a:rPr>
              <a:t>Hugging Face</a:t>
            </a:r>
            <a:r>
              <a:rPr lang="en-US" sz="1200"/>
              <a:t> / </a:t>
            </a:r>
            <a:r>
              <a:rPr lang="en-US" sz="1200">
                <a:hlinkClick r:id="rId4"/>
              </a:rPr>
              <a:t>Pretrained Models — Sentence Transformers documentation</a:t>
            </a:r>
            <a:endParaRPr lang="en-US" sz="1200"/>
          </a:p>
          <a:p>
            <a:pPr algn="l"/>
            <a:r>
              <a:rPr lang="en-US" sz="1200" b="1"/>
              <a:t>FIASS</a:t>
            </a:r>
            <a:r>
              <a:rPr lang="en-US" sz="1200"/>
              <a:t>:  </a:t>
            </a:r>
            <a:r>
              <a:rPr lang="en-US" sz="1200">
                <a:hlinkClick r:id="rId5"/>
              </a:rPr>
              <a:t>What's the difference between FAISS, Annoy, and ScaNN?</a:t>
            </a:r>
            <a:endParaRPr lang="en-US" sz="1200"/>
          </a:p>
          <a:p>
            <a:pPr algn="l"/>
            <a:endParaRPr lang="en-US" sz="1200"/>
          </a:p>
          <a:p>
            <a:pPr algn="l"/>
            <a:r>
              <a:rPr lang="en-US" sz="1600" b="1"/>
              <a:t>Slide 10</a:t>
            </a:r>
          </a:p>
          <a:p>
            <a:pPr algn="l"/>
            <a:r>
              <a:rPr lang="en-US" sz="1200" b="1"/>
              <a:t>Target Time: </a:t>
            </a:r>
            <a:r>
              <a:rPr lang="en-US" sz="1200">
                <a:hlinkClick r:id="rId6"/>
              </a:rPr>
              <a:t>https://static.googleusercontent.com/media/research.google.com/de//pubs/archive/34439.pdf?utm_source=chatgpt.com</a:t>
            </a:r>
            <a:r>
              <a:rPr lang="en-US" sz="1200"/>
              <a:t> </a:t>
            </a:r>
          </a:p>
          <a:p>
            <a:pPr mar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de-DE" altLang="de-DE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66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82C01FA-7850-D97D-B970-EBEB31E76EB6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014413" y="1347225"/>
            <a:ext cx="740958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Studying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complex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topic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can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often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feel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like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learning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a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new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language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.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Between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lectures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,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assignments</a:t>
            </a:r>
            <a:r>
              <a:rPr lang="de-DE" altLang="de-DE">
                <a:latin typeface="DM Sans" pitchFamily="2" charset="77"/>
              </a:rPr>
              <a:t>, and </a:t>
            </a:r>
            <a:r>
              <a:rPr lang="de-DE" altLang="de-DE" err="1">
                <a:latin typeface="DM Sans" pitchFamily="2" charset="77"/>
              </a:rPr>
              <a:t>dense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readings</a:t>
            </a:r>
            <a:r>
              <a:rPr lang="de-DE" altLang="de-DE">
                <a:latin typeface="DM Sans" pitchFamily="2" charset="77"/>
              </a:rPr>
              <a:t>, </a:t>
            </a:r>
            <a:r>
              <a:rPr lang="de-DE" altLang="de-DE" err="1">
                <a:latin typeface="DM Sans" pitchFamily="2" charset="77"/>
              </a:rPr>
              <a:t>it‘s</a:t>
            </a:r>
            <a:r>
              <a:rPr lang="de-DE" altLang="de-DE">
                <a:latin typeface="DM Sans" pitchFamily="2" charset="77"/>
              </a:rPr>
              <a:t> easy </a:t>
            </a:r>
            <a:r>
              <a:rPr lang="de-DE" altLang="de-DE" err="1">
                <a:latin typeface="DM Sans" pitchFamily="2" charset="77"/>
              </a:rPr>
              <a:t>to</a:t>
            </a:r>
            <a:r>
              <a:rPr lang="de-DE" altLang="de-DE">
                <a:latin typeface="DM Sans" pitchFamily="2" charset="77"/>
              </a:rPr>
              <a:t> lose </a:t>
            </a:r>
            <a:r>
              <a:rPr lang="de-DE" altLang="de-DE" err="1">
                <a:latin typeface="DM Sans" pitchFamily="2" charset="77"/>
              </a:rPr>
              <a:t>focus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or</a:t>
            </a:r>
            <a:r>
              <a:rPr lang="de-DE" altLang="de-DE">
                <a:latin typeface="DM Sans" pitchFamily="2" charset="77"/>
              </a:rPr>
              <a:t> miss </a:t>
            </a:r>
            <a:r>
              <a:rPr lang="de-DE" altLang="de-DE" err="1">
                <a:latin typeface="DM Sans" pitchFamily="2" charset="77"/>
              </a:rPr>
              <a:t>connections</a:t>
            </a:r>
            <a:r>
              <a:rPr lang="de-DE" altLang="de-DE">
                <a:latin typeface="DM Sans" pitchFamily="2" charset="7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M Sans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>
                <a:latin typeface="DM Sans" pitchFamily="2" charset="77"/>
              </a:rPr>
              <a:t>Study Buddy </a:t>
            </a:r>
            <a:r>
              <a:rPr lang="de-DE" altLang="de-DE" err="1">
                <a:latin typeface="DM Sans" pitchFamily="2" charset="77"/>
              </a:rPr>
              <a:t>is</a:t>
            </a:r>
            <a:r>
              <a:rPr lang="de-DE" altLang="de-DE">
                <a:latin typeface="DM Sans" pitchFamily="2" charset="77"/>
              </a:rPr>
              <a:t> an </a:t>
            </a:r>
            <a:r>
              <a:rPr lang="de-DE" altLang="de-DE" err="1">
                <a:latin typeface="DM Sans" pitchFamily="2" charset="77"/>
              </a:rPr>
              <a:t>educational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chatbot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built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with</a:t>
            </a:r>
            <a:r>
              <a:rPr lang="de-DE" altLang="de-DE">
                <a:latin typeface="DM Sans" pitchFamily="2" charset="77"/>
              </a:rPr>
              <a:t> Retrieval </a:t>
            </a:r>
            <a:r>
              <a:rPr lang="de-DE" altLang="de-DE" err="1">
                <a:latin typeface="DM Sans" pitchFamily="2" charset="77"/>
              </a:rPr>
              <a:t>Augmented</a:t>
            </a:r>
            <a:r>
              <a:rPr lang="de-DE" altLang="de-DE">
                <a:latin typeface="DM Sans" pitchFamily="2" charset="77"/>
              </a:rPr>
              <a:t> Generation (RAG). </a:t>
            </a:r>
            <a:r>
              <a:rPr lang="de-DE" altLang="de-DE" err="1">
                <a:latin typeface="DM Sans" pitchFamily="2" charset="77"/>
              </a:rPr>
              <a:t>It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answers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students</a:t>
            </a:r>
            <a:r>
              <a:rPr lang="de-DE" altLang="de-DE">
                <a:latin typeface="DM Sans" pitchFamily="2" charset="77"/>
              </a:rPr>
              <a:t>‘ </a:t>
            </a:r>
            <a:r>
              <a:rPr lang="de-DE" altLang="de-DE" err="1">
                <a:latin typeface="DM Sans" pitchFamily="2" charset="77"/>
              </a:rPr>
              <a:t>questions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directly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from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verified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course</a:t>
            </a:r>
            <a:r>
              <a:rPr lang="de-DE" altLang="de-DE">
                <a:latin typeface="DM Sans" pitchFamily="2" charset="77"/>
              </a:rPr>
              <a:t> material and </a:t>
            </a:r>
            <a:r>
              <a:rPr lang="de-DE" altLang="de-DE" err="1">
                <a:latin typeface="DM Sans" pitchFamily="2" charset="77"/>
              </a:rPr>
              <a:t>allows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them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to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upload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their</a:t>
            </a:r>
            <a:r>
              <a:rPr lang="de-DE" altLang="de-DE">
                <a:latin typeface="DM Sans" pitchFamily="2" charset="77"/>
              </a:rPr>
              <a:t> own </a:t>
            </a:r>
            <a:r>
              <a:rPr lang="de-DE" altLang="de-DE" err="1">
                <a:latin typeface="DM Sans" pitchFamily="2" charset="77"/>
              </a:rPr>
              <a:t>study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resources</a:t>
            </a:r>
            <a:r>
              <a:rPr lang="de-DE" altLang="de-DE">
                <a:latin typeface="DM Sans" pitchFamily="2" charset="77"/>
              </a:rPr>
              <a:t> (</a:t>
            </a:r>
            <a:r>
              <a:rPr lang="de-DE" altLang="de-DE" err="1">
                <a:latin typeface="DM Sans" pitchFamily="2" charset="77"/>
              </a:rPr>
              <a:t>notes</a:t>
            </a:r>
            <a:r>
              <a:rPr lang="de-DE" altLang="de-DE">
                <a:latin typeface="DM Sans" pitchFamily="2" charset="77"/>
              </a:rPr>
              <a:t>, </a:t>
            </a:r>
            <a:r>
              <a:rPr lang="de-DE" altLang="de-DE" err="1">
                <a:latin typeface="DM Sans" pitchFamily="2" charset="77"/>
              </a:rPr>
              <a:t>slides</a:t>
            </a:r>
            <a:r>
              <a:rPr lang="de-DE" altLang="de-DE">
                <a:latin typeface="DM Sans" pitchFamily="2" charset="77"/>
              </a:rPr>
              <a:t>, </a:t>
            </a:r>
            <a:r>
              <a:rPr lang="de-DE" altLang="de-DE" err="1">
                <a:latin typeface="DM Sans" pitchFamily="2" charset="77"/>
              </a:rPr>
              <a:t>or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papers</a:t>
            </a:r>
            <a:r>
              <a:rPr lang="de-DE" altLang="de-DE">
                <a:latin typeface="DM Sans" pitchFamily="2" charset="77"/>
              </a:rPr>
              <a:t>), </a:t>
            </a:r>
            <a:r>
              <a:rPr lang="de-DE" altLang="de-DE" err="1">
                <a:latin typeface="DM Sans" pitchFamily="2" charset="77"/>
              </a:rPr>
              <a:t>providing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clear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explanations</a:t>
            </a:r>
            <a:r>
              <a:rPr lang="de-DE" altLang="de-DE">
                <a:latin typeface="DM Sans" pitchFamily="2" charset="77"/>
              </a:rPr>
              <a:t> and quick </a:t>
            </a:r>
            <a:r>
              <a:rPr lang="de-DE" altLang="de-DE" err="1">
                <a:latin typeface="DM Sans" pitchFamily="2" charset="77"/>
              </a:rPr>
              <a:t>refreshers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when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needed</a:t>
            </a:r>
            <a:r>
              <a:rPr lang="de-DE" altLang="de-DE">
                <a:latin typeface="DM Sans" pitchFamily="2" charset="7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M Sans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>
                <a:latin typeface="DM Sans" pitchFamily="2" charset="77"/>
              </a:rPr>
              <a:t>The </a:t>
            </a:r>
            <a:r>
              <a:rPr lang="de-DE" altLang="de-DE" err="1">
                <a:latin typeface="DM Sans" pitchFamily="2" charset="77"/>
              </a:rPr>
              <a:t>goal</a:t>
            </a:r>
            <a:r>
              <a:rPr lang="de-DE" altLang="de-DE">
                <a:latin typeface="DM Sans" pitchFamily="2" charset="77"/>
              </a:rPr>
              <a:t>: </a:t>
            </a:r>
            <a:r>
              <a:rPr lang="de-DE" altLang="de-DE" err="1">
                <a:latin typeface="DM Sans" pitchFamily="2" charset="77"/>
              </a:rPr>
              <a:t>transform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confusion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into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understanding</a:t>
            </a:r>
            <a:r>
              <a:rPr lang="de-DE" altLang="de-DE">
                <a:latin typeface="DM Sans" pitchFamily="2" charset="77"/>
              </a:rPr>
              <a:t> and </a:t>
            </a:r>
            <a:r>
              <a:rPr lang="de-DE" altLang="de-DE" err="1">
                <a:latin typeface="DM Sans" pitchFamily="2" charset="77"/>
              </a:rPr>
              <a:t>make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learning</a:t>
            </a:r>
            <a:r>
              <a:rPr lang="de-DE" altLang="de-DE">
                <a:latin typeface="DM Sans" pitchFamily="2" charset="77"/>
              </a:rPr>
              <a:t> a </a:t>
            </a:r>
            <a:r>
              <a:rPr lang="de-DE" altLang="de-DE" err="1">
                <a:latin typeface="DM Sans" pitchFamily="2" charset="77"/>
              </a:rPr>
              <a:t>little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more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accessible</a:t>
            </a:r>
            <a:r>
              <a:rPr lang="de-DE" altLang="de-DE">
                <a:latin typeface="DM Sans" pitchFamily="2" charset="7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M Sans" pitchFamily="2" charset="7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After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implementing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the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RAG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chatbot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we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 will </a:t>
            </a:r>
            <a:r>
              <a:rPr kumimoji="0" lang="de-DE" altLang="de-DE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77"/>
              </a:rPr>
              <a:t>focu</a:t>
            </a:r>
            <a:r>
              <a:rPr lang="de-DE" altLang="de-DE" err="1">
                <a:latin typeface="DM Sans" pitchFamily="2" charset="77"/>
              </a:rPr>
              <a:t>s</a:t>
            </a:r>
            <a:r>
              <a:rPr lang="de-DE" altLang="de-DE">
                <a:latin typeface="DM Sans" pitchFamily="2" charset="77"/>
              </a:rPr>
              <a:t> on </a:t>
            </a:r>
            <a:r>
              <a:rPr lang="de-DE" altLang="de-DE" err="1">
                <a:latin typeface="DM Sans" pitchFamily="2" charset="77"/>
              </a:rPr>
              <a:t>evaluating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it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with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suitable</a:t>
            </a:r>
            <a:r>
              <a:rPr lang="de-DE" altLang="de-DE">
                <a:latin typeface="DM Sans" pitchFamily="2" charset="77"/>
              </a:rPr>
              <a:t> KPIS.</a:t>
            </a:r>
            <a:endParaRPr kumimoji="0" lang="de-DE" altLang="de-DE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DM Sans" pitchFamily="2" charset="77"/>
            </a:endParaRP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BA8CC37D-8ADA-4BC1-4CA0-20C4A5EBB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/>
              <a:t>Introduction</a:t>
            </a:r>
            <a:endParaRPr lang="de-DE" altLang="de-DE" sz="1600"/>
          </a:p>
        </p:txBody>
      </p:sp>
      <p:sp>
        <p:nvSpPr>
          <p:cNvPr id="3" name="Subtitle 5">
            <a:extLst>
              <a:ext uri="{FF2B5EF4-FFF2-40B4-BE49-F238E27FC236}">
                <a16:creationId xmlns:a16="http://schemas.microsoft.com/office/drawing/2014/main" id="{182D22FC-63C8-4613-C318-5A0148702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5000"/>
                  </a:schemeClr>
                </a:solidFill>
              </a:rPr>
              <a:t>Methodology</a:t>
            </a:r>
            <a:endParaRPr lang="de-DE" altLang="de-DE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Subtitle 5">
            <a:extLst>
              <a:ext uri="{FF2B5EF4-FFF2-40B4-BE49-F238E27FC236}">
                <a16:creationId xmlns:a16="http://schemas.microsoft.com/office/drawing/2014/main" id="{9294A00E-8FBE-9CDC-4FEF-49B4E8862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  <a:latin typeface="Arial"/>
              </a:rPr>
              <a:t>Main </a:t>
            </a:r>
            <a:r>
              <a:rPr lang="de-DE" altLang="de-DE" sz="1600" err="1">
                <a:solidFill>
                  <a:schemeClr val="bg1">
                    <a:lumMod val="75000"/>
                  </a:schemeClr>
                </a:solidFill>
                <a:latin typeface="Arial"/>
              </a:rPr>
              <a:t>Results</a:t>
            </a:r>
            <a:endParaRPr lang="en-US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Subtitle 5">
            <a:extLst>
              <a:ext uri="{FF2B5EF4-FFF2-40B4-BE49-F238E27FC236}">
                <a16:creationId xmlns:a16="http://schemas.microsoft.com/office/drawing/2014/main" id="{03BD74C4-200B-680E-6BD3-6A4EDE94A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9C1EE-3F92-FCD8-E07C-688EEE01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3939D34-C63A-1120-8F5D-AC9E0975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>
                <a:latin typeface="DM Sans"/>
              </a:rPr>
              <a:t>Study Buddy Workflow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2FF6A06-0A0B-606D-78F6-D6746F18BC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252237"/>
              </p:ext>
            </p:extLst>
          </p:nvPr>
        </p:nvGraphicFramePr>
        <p:xfrm>
          <a:off x="722463" y="980176"/>
          <a:ext cx="7634376" cy="416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65" name="TextBox 2064">
            <a:extLst>
              <a:ext uri="{FF2B5EF4-FFF2-40B4-BE49-F238E27FC236}">
                <a16:creationId xmlns:a16="http://schemas.microsoft.com/office/drawing/2014/main" id="{EEE28C49-570D-87B2-CDE1-CE5CE00AEBBB}"/>
              </a:ext>
            </a:extLst>
          </p:cNvPr>
          <p:cNvSpPr txBox="1"/>
          <p:nvPr/>
        </p:nvSpPr>
        <p:spPr>
          <a:xfrm>
            <a:off x="754535" y="1943328"/>
            <a:ext cx="15649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Outfit"/>
              </a:rPr>
              <a:t>Data </a:t>
            </a:r>
            <a:endParaRPr lang="en-US"/>
          </a:p>
          <a:p>
            <a:r>
              <a:rPr lang="en-US" sz="1200" b="1">
                <a:latin typeface="Outfit"/>
              </a:rPr>
              <a:t>Acquisition</a:t>
            </a:r>
            <a:endParaRPr lang="en-US" sz="1200" b="1" err="1">
              <a:latin typeface="Outfit"/>
            </a:endParaRPr>
          </a:p>
        </p:txBody>
      </p:sp>
      <p:sp>
        <p:nvSpPr>
          <p:cNvPr id="2066" name="TextBox 2065">
            <a:extLst>
              <a:ext uri="{FF2B5EF4-FFF2-40B4-BE49-F238E27FC236}">
                <a16:creationId xmlns:a16="http://schemas.microsoft.com/office/drawing/2014/main" id="{8D37BBDB-9CD7-A3C9-7A13-CAA25EDB6B1B}"/>
              </a:ext>
            </a:extLst>
          </p:cNvPr>
          <p:cNvSpPr txBox="1"/>
          <p:nvPr/>
        </p:nvSpPr>
        <p:spPr>
          <a:xfrm>
            <a:off x="2745927" y="3445530"/>
            <a:ext cx="112171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Outfit"/>
              </a:rPr>
              <a:t>User Query</a:t>
            </a:r>
          </a:p>
        </p:txBody>
      </p:sp>
      <p:sp>
        <p:nvSpPr>
          <p:cNvPr id="2067" name="TextBox 2066">
            <a:extLst>
              <a:ext uri="{FF2B5EF4-FFF2-40B4-BE49-F238E27FC236}">
                <a16:creationId xmlns:a16="http://schemas.microsoft.com/office/drawing/2014/main" id="{82A29181-CD5D-7B6E-676E-6A2EC5E45430}"/>
              </a:ext>
            </a:extLst>
          </p:cNvPr>
          <p:cNvSpPr txBox="1"/>
          <p:nvPr/>
        </p:nvSpPr>
        <p:spPr>
          <a:xfrm>
            <a:off x="6642063" y="3262219"/>
            <a:ext cx="12942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latin typeface="Outfit"/>
              </a:rPr>
              <a:t>Output and Maintenance</a:t>
            </a: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23FEA20-61FD-47D6-997C-A7A891CA1CD4}"/>
              </a:ext>
            </a:extLst>
          </p:cNvPr>
          <p:cNvSpPr txBox="1"/>
          <p:nvPr/>
        </p:nvSpPr>
        <p:spPr>
          <a:xfrm>
            <a:off x="4293098" y="1943327"/>
            <a:ext cx="17794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 b="1">
                <a:latin typeface="Outfit"/>
              </a:rPr>
              <a:t>Prompt</a:t>
            </a:r>
            <a:endParaRPr lang="en-US"/>
          </a:p>
          <a:p>
            <a:pPr algn="r"/>
            <a:r>
              <a:rPr lang="en-US" sz="1200" b="1">
                <a:latin typeface="Outfit"/>
              </a:rPr>
              <a:t>Augmentation</a:t>
            </a:r>
            <a:endParaRPr lang="en-US"/>
          </a:p>
        </p:txBody>
      </p:sp>
      <p:sp>
        <p:nvSpPr>
          <p:cNvPr id="22" name="Subtitle 5">
            <a:extLst>
              <a:ext uri="{FF2B5EF4-FFF2-40B4-BE49-F238E27FC236}">
                <a16:creationId xmlns:a16="http://schemas.microsoft.com/office/drawing/2014/main" id="{C6663323-E134-7FA7-616C-4E41FE775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24" name="Subtitle 5">
            <a:extLst>
              <a:ext uri="{FF2B5EF4-FFF2-40B4-BE49-F238E27FC236}">
                <a16:creationId xmlns:a16="http://schemas.microsoft.com/office/drawing/2014/main" id="{F841367A-C828-3180-7AB1-2FB0DEBD9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latin typeface="Arial"/>
              </a:rPr>
              <a:t>Methodology</a:t>
            </a:r>
            <a:endParaRPr lang="de-DE" altLang="de-DE" sz="1600">
              <a:latin typeface="Arial"/>
            </a:endParaRPr>
          </a:p>
        </p:txBody>
      </p:sp>
      <p:sp>
        <p:nvSpPr>
          <p:cNvPr id="26" name="Subtitle 5">
            <a:extLst>
              <a:ext uri="{FF2B5EF4-FFF2-40B4-BE49-F238E27FC236}">
                <a16:creationId xmlns:a16="http://schemas.microsoft.com/office/drawing/2014/main" id="{9B0AD5F2-7A36-332A-E727-36B081773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  <a:latin typeface="Arial"/>
              </a:rPr>
              <a:t>Main </a:t>
            </a:r>
            <a:r>
              <a:rPr lang="de-DE" altLang="de-DE" sz="1600" err="1">
                <a:solidFill>
                  <a:schemeClr val="bg1">
                    <a:lumMod val="75000"/>
                  </a:schemeClr>
                </a:solidFill>
                <a:latin typeface="Arial"/>
              </a:rPr>
              <a:t>Results</a:t>
            </a:r>
            <a:endParaRPr lang="en-US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Subtitle 5">
            <a:extLst>
              <a:ext uri="{FF2B5EF4-FFF2-40B4-BE49-F238E27FC236}">
                <a16:creationId xmlns:a16="http://schemas.microsoft.com/office/drawing/2014/main" id="{0E91A543-6531-412D-24D6-DA5321A5B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2675180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ED405-7EFB-2B88-A5DB-430FDB96A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3CA464B-8C43-19F1-010D-072D5926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>
                <a:latin typeface="DM Sans"/>
              </a:rPr>
              <a:t>Architectural</a:t>
            </a:r>
            <a:r>
              <a:rPr lang="de-DE">
                <a:latin typeface="DM Sans"/>
              </a:rPr>
              <a:t> </a:t>
            </a:r>
            <a:r>
              <a:rPr lang="de-DE" err="1">
                <a:latin typeface="DM Sans"/>
              </a:rPr>
              <a:t>Decisions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F8459F1-2927-B154-E754-5932A12D3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0440"/>
            <a:ext cx="7704000" cy="3631589"/>
          </a:xfrm>
        </p:spPr>
        <p:txBody>
          <a:bodyPr/>
          <a:lstStyle/>
          <a:p>
            <a:r>
              <a:rPr lang="en-GB" b="1" err="1"/>
              <a:t>PyMuPDF</a:t>
            </a:r>
            <a:r>
              <a:rPr lang="en-GB" b="1"/>
              <a:t> for Parsing: </a:t>
            </a:r>
            <a:r>
              <a:rPr lang="en-GB"/>
              <a:t>Provides layout-aware PDF parsing (accurate extraction of semantically related blocks).</a:t>
            </a:r>
            <a:endParaRPr lang="en-US"/>
          </a:p>
          <a:p>
            <a:pPr marL="139700" indent="0">
              <a:buClr>
                <a:srgbClr val="384655"/>
              </a:buClr>
              <a:buNone/>
            </a:pPr>
            <a:endParaRPr lang="en-GB"/>
          </a:p>
          <a:p>
            <a:pPr>
              <a:buClr>
                <a:srgbClr val="384655"/>
              </a:buClr>
            </a:pPr>
            <a:r>
              <a:rPr lang="en-GB" b="1"/>
              <a:t>Embedding Model 'all-MiniLM-L6-v2': </a:t>
            </a:r>
            <a:r>
              <a:rPr lang="en-GB"/>
              <a:t>Balances performance and speed, delivering high-quality sentence embeddings while remaining lightweight for local or server-side use.</a:t>
            </a:r>
            <a:endParaRPr lang="en-US"/>
          </a:p>
          <a:p>
            <a:pPr marL="139700" indent="0">
              <a:buClr>
                <a:srgbClr val="384655"/>
              </a:buClr>
              <a:buNone/>
            </a:pPr>
            <a:endParaRPr lang="en-GB"/>
          </a:p>
          <a:p>
            <a:pPr>
              <a:buClr>
                <a:srgbClr val="384655"/>
              </a:buClr>
            </a:pPr>
            <a:r>
              <a:rPr lang="en-GB" b="1"/>
              <a:t>Optimizing Chunk Size: </a:t>
            </a:r>
            <a:r>
              <a:rPr lang="en-GB"/>
              <a:t>Systematically evaluates multiple chunk sizes to identify the one that minimizes semantic overlap, enhancing retrieval relevance and diversity.</a:t>
            </a:r>
            <a:endParaRPr lang="en-US"/>
          </a:p>
          <a:p>
            <a:pPr marL="139700" indent="0">
              <a:buNone/>
            </a:pPr>
            <a:endParaRPr lang="en-GB"/>
          </a:p>
          <a:p>
            <a:r>
              <a:rPr lang="en-GB" b="1"/>
              <a:t>FAISS over Alternatives: L</a:t>
            </a:r>
            <a:r>
              <a:rPr lang="en-GB"/>
              <a:t>ow-latency, scalable, and precise indexing—superior to Annoy and </a:t>
            </a:r>
            <a:r>
              <a:rPr lang="en-GB" err="1"/>
              <a:t>ScaNN</a:t>
            </a:r>
            <a:r>
              <a:rPr lang="en-GB"/>
              <a:t> for academic-scale datasets.</a:t>
            </a:r>
          </a:p>
          <a:p>
            <a:pPr marL="139700" indent="0">
              <a:buNone/>
            </a:pPr>
            <a:endParaRPr lang="en-GB"/>
          </a:p>
          <a:p>
            <a:r>
              <a:rPr lang="en-GB" b="1"/>
              <a:t>Local LLM (FLAN-T5): </a:t>
            </a:r>
            <a:r>
              <a:rPr lang="en-GB"/>
              <a:t>Ensures privacy and academic integrity by keeping all data and generation fully on local servers.</a:t>
            </a:r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297EDC12-F598-CC3D-8AA1-36480B17D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C812832E-FE48-538A-A4DC-0712123F8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latin typeface="Arial"/>
              </a:rPr>
              <a:t>Methodology</a:t>
            </a:r>
            <a:endParaRPr lang="de-DE" altLang="de-DE" sz="1600">
              <a:latin typeface="Arial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6F0A102F-5072-8E1D-638C-2558743AA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  <a:latin typeface="Arial"/>
              </a:rPr>
              <a:t>Main </a:t>
            </a:r>
            <a:r>
              <a:rPr lang="de-DE" altLang="de-DE" sz="1600" err="1">
                <a:solidFill>
                  <a:schemeClr val="bg1">
                    <a:lumMod val="75000"/>
                  </a:schemeClr>
                </a:solidFill>
                <a:latin typeface="Arial"/>
              </a:rPr>
              <a:t>Results</a:t>
            </a:r>
            <a:endParaRPr lang="en-US" err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58884720-2168-0623-6981-9A30E723B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</p:spTree>
    <p:extLst>
      <p:ext uri="{BB962C8B-B14F-4D97-AF65-F5344CB8AC3E}">
        <p14:creationId xmlns:p14="http://schemas.microsoft.com/office/powerpoint/2010/main" val="16482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6D6FB-1AAD-DE8B-B485-B01EF2DCB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24C7F84-B5B5-4EFE-D6E8-6D44E1B3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2700"/>
              <a:t>Key Performance </a:t>
            </a:r>
            <a:r>
              <a:rPr lang="de-DE" sz="2700" err="1"/>
              <a:t>Indicators</a:t>
            </a:r>
            <a:r>
              <a:rPr lang="de-DE" sz="2700"/>
              <a:t> </a:t>
            </a:r>
            <a:endParaRPr lang="en-US" sz="27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4DE85B-CC78-ABF2-0213-E5F9F2B0C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24370"/>
              </p:ext>
            </p:extLst>
          </p:nvPr>
        </p:nvGraphicFramePr>
        <p:xfrm>
          <a:off x="713225" y="1609048"/>
          <a:ext cx="7717500" cy="2774512"/>
        </p:xfrm>
        <a:graphic>
          <a:graphicData uri="http://schemas.openxmlformats.org/drawingml/2006/table">
            <a:tbl>
              <a:tblPr bandRow="1">
                <a:solidFill>
                  <a:schemeClr val="accent1">
                    <a:lumMod val="20000"/>
                    <a:lumOff val="80000"/>
                  </a:schemeClr>
                </a:solidFill>
                <a:tableStyleId>{37EFC3FF-53DB-4E55-9ACF-442857F8F93D}</a:tableStyleId>
              </a:tblPr>
              <a:tblGrid>
                <a:gridCol w="889691">
                  <a:extLst>
                    <a:ext uri="{9D8B030D-6E8A-4147-A177-3AD203B41FA5}">
                      <a16:colId xmlns:a16="http://schemas.microsoft.com/office/drawing/2014/main" val="3415859671"/>
                    </a:ext>
                  </a:extLst>
                </a:gridCol>
                <a:gridCol w="1657247">
                  <a:extLst>
                    <a:ext uri="{9D8B030D-6E8A-4147-A177-3AD203B41FA5}">
                      <a16:colId xmlns:a16="http://schemas.microsoft.com/office/drawing/2014/main" val="4267566447"/>
                    </a:ext>
                  </a:extLst>
                </a:gridCol>
                <a:gridCol w="2566538">
                  <a:extLst>
                    <a:ext uri="{9D8B030D-6E8A-4147-A177-3AD203B41FA5}">
                      <a16:colId xmlns:a16="http://schemas.microsoft.com/office/drawing/2014/main" val="475662184"/>
                    </a:ext>
                  </a:extLst>
                </a:gridCol>
                <a:gridCol w="2604024">
                  <a:extLst>
                    <a:ext uri="{9D8B030D-6E8A-4147-A177-3AD203B41FA5}">
                      <a16:colId xmlns:a16="http://schemas.microsoft.com/office/drawing/2014/main" val="1978135760"/>
                    </a:ext>
                  </a:extLst>
                </a:gridCol>
              </a:tblGrid>
              <a:tr h="1778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Category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KPI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Description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Measurement Method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889855"/>
                  </a:ext>
                </a:extLst>
              </a:tr>
              <a:tr h="2816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Retrieval Quality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Relevant document in retrieval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Percentage of queries where a relevant document appears in the top-k retrieved results.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Compare retrieved chunks against known relevant ones. 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50109"/>
                  </a:ext>
                </a:extLst>
              </a:tr>
              <a:tr h="26909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Precision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Ratio of relevant documents among the top-k retrieved.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Manual relevance labeling.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810609"/>
                  </a:ext>
                </a:extLst>
              </a:tr>
              <a:tr h="2816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Average Inter-Chunk Similarity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Measures redundancy between chunks — lower is better.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Compute average cosine similarity between embeddings of top-k chunks.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644078"/>
                  </a:ext>
                </a:extLst>
              </a:tr>
              <a:tr h="28163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i="0" u="none" strike="noStrike" cap="none" spc="0">
                          <a:solidFill>
                            <a:schemeClr val="tx1"/>
                          </a:solidFill>
                          <a:latin typeface="DM Sans" pitchFamily="2" charset="77"/>
                          <a:cs typeface="Arial"/>
                          <a:sym typeface="Arial"/>
                        </a:rPr>
                        <a:t>Robustness</a:t>
                      </a:r>
                    </a:p>
                  </a:txBody>
                  <a:tcPr marL="39429" marR="39429" marT="19714" marB="39429"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Retrieval robustness</a:t>
                      </a:r>
                    </a:p>
                  </a:txBody>
                  <a:tcPr marL="39429" marR="39429" marT="19714" marB="39429"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0" i="0" u="none" strike="noStrike" cap="none" spc="0" noProof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Robustness of retrieval results when queries are paraphrased, partially misspelled, or noisy.</a:t>
                      </a:r>
                      <a:endParaRPr lang="en-US">
                        <a:latin typeface="DM Sans" pitchFamily="2" charset="77"/>
                      </a:endParaRPr>
                    </a:p>
                  </a:txBody>
                  <a:tcPr marL="39429" marR="39429" marT="19714" marB="39429"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Manual evaluation </a:t>
                      </a:r>
                    </a:p>
                  </a:txBody>
                  <a:tcPr marL="39429" marR="39429" marT="19714" marB="39429" anchor="ctr">
                    <a:lnL w="3175">
                      <a:solidFill>
                        <a:schemeClr val="bg1"/>
                      </a:solidFill>
                    </a:lnL>
                    <a:lnR w="3175">
                      <a:solidFill>
                        <a:schemeClr val="bg1"/>
                      </a:solidFill>
                    </a:lnR>
                    <a:lnT w="3175">
                      <a:solidFill>
                        <a:schemeClr val="bg1"/>
                      </a:solidFill>
                    </a:lnT>
                    <a:lnB w="3175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9632"/>
                  </a:ext>
                </a:extLst>
              </a:tr>
              <a:tr h="28163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Faithfulness / Factuality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Extent to which the answer stays grounded in the retrieved context.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Manual rating or LLM-based consistency check.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>
                      <a:solidFill>
                        <a:schemeClr val="bg1"/>
                      </a:solidFill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837686"/>
                  </a:ext>
                </a:extLst>
              </a:tr>
              <a:tr h="26909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Coherence &amp; Conciseness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Clarity, structure, and focus of generated answer.</a:t>
                      </a:r>
                      <a:br>
                        <a:rPr lang="en-US" sz="700" cap="none" spc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</a:b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Are sentences cropped? Is the answer reasonable?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Manual rating.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17046"/>
                  </a:ext>
                </a:extLst>
              </a:tr>
              <a:tr h="269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Technical</a:t>
                      </a: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i="0" u="none" strike="noStrike" cap="none" spc="0" baseline="0" noProof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  <a:t>Response Latency</a:t>
                      </a:r>
                      <a:endParaRPr lang="de-DE"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0" i="0" u="none" strike="noStrike" cap="none" spc="0" baseline="0" noProof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  <a:t>Time between user query and first visible answer. Reflects perceived speed.</a:t>
                      </a:r>
                      <a:endParaRPr lang="de-DE"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0" i="0" u="none" strike="noStrike" cap="none" spc="0" baseline="0" noProof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  <a:t>Measure time difference between user input and first token displayed.</a:t>
                      </a:r>
                      <a:endParaRPr lang="de-DE"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5" cmpd="sng">
                      <a:solidFill>
                        <a:schemeClr val="bg1"/>
                      </a:solidFill>
                      <a:prstDash val="soli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722239"/>
                  </a:ext>
                </a:extLst>
              </a:tr>
              <a:tr h="374436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700" b="1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4" marB="39429" anchor="ctr">
                    <a:lnL w="3174">
                      <a:solidFill>
                        <a:schemeClr val="bg1"/>
                      </a:solidFill>
                    </a:lnL>
                    <a:lnR w="3174">
                      <a:solidFill>
                        <a:schemeClr val="bg1"/>
                      </a:solidFill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700" b="1" i="0" u="none" strike="noStrike" cap="none" spc="0" baseline="0" noProof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  <a:t>Retrieval Latency</a:t>
                      </a:r>
                    </a:p>
                  </a:txBody>
                  <a:tcPr marL="39429" marR="39429" marT="19714" marB="39429" anchor="ctr">
                    <a:lnL w="3174">
                      <a:solidFill>
                        <a:schemeClr val="bg1"/>
                      </a:solidFill>
                    </a:lnL>
                    <a:lnR w="3174">
                      <a:solidFill>
                        <a:schemeClr val="bg1"/>
                      </a:solidFill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i="0" u="none" strike="noStrike" cap="none" spc="0" baseline="0" noProof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  <a:t>Time the retriever takes to return the top-k relevant chunks. Indicates backend efficiency and index performance.</a:t>
                      </a:r>
                    </a:p>
                  </a:txBody>
                  <a:tcPr marL="39429" marR="39429" marT="19714" marB="39429" anchor="ctr">
                    <a:lnL w="3174">
                      <a:solidFill>
                        <a:schemeClr val="bg1"/>
                      </a:solidFill>
                    </a:lnL>
                    <a:lnR w="3174">
                      <a:solidFill>
                        <a:schemeClr val="bg1"/>
                      </a:solidFill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i="0" u="none" strike="noStrike" cap="none" spc="0" baseline="0" noProof="0">
                          <a:solidFill>
                            <a:srgbClr val="384655"/>
                          </a:solidFill>
                          <a:latin typeface="DM Sans" pitchFamily="2" charset="77"/>
                        </a:rPr>
                        <a:t>Log start–end time of the retrieval call (e.g., FAISS / Chroma)</a:t>
                      </a:r>
                    </a:p>
                  </a:txBody>
                  <a:tcPr marL="39429" marR="39429" marT="19714" marB="39429" anchor="ctr">
                    <a:lnL w="3174">
                      <a:solidFill>
                        <a:schemeClr val="bg1"/>
                      </a:solidFill>
                    </a:lnL>
                    <a:lnR w="3174">
                      <a:solidFill>
                        <a:schemeClr val="bg1"/>
                      </a:solidFill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>
                      <a:solidFill>
                        <a:schemeClr val="bg1"/>
                      </a:solidFill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534385"/>
                  </a:ext>
                </a:extLst>
              </a:tr>
              <a:tr h="28163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cap="none" spc="0" noProof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User Experience</a:t>
                      </a:r>
                      <a:endParaRPr lang="en-US" sz="700" b="0" i="0" u="none" strike="noStrike" cap="none" spc="0" noProof="0">
                        <a:solidFill>
                          <a:srgbClr val="000000"/>
                        </a:solidFill>
                        <a:latin typeface="DM Sans" pitchFamily="2" charset="77"/>
                      </a:endParaRPr>
                    </a:p>
                    <a:p>
                      <a:pPr lvl="0">
                        <a:buNone/>
                      </a:pP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mpd="sng">
                      <a:solidFill>
                        <a:schemeClr val="bg1"/>
                      </a:solidFill>
                      <a:prstDash val="soli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b="1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Perceived Relevance</a:t>
                      </a:r>
                      <a:endParaRPr lang="en-US" sz="700" cap="none" spc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marL="39429" marR="39429" marT="19715" marB="3942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How relevant users feel retrieved snippets are to their question.</a:t>
                      </a:r>
                    </a:p>
                  </a:txBody>
                  <a:tcPr marL="39429" marR="39429" marT="19715" marB="3942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700" cap="none" spc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Manual rating after each query.</a:t>
                      </a:r>
                    </a:p>
                  </a:txBody>
                  <a:tcPr marL="39429" marR="39429" marT="19715" marB="39429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mpd="sng">
                      <a:solidFill>
                        <a:schemeClr val="bg1"/>
                      </a:solidFill>
                      <a:prstDash val="solid"/>
                    </a:lnR>
                    <a:lnT w="3174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mpd="sng">
                      <a:solidFill>
                        <a:schemeClr val="bg1"/>
                      </a:solidFill>
                      <a:prstDash val="soli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29930"/>
                  </a:ext>
                </a:extLst>
              </a:tr>
            </a:tbl>
          </a:graphicData>
        </a:graphic>
      </p:graphicFrame>
      <p:sp>
        <p:nvSpPr>
          <p:cNvPr id="10" name="Subtitle 5">
            <a:extLst>
              <a:ext uri="{FF2B5EF4-FFF2-40B4-BE49-F238E27FC236}">
                <a16:creationId xmlns:a16="http://schemas.microsoft.com/office/drawing/2014/main" id="{52128DB2-A708-D923-8328-EA36C0D7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77F71A1-3BF4-B3B9-7531-CDDAD69EC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B8492970-33CC-E9F4-D25A-34E653D32D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5B247B71-CD58-2489-6F4E-D41685A1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  <p:sp>
        <p:nvSpPr>
          <p:cNvPr id="2" name="Subtitle 5">
            <a:extLst>
              <a:ext uri="{FF2B5EF4-FFF2-40B4-BE49-F238E27FC236}">
                <a16:creationId xmlns:a16="http://schemas.microsoft.com/office/drawing/2014/main" id="{0F97124F-15A0-F0C2-53D8-4F984D4A6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25" y="1051776"/>
            <a:ext cx="74095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1pPr>
            <a:lvl2pPr marL="457200" marR="0" lvl="1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2pPr>
            <a:lvl3pPr marL="914400" marR="0" lvl="2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3pPr>
            <a:lvl4pPr marL="1371600" marR="0" lvl="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4pPr>
            <a:lvl5pPr marL="1828800" marR="0" lvl="4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5pPr>
            <a:lvl6pPr marL="2286000" marR="0" lvl="5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6pPr>
            <a:lvl7pPr marL="2743200" marR="0" lvl="6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7pPr>
            <a:lvl8pPr marL="3200400" marR="0" lvl="7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8pPr>
            <a:lvl9pPr marL="3657600" marR="0" lvl="8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/>
                <a:sym typeface="Arial"/>
              </a:defRPr>
            </a:lvl9pPr>
          </a:lstStyle>
          <a:p>
            <a:pPr>
              <a:buClrTx/>
              <a:buFontTx/>
              <a:buNone/>
            </a:pPr>
            <a:r>
              <a:rPr lang="de-DE" altLang="de-DE" err="1">
                <a:latin typeface="DM Sans" pitchFamily="2" charset="77"/>
              </a:rPr>
              <a:t>To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assess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overall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performance</a:t>
            </a:r>
            <a:r>
              <a:rPr lang="de-DE" altLang="de-DE">
                <a:latin typeface="DM Sans" pitchFamily="2" charset="77"/>
              </a:rPr>
              <a:t> and </a:t>
            </a:r>
            <a:r>
              <a:rPr lang="de-DE" altLang="de-DE" err="1">
                <a:latin typeface="DM Sans" pitchFamily="2" charset="77"/>
              </a:rPr>
              <a:t>user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experience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of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the</a:t>
            </a:r>
            <a:r>
              <a:rPr lang="de-DE" altLang="de-DE">
                <a:latin typeface="DM Sans" pitchFamily="2" charset="77"/>
              </a:rPr>
              <a:t> Study Buddy, </a:t>
            </a:r>
            <a:r>
              <a:rPr lang="de-DE" altLang="de-DE" err="1">
                <a:latin typeface="DM Sans" pitchFamily="2" charset="77"/>
              </a:rPr>
              <a:t>we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defined</a:t>
            </a:r>
            <a:r>
              <a:rPr lang="de-DE" altLang="de-DE">
                <a:latin typeface="DM Sans" pitchFamily="2" charset="77"/>
              </a:rPr>
              <a:t> a </a:t>
            </a:r>
            <a:r>
              <a:rPr lang="de-DE" altLang="de-DE" err="1">
                <a:latin typeface="DM Sans" pitchFamily="2" charset="77"/>
              </a:rPr>
              <a:t>structured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set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of</a:t>
            </a:r>
            <a:r>
              <a:rPr lang="de-DE" altLang="de-DE">
                <a:latin typeface="DM Sans" pitchFamily="2" charset="77"/>
              </a:rPr>
              <a:t> KPIs </a:t>
            </a:r>
            <a:r>
              <a:rPr lang="de-DE" altLang="de-DE" err="1">
                <a:latin typeface="DM Sans" pitchFamily="2" charset="77"/>
              </a:rPr>
              <a:t>which</a:t>
            </a:r>
            <a:r>
              <a:rPr lang="de-DE" altLang="de-DE">
                <a:latin typeface="DM Sans" pitchFamily="2" charset="77"/>
              </a:rPr>
              <a:t> will </a:t>
            </a:r>
            <a:r>
              <a:rPr lang="de-DE" altLang="de-DE" err="1">
                <a:latin typeface="DM Sans" pitchFamily="2" charset="77"/>
              </a:rPr>
              <a:t>be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examined</a:t>
            </a:r>
            <a:r>
              <a:rPr lang="de-DE" altLang="de-DE">
                <a:latin typeface="DM Sans" pitchFamily="2" charset="77"/>
              </a:rPr>
              <a:t> on </a:t>
            </a:r>
            <a:r>
              <a:rPr lang="de-DE" altLang="de-DE" err="1">
                <a:latin typeface="DM Sans" pitchFamily="2" charset="77"/>
              </a:rPr>
              <a:t>the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following</a:t>
            </a:r>
            <a:r>
              <a:rPr lang="de-DE" altLang="de-DE">
                <a:latin typeface="DM Sans" pitchFamily="2" charset="77"/>
              </a:rPr>
              <a:t> </a:t>
            </a:r>
            <a:r>
              <a:rPr lang="de-DE" altLang="de-DE" err="1">
                <a:latin typeface="DM Sans" pitchFamily="2" charset="77"/>
              </a:rPr>
              <a:t>slides</a:t>
            </a:r>
            <a:r>
              <a:rPr lang="de-DE" altLang="de-DE">
                <a:latin typeface="DM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53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63E43-6AA0-784A-9962-1772237C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9AF328E-ECDC-126B-7104-D8D1C1DD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Retrieval Quality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6F2ECCAF-48A8-8FB8-8410-E6F550941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sz="1100" err="1"/>
              <a:t>Procedure</a:t>
            </a:r>
            <a:r>
              <a:rPr lang="de-DE" sz="1100"/>
              <a:t>: </a:t>
            </a:r>
          </a:p>
          <a:p>
            <a:r>
              <a:rPr lang="de-DE" sz="1100"/>
              <a:t>Upload </a:t>
            </a:r>
            <a:r>
              <a:rPr lang="de-DE" sz="1100" err="1"/>
              <a:t>lecture</a:t>
            </a:r>
            <a:r>
              <a:rPr lang="de-DE" sz="1100"/>
              <a:t> and </a:t>
            </a:r>
            <a:r>
              <a:rPr lang="de-DE" sz="1100" err="1"/>
              <a:t>exercise</a:t>
            </a:r>
            <a:r>
              <a:rPr lang="de-DE" sz="1100"/>
              <a:t> </a:t>
            </a:r>
            <a:r>
              <a:rPr lang="de-DE" sz="1100" err="1"/>
              <a:t>slides</a:t>
            </a:r>
            <a:r>
              <a:rPr lang="de-DE" sz="1100"/>
              <a:t> </a:t>
            </a:r>
            <a:r>
              <a:rPr lang="de-DE" sz="1100" err="1"/>
              <a:t>of</a:t>
            </a:r>
            <a:r>
              <a:rPr lang="de-DE" sz="1100"/>
              <a:t> </a:t>
            </a:r>
            <a:r>
              <a:rPr lang="de-DE" sz="1100" err="1"/>
              <a:t>one</a:t>
            </a:r>
            <a:r>
              <a:rPr lang="de-DE" sz="1100"/>
              <a:t> </a:t>
            </a:r>
            <a:r>
              <a:rPr lang="de-DE" sz="1100" err="1"/>
              <a:t>semester</a:t>
            </a:r>
            <a:r>
              <a:rPr lang="de-DE" sz="1100"/>
              <a:t> </a:t>
            </a:r>
            <a:r>
              <a:rPr lang="de-DE" sz="1100" err="1"/>
              <a:t>of</a:t>
            </a:r>
            <a:r>
              <a:rPr lang="de-DE" sz="1100"/>
              <a:t> </a:t>
            </a:r>
            <a:r>
              <a:rPr lang="de-DE" sz="1100" err="1"/>
              <a:t>one</a:t>
            </a:r>
            <a:r>
              <a:rPr lang="de-DE" sz="1100"/>
              <a:t> </a:t>
            </a:r>
            <a:r>
              <a:rPr lang="de-DE" sz="1100" err="1"/>
              <a:t>specific</a:t>
            </a:r>
            <a:r>
              <a:rPr lang="de-DE" sz="1100"/>
              <a:t> </a:t>
            </a:r>
            <a:r>
              <a:rPr lang="de-DE" sz="1100" err="1"/>
              <a:t>lecture</a:t>
            </a:r>
            <a:r>
              <a:rPr lang="de-DE" sz="1100"/>
              <a:t>.</a:t>
            </a:r>
          </a:p>
          <a:p>
            <a:r>
              <a:rPr lang="de-DE" sz="1100" err="1"/>
              <a:t>Define</a:t>
            </a:r>
            <a:r>
              <a:rPr lang="de-DE" sz="1100"/>
              <a:t> 10 </a:t>
            </a:r>
            <a:r>
              <a:rPr lang="de-DE" sz="1100" err="1"/>
              <a:t>queries</a:t>
            </a:r>
            <a:r>
              <a:rPr lang="de-DE" sz="1100"/>
              <a:t> and </a:t>
            </a:r>
            <a:r>
              <a:rPr lang="de-DE" sz="1100" err="1"/>
              <a:t>retrieve</a:t>
            </a:r>
            <a:r>
              <a:rPr lang="de-DE" sz="1100"/>
              <a:t> </a:t>
            </a:r>
            <a:r>
              <a:rPr lang="de-DE" sz="1100" err="1"/>
              <a:t>for</a:t>
            </a:r>
            <a:r>
              <a:rPr lang="de-DE" sz="1100"/>
              <a:t> </a:t>
            </a:r>
            <a:r>
              <a:rPr lang="de-DE" sz="1100" err="1"/>
              <a:t>each</a:t>
            </a:r>
            <a:r>
              <a:rPr lang="de-DE" sz="1100"/>
              <a:t> </a:t>
            </a:r>
            <a:r>
              <a:rPr lang="de-DE" sz="1100" err="1"/>
              <a:t>query</a:t>
            </a:r>
            <a:r>
              <a:rPr lang="de-DE" sz="1100"/>
              <a:t> </a:t>
            </a:r>
            <a:r>
              <a:rPr lang="de-DE" sz="1100" err="1"/>
              <a:t>the</a:t>
            </a:r>
            <a:r>
              <a:rPr lang="de-DE" sz="1100"/>
              <a:t> Top 5 </a:t>
            </a:r>
            <a:r>
              <a:rPr lang="de-DE" sz="1100" err="1"/>
              <a:t>chunks</a:t>
            </a:r>
            <a:r>
              <a:rPr lang="de-DE" sz="1100"/>
              <a:t> (</a:t>
            </a:r>
            <a:r>
              <a:rPr lang="de-DE" sz="1100" err="1"/>
              <a:t>k</a:t>
            </a:r>
            <a:r>
              <a:rPr lang="de-DE" sz="1100"/>
              <a:t>=5).</a:t>
            </a:r>
          </a:p>
          <a:p>
            <a:pPr marL="139700" indent="0">
              <a:buNone/>
            </a:pPr>
            <a:endParaRPr lang="de-DE" sz="1100"/>
          </a:p>
          <a:p>
            <a:pPr marL="139700" indent="0">
              <a:buNone/>
            </a:pPr>
            <a:r>
              <a:rPr lang="de-DE" sz="1100"/>
              <a:t>Goal</a:t>
            </a:r>
          </a:p>
          <a:p>
            <a:r>
              <a:rPr lang="de-CH" sz="1100" err="1"/>
              <a:t>Evaluate</a:t>
            </a:r>
            <a:r>
              <a:rPr lang="de-CH" sz="1100"/>
              <a:t> </a:t>
            </a:r>
            <a:r>
              <a:rPr lang="de-CH" sz="1100" err="1"/>
              <a:t>the</a:t>
            </a:r>
            <a:r>
              <a:rPr lang="de-CH" sz="1100"/>
              <a:t> </a:t>
            </a:r>
            <a:r>
              <a:rPr lang="de-CH" sz="1100" err="1"/>
              <a:t>quality</a:t>
            </a:r>
            <a:r>
              <a:rPr lang="de-CH" sz="1100"/>
              <a:t> and </a:t>
            </a:r>
            <a:r>
              <a:rPr lang="de-CH" sz="1100" err="1"/>
              <a:t>relevance</a:t>
            </a:r>
            <a:r>
              <a:rPr lang="de-CH" sz="1100"/>
              <a:t> </a:t>
            </a:r>
            <a:r>
              <a:rPr lang="de-CH" sz="1100" err="1"/>
              <a:t>of</a:t>
            </a:r>
            <a:r>
              <a:rPr lang="de-CH" sz="1100"/>
              <a:t> </a:t>
            </a:r>
            <a:r>
              <a:rPr lang="de-CH" sz="1100" err="1"/>
              <a:t>the</a:t>
            </a:r>
            <a:r>
              <a:rPr lang="de-CH" sz="1100"/>
              <a:t> </a:t>
            </a:r>
            <a:r>
              <a:rPr lang="de-CH" sz="1100" err="1"/>
              <a:t>retrieved</a:t>
            </a:r>
            <a:r>
              <a:rPr lang="de-CH" sz="1100"/>
              <a:t> </a:t>
            </a:r>
            <a:r>
              <a:rPr lang="de-CH" sz="1100" err="1"/>
              <a:t>information</a:t>
            </a:r>
            <a:r>
              <a:rPr lang="de-CH" sz="1100"/>
              <a:t> </a:t>
            </a:r>
            <a:r>
              <a:rPr lang="de-CH" sz="1100" err="1"/>
              <a:t>from</a:t>
            </a:r>
            <a:r>
              <a:rPr lang="de-CH" sz="1100"/>
              <a:t> </a:t>
            </a:r>
            <a:r>
              <a:rPr lang="de-CH" sz="1100" err="1"/>
              <a:t>the</a:t>
            </a:r>
            <a:r>
              <a:rPr lang="de-CH" sz="1100"/>
              <a:t> </a:t>
            </a:r>
            <a:r>
              <a:rPr lang="de-CH" sz="1100" err="1"/>
              <a:t>course</a:t>
            </a:r>
            <a:r>
              <a:rPr lang="de-CH" sz="1100"/>
              <a:t> </a:t>
            </a:r>
            <a:r>
              <a:rPr lang="de-CH" sz="1100" err="1"/>
              <a:t>materials</a:t>
            </a:r>
            <a:r>
              <a:rPr lang="de-CH" sz="1100"/>
              <a:t>.</a:t>
            </a:r>
            <a:endParaRPr lang="de-DE" sz="1100"/>
          </a:p>
          <a:p>
            <a:endParaRPr lang="de-DE" sz="1100"/>
          </a:p>
          <a:p>
            <a:pPr marL="139700" indent="0">
              <a:buNone/>
            </a:pPr>
            <a:endParaRPr lang="de-DE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20CE3FF6-0876-C704-E350-1223DC88E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FB157D98-B7C7-D262-6FBD-8151B1C9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8A53FD61-4466-813E-3C54-02F1C7EB0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67F77A4B-9CB6-934E-4DBD-7AAFD61D9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8C682464-FAD3-8447-F896-80F5720B1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07791"/>
              </p:ext>
            </p:extLst>
          </p:nvPr>
        </p:nvGraphicFramePr>
        <p:xfrm>
          <a:off x="893135" y="2390931"/>
          <a:ext cx="7322287" cy="1928842"/>
        </p:xfrm>
        <a:graphic>
          <a:graphicData uri="http://schemas.openxmlformats.org/drawingml/2006/table">
            <a:tbl>
              <a:tblPr firstRow="1" bandRow="1">
                <a:tableStyleId>{37EFC3FF-53DB-4E55-9ACF-442857F8F93D}</a:tableStyleId>
              </a:tblPr>
              <a:tblGrid>
                <a:gridCol w="1993692">
                  <a:extLst>
                    <a:ext uri="{9D8B030D-6E8A-4147-A177-3AD203B41FA5}">
                      <a16:colId xmlns:a16="http://schemas.microsoft.com/office/drawing/2014/main" val="935675492"/>
                    </a:ext>
                  </a:extLst>
                </a:gridCol>
                <a:gridCol w="742013">
                  <a:extLst>
                    <a:ext uri="{9D8B030D-6E8A-4147-A177-3AD203B41FA5}">
                      <a16:colId xmlns:a16="http://schemas.microsoft.com/office/drawing/2014/main" val="595019790"/>
                    </a:ext>
                  </a:extLst>
                </a:gridCol>
                <a:gridCol w="4586582">
                  <a:extLst>
                    <a:ext uri="{9D8B030D-6E8A-4147-A177-3AD203B41FA5}">
                      <a16:colId xmlns:a16="http://schemas.microsoft.com/office/drawing/2014/main" val="1159981005"/>
                    </a:ext>
                  </a:extLst>
                </a:gridCol>
              </a:tblGrid>
              <a:tr h="335029">
                <a:tc>
                  <a:txBody>
                    <a:bodyPr/>
                    <a:lstStyle/>
                    <a:p>
                      <a:r>
                        <a:rPr lang="de-DE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KPI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err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Result</a:t>
                      </a:r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err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Implication</a:t>
                      </a:r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86708"/>
                  </a:ext>
                </a:extLst>
              </a:tr>
              <a:tr h="572589">
                <a:tc>
                  <a:txBody>
                    <a:bodyPr/>
                    <a:lstStyle/>
                    <a:p>
                      <a:r>
                        <a:rPr lang="de-DE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Relevant docs in retrieval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100% </a:t>
                      </a:r>
                      <a:r>
                        <a:rPr lang="de-DE" altLang="de-DE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✅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High relevance</a:t>
                      </a:r>
                      <a:r>
                        <a:rPr lang="de-CH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: Relevant documents were consistently retrieved.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11313"/>
                  </a:ext>
                </a:extLst>
              </a:tr>
              <a:tr h="426864">
                <a:tc>
                  <a:txBody>
                    <a:bodyPr/>
                    <a:lstStyle/>
                    <a:p>
                      <a:r>
                        <a:rPr lang="de-DE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Precision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78% </a:t>
                      </a:r>
                      <a:r>
                        <a:rPr lang="de-CH" sz="1100"/>
                        <a:t>👍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Good precision</a:t>
                      </a:r>
                      <a:r>
                        <a:rPr lang="de-CH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: While precision is fairly high, there’s still room for improvement.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32261"/>
                  </a:ext>
                </a:extLst>
              </a:tr>
              <a:tr h="426864">
                <a:tc>
                  <a:txBody>
                    <a:bodyPr/>
                    <a:lstStyle/>
                    <a:p>
                      <a:r>
                        <a:rPr lang="de-DE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Interchunk similarity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84% </a:t>
                      </a:r>
                      <a:r>
                        <a:rPr lang="de-DE" altLang="de-DE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❌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Chunk redundancy</a:t>
                      </a:r>
                      <a:r>
                        <a:rPr lang="de-CH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: M</a:t>
                      </a:r>
                      <a:r>
                        <a:rPr lang="de-CH" sz="1100" b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ore diverse chunks could improve retrieval quality. (e.g. reduce overlap, use different splitting logic e.g. paragraphs or pages instead of number of words)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8688"/>
                  </a:ext>
                </a:extLst>
              </a:tr>
            </a:tbl>
          </a:graphicData>
        </a:graphic>
      </p:graphicFrame>
      <p:sp>
        <p:nvSpPr>
          <p:cNvPr id="26" name="Rechteck 25">
            <a:extLst>
              <a:ext uri="{FF2B5EF4-FFF2-40B4-BE49-F238E27FC236}">
                <a16:creationId xmlns:a16="http://schemas.microsoft.com/office/drawing/2014/main" id="{0DBA660A-559A-CA19-F572-F720E05D6154}"/>
              </a:ext>
            </a:extLst>
          </p:cNvPr>
          <p:cNvSpPr/>
          <p:nvPr/>
        </p:nvSpPr>
        <p:spPr>
          <a:xfrm>
            <a:off x="893135" y="4437321"/>
            <a:ext cx="7343553" cy="5174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>
                <a:solidFill>
                  <a:schemeClr val="tx1"/>
                </a:solidFill>
                <a:latin typeface="DM Sans" pitchFamily="2" charset="77"/>
              </a:rPr>
              <a:t>The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model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performs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well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with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100%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relevance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and 78%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precision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, </a:t>
            </a:r>
          </a:p>
          <a:p>
            <a:pPr algn="ctr"/>
            <a:r>
              <a:rPr lang="de-CH">
                <a:solidFill>
                  <a:schemeClr val="tx1"/>
                </a:solidFill>
                <a:latin typeface="DM Sans" pitchFamily="2" charset="77"/>
              </a:rPr>
              <a:t>but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there's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room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for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improvement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in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chunk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diversity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and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precision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optimization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  <a:endParaRPr lang="de-DE">
              <a:solidFill>
                <a:schemeClr val="tx1"/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2372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958F2-D25C-0B83-8760-7DA97986C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5AE47D8-CD80-00A5-DEB4-C498DFD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Robustness</a:t>
            </a:r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525D1D9E-845C-10D6-282A-C38480AD4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sz="1100" err="1"/>
              <a:t>Procedure</a:t>
            </a:r>
            <a:r>
              <a:rPr lang="de-DE" sz="1100"/>
              <a:t>: </a:t>
            </a:r>
            <a:endParaRPr lang="en-US" sz="1100"/>
          </a:p>
          <a:p>
            <a:r>
              <a:rPr lang="en-US" sz="1100"/>
              <a:t>Repeated identical, paraphrased, and typo-altered queries; tested ambiguity and context shifts.</a:t>
            </a:r>
          </a:p>
          <a:p>
            <a:pPr marL="139700" indent="0">
              <a:buNone/>
            </a:pPr>
            <a:endParaRPr lang="de-DE" sz="1100"/>
          </a:p>
          <a:p>
            <a:pPr marL="139700" indent="0">
              <a:buNone/>
            </a:pPr>
            <a:r>
              <a:rPr lang="de-DE" sz="1100"/>
              <a:t>Goal: </a:t>
            </a:r>
          </a:p>
          <a:p>
            <a:r>
              <a:rPr lang="de-DE" sz="1100" err="1"/>
              <a:t>Assess</a:t>
            </a:r>
            <a:r>
              <a:rPr lang="de-DE" sz="1100"/>
              <a:t> RAG </a:t>
            </a:r>
            <a:r>
              <a:rPr lang="de-DE" sz="1100" err="1"/>
              <a:t>answer</a:t>
            </a:r>
            <a:r>
              <a:rPr lang="de-DE" sz="1100"/>
              <a:t> </a:t>
            </a:r>
            <a:r>
              <a:rPr lang="de-DE" sz="1100" err="1"/>
              <a:t>stability</a:t>
            </a:r>
            <a:r>
              <a:rPr lang="de-DE" sz="1100"/>
              <a:t> </a:t>
            </a:r>
            <a:r>
              <a:rPr lang="de-DE" sz="1100" err="1"/>
              <a:t>under</a:t>
            </a:r>
            <a:r>
              <a:rPr lang="de-DE" sz="1100"/>
              <a:t> </a:t>
            </a:r>
            <a:r>
              <a:rPr lang="de-DE" sz="1100" err="1"/>
              <a:t>varying</a:t>
            </a:r>
            <a:r>
              <a:rPr lang="de-DE" sz="1100"/>
              <a:t> </a:t>
            </a:r>
            <a:r>
              <a:rPr lang="de-DE" sz="1100" err="1"/>
              <a:t>query</a:t>
            </a:r>
            <a:r>
              <a:rPr lang="de-DE" sz="1100"/>
              <a:t> </a:t>
            </a:r>
            <a:r>
              <a:rPr lang="de-DE" sz="1100" err="1"/>
              <a:t>conditions</a:t>
            </a:r>
            <a:r>
              <a:rPr lang="de-DE" sz="1100"/>
              <a:t>.</a:t>
            </a:r>
          </a:p>
          <a:p>
            <a:pPr marL="139700" indent="0">
              <a:buNone/>
            </a:pPr>
            <a:endParaRPr lang="de-DE" sz="1100"/>
          </a:p>
          <a:p>
            <a:pPr marL="139700" indent="0">
              <a:buNone/>
            </a:pPr>
            <a:endParaRPr lang="de-DE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B4FBE58B-A969-00FF-E225-44C40E19D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12241596-D90E-E1C0-D71E-382ED90BE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6FA80054-3369-DD6E-11A7-646B6FD63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EE86FA8E-2916-0B5A-D56E-BD008AB96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443A8A82-7525-EC36-B8A8-4F78C9ABF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26904"/>
              </p:ext>
            </p:extLst>
          </p:nvPr>
        </p:nvGraphicFramePr>
        <p:xfrm>
          <a:off x="893135" y="2230097"/>
          <a:ext cx="7322288" cy="1716272"/>
        </p:xfrm>
        <a:graphic>
          <a:graphicData uri="http://schemas.openxmlformats.org/drawingml/2006/table">
            <a:tbl>
              <a:tblPr firstRow="1" bandRow="1">
                <a:tableStyleId>{37EFC3FF-53DB-4E55-9ACF-442857F8F93D}</a:tableStyleId>
              </a:tblPr>
              <a:tblGrid>
                <a:gridCol w="682052">
                  <a:extLst>
                    <a:ext uri="{9D8B030D-6E8A-4147-A177-3AD203B41FA5}">
                      <a16:colId xmlns:a16="http://schemas.microsoft.com/office/drawing/2014/main" val="595019790"/>
                    </a:ext>
                  </a:extLst>
                </a:gridCol>
                <a:gridCol w="6640236">
                  <a:extLst>
                    <a:ext uri="{9D8B030D-6E8A-4147-A177-3AD203B41FA5}">
                      <a16:colId xmlns:a16="http://schemas.microsoft.com/office/drawing/2014/main" val="1159981005"/>
                    </a:ext>
                  </a:extLst>
                </a:gridCol>
              </a:tblGrid>
              <a:tr h="248425">
                <a:tc>
                  <a:txBody>
                    <a:bodyPr/>
                    <a:lstStyle/>
                    <a:p>
                      <a:r>
                        <a:rPr lang="de-DE" sz="1100" b="1" err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Result</a:t>
                      </a:r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86708"/>
                  </a:ext>
                </a:extLst>
              </a:tr>
              <a:tr h="424577">
                <a:tc>
                  <a:txBody>
                    <a:bodyPr/>
                    <a:lstStyle/>
                    <a:p>
                      <a:pPr algn="ctr"/>
                      <a:r>
                        <a:rPr lang="de-DE" altLang="de-DE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✅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Stable: 90–95% consistent responses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11313"/>
                  </a:ext>
                </a:extLst>
              </a:tr>
              <a:tr h="515266">
                <a:tc>
                  <a:txBody>
                    <a:bodyPr/>
                    <a:lstStyle/>
                    <a:p>
                      <a:pPr algn="ctr"/>
                      <a:r>
                        <a:rPr lang="de-DE" altLang="de-DE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⚠️ 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Slight drop with long or nested queries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32261"/>
                  </a:ext>
                </a:extLst>
              </a:tr>
              <a:tr h="517349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 </a:t>
                      </a:r>
                      <a:r>
                        <a:rPr lang="de-DE" altLang="de-DE" sz="1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❌</a:t>
                      </a:r>
                      <a:endParaRPr lang="de-DE" sz="110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generic replies for unseen or incomplete contexts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68688"/>
                  </a:ext>
                </a:extLst>
              </a:tr>
            </a:tbl>
          </a:graphicData>
        </a:graphic>
      </p:graphicFrame>
      <p:sp>
        <p:nvSpPr>
          <p:cNvPr id="26" name="Rechteck 25">
            <a:extLst>
              <a:ext uri="{FF2B5EF4-FFF2-40B4-BE49-F238E27FC236}">
                <a16:creationId xmlns:a16="http://schemas.microsoft.com/office/drawing/2014/main" id="{D8E25D77-8935-C3A8-26A7-787B5244D891}"/>
              </a:ext>
            </a:extLst>
          </p:cNvPr>
          <p:cNvSpPr/>
          <p:nvPr/>
        </p:nvSpPr>
        <p:spPr>
          <a:xfrm>
            <a:off x="893135" y="4045381"/>
            <a:ext cx="7343553" cy="90939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 algn="ctr">
              <a:buNone/>
            </a:pPr>
            <a:r>
              <a:rPr lang="de-CH">
                <a:solidFill>
                  <a:schemeClr val="tx1"/>
                </a:solidFill>
                <a:latin typeface="DM Sans" pitchFamily="2" charset="77"/>
              </a:rPr>
              <a:t>RAG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shows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strong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robustness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across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prompt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variations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  <a:br>
              <a:rPr lang="de-CH">
                <a:solidFill>
                  <a:schemeClr val="tx1"/>
                </a:solidFill>
                <a:latin typeface="DM Sans" pitchFamily="2" charset="77"/>
              </a:rPr>
            </a:br>
            <a:r>
              <a:rPr lang="de-CH">
                <a:solidFill>
                  <a:schemeClr val="tx1"/>
                </a:solidFill>
                <a:latin typeface="DM Sans" pitchFamily="2" charset="77"/>
              </a:rPr>
              <a:t>Core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retrieval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stays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consistent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; minor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deviations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stem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from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LLM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reasoning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  <a:br>
              <a:rPr lang="de-CH">
                <a:solidFill>
                  <a:schemeClr val="tx1"/>
                </a:solidFill>
                <a:latin typeface="DM Sans" pitchFamily="2" charset="77"/>
              </a:rPr>
            </a:br>
            <a:r>
              <a:rPr lang="de-CH">
                <a:solidFill>
                  <a:schemeClr val="tx1"/>
                </a:solidFill>
                <a:latin typeface="DM Sans" pitchFamily="2" charset="77"/>
              </a:rPr>
              <a:t>Further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gains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possible via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context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filtering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,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spell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check, and prompt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normalization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  <a:endParaRPr lang="de-DE">
              <a:solidFill>
                <a:schemeClr val="tx1"/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67761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F46E-853C-CEE4-8AC0-14BA9AB9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8C21F5F-4C10-AA5B-0301-CAF1916F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Robustness</a:t>
            </a:r>
            <a:endParaRPr lang="de-DE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680E0B95-2438-D6F9-A96E-174CC6A2A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305417"/>
              </p:ext>
            </p:extLst>
          </p:nvPr>
        </p:nvGraphicFramePr>
        <p:xfrm>
          <a:off x="1303867" y="1202267"/>
          <a:ext cx="6536266" cy="23660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ubtitle 5">
            <a:extLst>
              <a:ext uri="{FF2B5EF4-FFF2-40B4-BE49-F238E27FC236}">
                <a16:creationId xmlns:a16="http://schemas.microsoft.com/office/drawing/2014/main" id="{C11F8324-74D2-8339-3093-EBB259AA3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7" name="Subtitle 5">
            <a:extLst>
              <a:ext uri="{FF2B5EF4-FFF2-40B4-BE49-F238E27FC236}">
                <a16:creationId xmlns:a16="http://schemas.microsoft.com/office/drawing/2014/main" id="{82AA2B8C-40E4-AC9C-BAED-499E3C389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5" name="Subtitle 5">
            <a:extLst>
              <a:ext uri="{FF2B5EF4-FFF2-40B4-BE49-F238E27FC236}">
                <a16:creationId xmlns:a16="http://schemas.microsoft.com/office/drawing/2014/main" id="{1F1A1162-A38E-DF01-5A91-00F25E84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7" name="Subtitle 5">
            <a:extLst>
              <a:ext uri="{FF2B5EF4-FFF2-40B4-BE49-F238E27FC236}">
                <a16:creationId xmlns:a16="http://schemas.microsoft.com/office/drawing/2014/main" id="{FE29B6B2-7B36-7CC4-A9D9-CCE6F4BD8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234C37-0C7E-97DD-67BB-87DB786E30A4}"/>
              </a:ext>
            </a:extLst>
          </p:cNvPr>
          <p:cNvSpPr/>
          <p:nvPr/>
        </p:nvSpPr>
        <p:spPr>
          <a:xfrm>
            <a:off x="893135" y="3568308"/>
            <a:ext cx="7343553" cy="138646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indent="0">
              <a:buNone/>
            </a:pPr>
            <a:r>
              <a:rPr lang="de-CH">
                <a:solidFill>
                  <a:schemeClr val="tx1"/>
                </a:solidFill>
                <a:latin typeface="DM Sans" pitchFamily="2" charset="77"/>
              </a:rPr>
              <a:t>Overall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robustness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score: </a:t>
            </a:r>
            <a:r>
              <a:rPr lang="de-CH" b="1">
                <a:solidFill>
                  <a:schemeClr val="tx1"/>
                </a:solidFill>
                <a:latin typeface="DM Sans" pitchFamily="2" charset="77"/>
              </a:rPr>
              <a:t>~88 % </a:t>
            </a:r>
            <a:r>
              <a:rPr lang="de-CH" b="1" err="1">
                <a:solidFill>
                  <a:schemeClr val="tx1"/>
                </a:solidFill>
                <a:latin typeface="DM Sans" pitchFamily="2" charset="77"/>
              </a:rPr>
              <a:t>consistent</a:t>
            </a:r>
            <a:r>
              <a:rPr lang="de-CH" b="1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b="1" err="1">
                <a:solidFill>
                  <a:schemeClr val="tx1"/>
                </a:solidFill>
                <a:latin typeface="DM Sans" pitchFamily="2" charset="77"/>
              </a:rPr>
              <a:t>answers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across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variations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</a:p>
          <a:p>
            <a:pPr marL="139700" indent="0">
              <a:buNone/>
            </a:pPr>
            <a:r>
              <a:rPr lang="de-CH" i="1" err="1">
                <a:solidFill>
                  <a:schemeClr val="tx1"/>
                </a:solidFill>
                <a:latin typeface="DM Sans" pitchFamily="2" charset="77"/>
              </a:rPr>
              <a:t>Highest</a:t>
            </a:r>
            <a:r>
              <a:rPr lang="de-CH" i="1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i="1" err="1">
                <a:solidFill>
                  <a:schemeClr val="tx1"/>
                </a:solidFill>
                <a:latin typeface="DM Sans" pitchFamily="2" charset="77"/>
              </a:rPr>
              <a:t>stability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for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repeated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and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paraphrased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queries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</a:p>
          <a:p>
            <a:pPr marL="139700" indent="0">
              <a:buNone/>
            </a:pPr>
            <a:r>
              <a:rPr lang="de-CH">
                <a:solidFill>
                  <a:schemeClr val="tx1"/>
                </a:solidFill>
                <a:latin typeface="DM Sans" pitchFamily="2" charset="77"/>
              </a:rPr>
              <a:t>Minor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sensitivity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to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i="1" err="1">
                <a:solidFill>
                  <a:schemeClr val="tx1"/>
                </a:solidFill>
                <a:latin typeface="DM Sans" pitchFamily="2" charset="77"/>
              </a:rPr>
              <a:t>typos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and </a:t>
            </a:r>
            <a:r>
              <a:rPr lang="de-CH" i="1" err="1">
                <a:solidFill>
                  <a:schemeClr val="tx1"/>
                </a:solidFill>
                <a:latin typeface="DM Sans" pitchFamily="2" charset="77"/>
              </a:rPr>
              <a:t>context</a:t>
            </a:r>
            <a:r>
              <a:rPr lang="de-CH" i="1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i="1" err="1">
                <a:solidFill>
                  <a:schemeClr val="tx1"/>
                </a:solidFill>
                <a:latin typeface="DM Sans" pitchFamily="2" charset="77"/>
              </a:rPr>
              <a:t>shifts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</a:p>
          <a:p>
            <a:pPr marL="139700" indent="0">
              <a:buNone/>
            </a:pP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Indicates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strong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retrieval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consistency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;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errors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mainly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stem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from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LLM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interpretation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, not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from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</a:rPr>
              <a:t>retrieval</a:t>
            </a:r>
            <a:r>
              <a:rPr lang="de-CH">
                <a:solidFill>
                  <a:schemeClr val="tx1"/>
                </a:solidFill>
                <a:latin typeface="DM Sa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6618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A167-BA0E-C37D-EB01-2B4CEB93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E9806C9-D015-EFF2-7201-2BA4CB0A3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Technical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9E95B379-92F4-B507-6763-DBC884461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de-DE" sz="1100" err="1"/>
              <a:t>Procedure</a:t>
            </a:r>
            <a:r>
              <a:rPr lang="de-DE" sz="1100"/>
              <a:t>: </a:t>
            </a:r>
          </a:p>
          <a:p>
            <a:r>
              <a:rPr lang="de-CH" sz="1100"/>
              <a:t>Different </a:t>
            </a:r>
            <a:r>
              <a:rPr lang="de-CH" sz="1100" err="1"/>
              <a:t>prompts</a:t>
            </a:r>
            <a:r>
              <a:rPr lang="de-CH" sz="1100"/>
              <a:t> </a:t>
            </a:r>
            <a:r>
              <a:rPr lang="de-CH" sz="1100" err="1"/>
              <a:t>were</a:t>
            </a:r>
            <a:r>
              <a:rPr lang="de-CH" sz="1100"/>
              <a:t> </a:t>
            </a:r>
            <a:r>
              <a:rPr lang="de-CH" sz="1100" err="1"/>
              <a:t>submitted</a:t>
            </a:r>
            <a:r>
              <a:rPr lang="de-CH" sz="1100"/>
              <a:t> </a:t>
            </a:r>
            <a:r>
              <a:rPr lang="de-CH" sz="1100" err="1"/>
              <a:t>sequentially</a:t>
            </a:r>
            <a:endParaRPr lang="de-CH" sz="1100"/>
          </a:p>
          <a:p>
            <a:r>
              <a:rPr lang="de-CH" sz="1100"/>
              <a:t>Logs </a:t>
            </a:r>
            <a:r>
              <a:rPr lang="de-CH" sz="1100" err="1"/>
              <a:t>were</a:t>
            </a:r>
            <a:r>
              <a:rPr lang="de-CH" sz="1100"/>
              <a:t> </a:t>
            </a:r>
            <a:r>
              <a:rPr lang="de-CH" sz="1100" err="1"/>
              <a:t>collected</a:t>
            </a:r>
            <a:r>
              <a:rPr lang="de-CH" sz="1100"/>
              <a:t> and </a:t>
            </a:r>
            <a:r>
              <a:rPr lang="de-CH" sz="1100" err="1"/>
              <a:t>analyzed</a:t>
            </a:r>
            <a:r>
              <a:rPr lang="de-CH" sz="1100"/>
              <a:t> </a:t>
            </a:r>
            <a:r>
              <a:rPr lang="de-CH" sz="1100" err="1"/>
              <a:t>using</a:t>
            </a:r>
            <a:r>
              <a:rPr lang="de-CH" sz="1100"/>
              <a:t> Python code</a:t>
            </a:r>
          </a:p>
          <a:p>
            <a:endParaRPr lang="de-CH" sz="1100"/>
          </a:p>
          <a:p>
            <a:pPr marL="139700" indent="0">
              <a:buNone/>
            </a:pPr>
            <a:r>
              <a:rPr lang="de-CH" sz="1100"/>
              <a:t>Goal:</a:t>
            </a:r>
          </a:p>
          <a:p>
            <a:r>
              <a:rPr lang="de-CH" sz="1100" err="1"/>
              <a:t>Identify</a:t>
            </a:r>
            <a:r>
              <a:rPr lang="de-CH" sz="1100"/>
              <a:t> </a:t>
            </a:r>
            <a:r>
              <a:rPr lang="de-CH" sz="1100" err="1"/>
              <a:t>where</a:t>
            </a:r>
            <a:r>
              <a:rPr lang="de-CH" sz="1100"/>
              <a:t> </a:t>
            </a:r>
            <a:r>
              <a:rPr lang="de-CH" sz="1100" err="1"/>
              <a:t>delays</a:t>
            </a:r>
            <a:r>
              <a:rPr lang="de-CH" sz="1100"/>
              <a:t> </a:t>
            </a:r>
            <a:r>
              <a:rPr lang="de-CH" sz="1100" err="1"/>
              <a:t>occur</a:t>
            </a:r>
            <a:r>
              <a:rPr lang="de-CH" sz="1100"/>
              <a:t> and </a:t>
            </a:r>
            <a:r>
              <a:rPr lang="de-CH" sz="1100" err="1"/>
              <a:t>whether</a:t>
            </a:r>
            <a:r>
              <a:rPr lang="de-CH" sz="1100"/>
              <a:t> </a:t>
            </a:r>
            <a:r>
              <a:rPr lang="de-CH" sz="1100" err="1"/>
              <a:t>the</a:t>
            </a:r>
            <a:r>
              <a:rPr lang="de-CH" sz="1100"/>
              <a:t> </a:t>
            </a:r>
            <a:r>
              <a:rPr lang="de-CH" sz="1100" err="1"/>
              <a:t>system</a:t>
            </a:r>
            <a:r>
              <a:rPr lang="de-CH" sz="1100"/>
              <a:t> </a:t>
            </a:r>
            <a:r>
              <a:rPr lang="de-CH" sz="1100" err="1"/>
              <a:t>meets</a:t>
            </a:r>
            <a:r>
              <a:rPr lang="de-CH" sz="1100"/>
              <a:t> </a:t>
            </a:r>
            <a:r>
              <a:rPr lang="de-CH" sz="1100" err="1"/>
              <a:t>usability</a:t>
            </a:r>
            <a:r>
              <a:rPr lang="de-CH" sz="1100"/>
              <a:t> </a:t>
            </a:r>
            <a:r>
              <a:rPr lang="de-CH" sz="1100" err="1"/>
              <a:t>targets</a:t>
            </a:r>
            <a:r>
              <a:rPr lang="de-CH" sz="1100"/>
              <a:t> </a:t>
            </a:r>
            <a:r>
              <a:rPr lang="de-CH" sz="1100" err="1"/>
              <a:t>for</a:t>
            </a:r>
            <a:r>
              <a:rPr lang="de-CH" sz="1100"/>
              <a:t> smooth </a:t>
            </a:r>
            <a:r>
              <a:rPr lang="de-CH" sz="1100" err="1"/>
              <a:t>interaction</a:t>
            </a:r>
            <a:r>
              <a:rPr lang="de-CH" sz="1100"/>
              <a:t>.</a:t>
            </a:r>
          </a:p>
          <a:p>
            <a:pPr marL="139700" indent="0">
              <a:buNone/>
            </a:pPr>
            <a:endParaRPr lang="de-CH" sz="1100"/>
          </a:p>
          <a:p>
            <a:endParaRPr lang="de-DE" sz="1100"/>
          </a:p>
          <a:p>
            <a:endParaRPr lang="de-DE" sz="1100"/>
          </a:p>
          <a:p>
            <a:pPr marL="139700" indent="0">
              <a:buNone/>
            </a:pPr>
            <a:endParaRPr lang="de-DE"/>
          </a:p>
        </p:txBody>
      </p:sp>
      <p:sp>
        <p:nvSpPr>
          <p:cNvPr id="10" name="Subtitle 5">
            <a:extLst>
              <a:ext uri="{FF2B5EF4-FFF2-40B4-BE49-F238E27FC236}">
                <a16:creationId xmlns:a16="http://schemas.microsoft.com/office/drawing/2014/main" id="{E1D39D45-9154-9026-6A97-BE84ED8E8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555" y="21801"/>
            <a:ext cx="13208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Introduction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2" name="Subtitle 5">
            <a:extLst>
              <a:ext uri="{FF2B5EF4-FFF2-40B4-BE49-F238E27FC236}">
                <a16:creationId xmlns:a16="http://schemas.microsoft.com/office/drawing/2014/main" id="{6C4CDD5B-8877-FC65-1D1E-877CB529D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4342" y="21801"/>
            <a:ext cx="143933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 err="1">
                <a:solidFill>
                  <a:schemeClr val="bg1">
                    <a:lumMod val="76000"/>
                  </a:schemeClr>
                </a:solidFill>
                <a:latin typeface="Arial"/>
              </a:rPr>
              <a:t>Methodology</a:t>
            </a:r>
            <a:endParaRPr lang="de-DE" altLang="de-DE" sz="1600">
              <a:solidFill>
                <a:schemeClr val="bg1">
                  <a:lumMod val="76000"/>
                </a:schemeClr>
              </a:solidFill>
              <a:latin typeface="Arial"/>
            </a:endParaRPr>
          </a:p>
        </p:txBody>
      </p:sp>
      <p:sp>
        <p:nvSpPr>
          <p:cNvPr id="14" name="Subtitle 5">
            <a:extLst>
              <a:ext uri="{FF2B5EF4-FFF2-40B4-BE49-F238E27FC236}">
                <a16:creationId xmlns:a16="http://schemas.microsoft.com/office/drawing/2014/main" id="{72B4C84F-56D9-8763-802C-B93EC346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227" y="19359"/>
            <a:ext cx="14943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de-DE" altLang="de-DE" sz="1600">
                <a:latin typeface="Arial"/>
              </a:rPr>
              <a:t>Main </a:t>
            </a:r>
            <a:r>
              <a:rPr lang="de-DE" altLang="de-DE" sz="1600" err="1">
                <a:latin typeface="Arial"/>
              </a:rPr>
              <a:t>Results</a:t>
            </a:r>
            <a:endParaRPr lang="en-US"/>
          </a:p>
        </p:txBody>
      </p:sp>
      <p:sp>
        <p:nvSpPr>
          <p:cNvPr id="16" name="Subtitle 5">
            <a:extLst>
              <a:ext uri="{FF2B5EF4-FFF2-40B4-BE49-F238E27FC236}">
                <a16:creationId xmlns:a16="http://schemas.microsoft.com/office/drawing/2014/main" id="{DC3CB8B1-5668-19D7-4226-63CD0F75C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0386" y="17046"/>
            <a:ext cx="117686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1pPr>
            <a:lvl2pPr marL="457200" marR="0" lvl="1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2pPr>
            <a:lvl3pPr marL="914400" marR="0" lvl="2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3pPr>
            <a:lvl4pPr marL="1371600" marR="0" lvl="3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4pPr>
            <a:lvl5pPr marL="1828800" marR="0" lvl="4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5pPr>
            <a:lvl6pPr marL="2286000" marR="0" lvl="5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6pPr>
            <a:lvl7pPr marL="2743200" marR="0" lvl="6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7pPr>
            <a:lvl8pPr marL="3200400" marR="0" lvl="7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8pPr>
            <a:lvl9pPr marL="3657600" marR="0" lvl="8" indent="-317500"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400"/>
              <a:buFont typeface="DM Sans"/>
              <a:buNone/>
              <a:defRPr sz="14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00000"/>
              </a:lnSpc>
              <a:buClrTx/>
              <a:buSzTx/>
              <a:buFontTx/>
              <a:buNone/>
            </a:pPr>
            <a:r>
              <a:rPr lang="de-DE" altLang="de-DE" sz="1600">
                <a:solidFill>
                  <a:schemeClr val="bg1">
                    <a:lumMod val="75000"/>
                  </a:schemeClr>
                </a:solidFill>
              </a:rPr>
              <a:t>Outlook</a:t>
            </a:r>
          </a:p>
        </p:txBody>
      </p:sp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5A78525C-F469-061F-E81A-357975883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71047"/>
              </p:ext>
            </p:extLst>
          </p:nvPr>
        </p:nvGraphicFramePr>
        <p:xfrm>
          <a:off x="882500" y="2496799"/>
          <a:ext cx="7322287" cy="1742298"/>
        </p:xfrm>
        <a:graphic>
          <a:graphicData uri="http://schemas.openxmlformats.org/drawingml/2006/table">
            <a:tbl>
              <a:tblPr firstRow="1" bandRow="1">
                <a:tableStyleId>{37EFC3FF-53DB-4E55-9ACF-442857F8F93D}</a:tableStyleId>
              </a:tblPr>
              <a:tblGrid>
                <a:gridCol w="1481470">
                  <a:extLst>
                    <a:ext uri="{9D8B030D-6E8A-4147-A177-3AD203B41FA5}">
                      <a16:colId xmlns:a16="http://schemas.microsoft.com/office/drawing/2014/main" val="935675492"/>
                    </a:ext>
                  </a:extLst>
                </a:gridCol>
                <a:gridCol w="765544">
                  <a:extLst>
                    <a:ext uri="{9D8B030D-6E8A-4147-A177-3AD203B41FA5}">
                      <a16:colId xmlns:a16="http://schemas.microsoft.com/office/drawing/2014/main" val="595019790"/>
                    </a:ext>
                  </a:extLst>
                </a:gridCol>
                <a:gridCol w="5075273">
                  <a:extLst>
                    <a:ext uri="{9D8B030D-6E8A-4147-A177-3AD203B41FA5}">
                      <a16:colId xmlns:a16="http://schemas.microsoft.com/office/drawing/2014/main" val="1159981005"/>
                    </a:ext>
                  </a:extLst>
                </a:gridCol>
              </a:tblGrid>
              <a:tr h="432046">
                <a:tc>
                  <a:txBody>
                    <a:bodyPr/>
                    <a:lstStyle/>
                    <a:p>
                      <a:r>
                        <a:rPr lang="de-DE" sz="1100" b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KPI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err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Result</a:t>
                      </a:r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100" b="1" err="1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Implication</a:t>
                      </a:r>
                      <a:endParaRPr lang="de-DE" sz="1100" b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5886708"/>
                  </a:ext>
                </a:extLst>
              </a:tr>
              <a:tr h="726276">
                <a:tc>
                  <a:txBody>
                    <a:bodyPr/>
                    <a:lstStyle/>
                    <a:p>
                      <a:r>
                        <a:rPr lang="de-CH" sz="1100" b="1" i="0" u="none" strike="noStrike" cap="none">
                          <a:solidFill>
                            <a:schemeClr val="tx1"/>
                          </a:solidFill>
                          <a:latin typeface="DM Sans" pitchFamily="2" charset="77"/>
                          <a:cs typeface="Arial"/>
                          <a:sym typeface="Arial"/>
                        </a:rPr>
                        <a:t>Response latency </a:t>
                      </a:r>
                      <a:endParaRPr lang="de-DE" sz="1100" b="1" i="0" u="none" strike="noStrike" cap="none">
                        <a:solidFill>
                          <a:schemeClr val="tx1"/>
                        </a:solidFill>
                        <a:latin typeface="DM Sans" pitchFamily="2" charset="77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0"/>
                        <a:t>👍</a:t>
                      </a:r>
                      <a:endParaRPr lang="de-DE" sz="1100" b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CH" sz="1100" b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Response latency fluctuates more strongly, with occasional peaks above the 3-second target, especially at the beginning of testing. the average response time is 6.4 s (median 4.5 s), indicating that most queries are answered near the target, though some outliers slow down the mean.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811313"/>
                  </a:ext>
                </a:extLst>
              </a:tr>
              <a:tr h="54825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de-CH" sz="1100" b="1" i="0" u="none" strike="noStrike" cap="none">
                          <a:solidFill>
                            <a:schemeClr val="tx1"/>
                          </a:solidFill>
                          <a:latin typeface="DM Sans" pitchFamily="2" charset="77"/>
                          <a:cs typeface="Arial"/>
                          <a:sym typeface="Arial"/>
                        </a:rPr>
                        <a:t>Retrieval latency </a:t>
                      </a:r>
                      <a:endParaRPr lang="de-DE" sz="1100" b="1" i="0" u="none" strike="noStrike" cap="none">
                        <a:solidFill>
                          <a:schemeClr val="tx1"/>
                        </a:solidFill>
                        <a:latin typeface="DM Sans" pitchFamily="2" charset="77"/>
                        <a:cs typeface="Arial"/>
                        <a:sym typeface="Arial"/>
                      </a:endParaRP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altLang="de-DE" sz="11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✅</a:t>
                      </a:r>
                      <a:endParaRPr lang="de-DE" sz="1100" b="0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100" b="0">
                          <a:solidFill>
                            <a:schemeClr val="tx1"/>
                          </a:solidFill>
                          <a:latin typeface="DM Sans" pitchFamily="2" charset="77"/>
                        </a:rPr>
                        <a:t>Retrieval latency remains almost constant and well below the 1-second target. It is consistently fast with an average of only 0.1 s.</a:t>
                      </a:r>
                      <a:endParaRPr lang="de-CH" sz="1100" b="0" i="1">
                        <a:solidFill>
                          <a:schemeClr val="tx1"/>
                        </a:solidFill>
                        <a:latin typeface="DM Sans" pitchFamily="2" charset="7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032261"/>
                  </a:ext>
                </a:extLst>
              </a:tr>
            </a:tbl>
          </a:graphicData>
        </a:graphic>
      </p:graphicFrame>
      <p:sp>
        <p:nvSpPr>
          <p:cNvPr id="26" name="Rechteck 25">
            <a:extLst>
              <a:ext uri="{FF2B5EF4-FFF2-40B4-BE49-F238E27FC236}">
                <a16:creationId xmlns:a16="http://schemas.microsoft.com/office/drawing/2014/main" id="{F6B4DE6D-B1AF-8C18-4834-395FD86D53F0}"/>
              </a:ext>
            </a:extLst>
          </p:cNvPr>
          <p:cNvSpPr/>
          <p:nvPr/>
        </p:nvSpPr>
        <p:spPr>
          <a:xfrm>
            <a:off x="882500" y="4360949"/>
            <a:ext cx="7343553" cy="5174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9700" algn="ctr"/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The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clear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gap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between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retrieval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and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response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latency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suggest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that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the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bottleneck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lies in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the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LLM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generation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, not in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the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search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 </a:t>
            </a:r>
            <a:r>
              <a:rPr lang="de-CH" err="1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process</a:t>
            </a:r>
            <a:r>
              <a:rPr lang="de-CH">
                <a:solidFill>
                  <a:schemeClr val="tx1"/>
                </a:solidFill>
                <a:latin typeface="DM Sans" pitchFamily="2" charset="77"/>
                <a:sym typeface="Wingdings" pitchFamily="2" charset="2"/>
              </a:rPr>
              <a:t>.</a:t>
            </a:r>
            <a:endParaRPr lang="de-DE">
              <a:solidFill>
                <a:schemeClr val="tx1"/>
              </a:solidFill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34496766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B079C88B38CF84FAA7635091B1C8719" ma:contentTypeVersion="10" ma:contentTypeDescription="Ein neues Dokument erstellen." ma:contentTypeScope="" ma:versionID="f097f95cd8d2e1f9115df2383c013aa8">
  <xsd:schema xmlns:xsd="http://www.w3.org/2001/XMLSchema" xmlns:xs="http://www.w3.org/2001/XMLSchema" xmlns:p="http://schemas.microsoft.com/office/2006/metadata/properties" xmlns:ns2="307cf28e-0956-43db-8fbf-ab650ed7239e" xmlns:ns3="424e5613-707c-41b5-baee-6179bf7c7d6c" targetNamespace="http://schemas.microsoft.com/office/2006/metadata/properties" ma:root="true" ma:fieldsID="4f38752b27dfbc682cdc4f97fc3f7242" ns2:_="" ns3:_="">
    <xsd:import namespace="307cf28e-0956-43db-8fbf-ab650ed7239e"/>
    <xsd:import namespace="424e5613-707c-41b5-baee-6179bf7c7d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7cf28e-0956-43db-8fbf-ab650ed723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9a48e02a-304b-44db-a51f-647cba8d1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e5613-707c-41b5-baee-6179bf7c7d6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8435b89-ef6d-416d-b907-1480af4b1884}" ma:internalName="TaxCatchAll" ma:showField="CatchAllData" ma:web="424e5613-707c-41b5-baee-6179bf7c7d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24e5613-707c-41b5-baee-6179bf7c7d6c" xsi:nil="true"/>
    <lcf76f155ced4ddcb4097134ff3c332f xmlns="307cf28e-0956-43db-8fbf-ab650ed7239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C3CEDA3-5B91-48AE-BAA2-F57CB17575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576926-2004-4BB6-88BB-A79787446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7cf28e-0956-43db-8fbf-ab650ed7239e"/>
    <ds:schemaRef ds:uri="424e5613-707c-41b5-baee-6179bf7c7d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C3C7DB-9F0D-430C-BB9A-6F92F41908D4}">
  <ds:schemaRefs>
    <ds:schemaRef ds:uri="307cf28e-0956-43db-8fbf-ab650ed7239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24e5613-707c-41b5-baee-6179bf7c7d6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Data Collection and Analysis - Master of Science in Community Health and Prevention Research by Slidesgo</vt:lpstr>
      <vt:lpstr>Design &amp; Implementation of a Chatbot Study buddy based on RAG</vt:lpstr>
      <vt:lpstr>Introduction</vt:lpstr>
      <vt:lpstr>Study Buddy Workflow</vt:lpstr>
      <vt:lpstr>Architectural Decisions</vt:lpstr>
      <vt:lpstr>Key Performance Indicators </vt:lpstr>
      <vt:lpstr>Retrieval Quality</vt:lpstr>
      <vt:lpstr>Robustness</vt:lpstr>
      <vt:lpstr>Robustness</vt:lpstr>
      <vt:lpstr>Technical</vt:lpstr>
      <vt:lpstr>Technical</vt:lpstr>
      <vt:lpstr>User Experience</vt:lpstr>
      <vt:lpstr>Optimization Potential</vt:lpstr>
      <vt:lpstr>Appendix</vt:lpstr>
      <vt:lpstr>Disclosure of GenAI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</cp:revision>
  <dcterms:modified xsi:type="dcterms:W3CDTF">2025-10-27T19:54:44Z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0x0101004B079C88B38CF84FAA7635091B1C8719</vt:lpwstr>
  </property>
  <property fmtid="{D5CDD505-2E9C-101B-9397-08002B2CF9AE}" pid="3" name="MediaServiceImageTags">
    <vt:lpwstr/>
  </property>
</Properties>
</file>