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B3A919-CD6C-4CD0-881E-F8BD018DE384}">
  <a:tblStyle styleId="{DAB3A919-CD6C-4CD0-881E-F8BD018DE3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8fc74c5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8fc74c5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93039be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93039be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93039be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93039be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93039be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93039be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93039be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93039be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5ad5af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5ad5af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b90f033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b90f033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d5ad5af6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d5ad5af6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6ac8e3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6ac8e3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e0f3b5c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e0f3b5c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93039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93039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93039be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93039be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e0f3b5c4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e0f3b5c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Proiect Final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58700" y="2571750"/>
            <a:ext cx="2174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Ignat Georgiana Bianca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31.07.2024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60025" y="0"/>
            <a:ext cx="2754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executate II.I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75" y="2966050"/>
            <a:ext cx="2357250" cy="18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25" y="589950"/>
            <a:ext cx="2357250" cy="2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175" y="589950"/>
            <a:ext cx="5668857" cy="2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025" y="2966050"/>
            <a:ext cx="5668850" cy="18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2" type="body"/>
          </p:nvPr>
        </p:nvSpPr>
        <p:spPr>
          <a:xfrm>
            <a:off x="479375" y="1857925"/>
            <a:ext cx="82194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Pentru prima cerință de business s-a creat un număr de 11 teste, dintre care s-au executat 3 care au identificat 4 defecte</a:t>
            </a:r>
            <a:endParaRPr/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Pentru a doua cerință de business s-a executat un număr de 13 teste, cu 2 execuții dintre care una cu succes și una cu defect identificat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Riscuri de proiect:</a:t>
            </a:r>
            <a:endParaRPr b="1"/>
          </a:p>
          <a:p>
            <a:pPr indent="-311308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7073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Probleme apărute în integrarea terțelor părți cum ar fi servicii API, metode de plată și colaboratori de plăți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Schimbări legale și reglementări survenite pe parcursul desfășurării proiectului care ar putea întârzia finalizarea acestuia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Erori apărute din partea prestatorilor de servicii ai website-ului (hosting services) care pot afecta parcurgerea proiectului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Lipsa constanței și a datelor specifice din documentație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Riscuri de produs:</a:t>
            </a:r>
            <a:endParaRPr b="1"/>
          </a:p>
          <a:p>
            <a:pPr indent="-311308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7073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Aplicația web este expusă atacurilor frauduloase care pot dăuna clienților și datelor personale ale acestora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Deficitele în uzabilitate și performanță care pot apărea pot reduce numărul de utilizatori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Defecțiunile de localizare pot duce la feedback negativ și pierderi financiare</a:t>
            </a:r>
            <a:endParaRPr sz="1108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8">
                <a:latin typeface="Arial"/>
                <a:ea typeface="Arial"/>
                <a:cs typeface="Arial"/>
                <a:sym typeface="Arial"/>
              </a:rPr>
              <a:t>Feedback negativ din partea userilor</a:t>
            </a:r>
            <a:endParaRPr sz="1108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5" y="122150"/>
            <a:ext cx="8219399" cy="14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24"/>
          <p:cNvGraphicFramePr/>
          <p:nvPr/>
        </p:nvGraphicFramePr>
        <p:xfrm>
          <a:off x="474575" y="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{DAB3A919-CD6C-4CD0-881E-F8BD018DE384}</a:tableStyleId>
              </a:tblPr>
              <a:tblGrid>
                <a:gridCol w="2021175"/>
                <a:gridCol w="2021175"/>
              </a:tblGrid>
              <a:tr h="43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Riscuri de proiect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Riscuri de produs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3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Probleme apărute în integrarea terțelor părți cum ar fi servicii API, metode de plată și colaboratori de plăți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Aplicația web este expusă atacurilor frauduloase care pot dăuna clienților și datelor personale ale acestora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6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Schimbări legale și reglementări survenite pe parcursul desfășurării proiectului care ar putea întârzia finalizarea acestuia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Deficitele în uzabilitate și performanță care pot apărea pot reduce numărul de utilizatori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6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Erori apărute din partea prestatorilor de servicii ai website-ului (hosting services) care pot afecta parcurgerea proiectului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Defecțiunile de localizare pot duce la feedback negativ și pierderi financiare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9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Lipsa constanței și a datelor specifice din documentație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Feedback negativ din partea userilor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239" name="Google Shape;239;p24"/>
          <p:cNvSpPr txBox="1"/>
          <p:nvPr>
            <p:ph type="title"/>
          </p:nvPr>
        </p:nvSpPr>
        <p:spPr>
          <a:xfrm>
            <a:off x="1293800" y="174425"/>
            <a:ext cx="24039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de risc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4781575" y="3660550"/>
            <a:ext cx="3821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Pentru acest proiect au fost create două teste care în urma execuției au identificat bug-urile detaliate mai jos, astfel scopul de a verifica funcționalitatea formularelor și cea de căutare folosind parametri și filtre.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25" y="735425"/>
            <a:ext cx="3965800" cy="2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38450" y="50850"/>
            <a:ext cx="20901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ticket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5" y="917750"/>
            <a:ext cx="3774099" cy="3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75" y="917750"/>
            <a:ext cx="3957075" cy="38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823850" y="866775"/>
            <a:ext cx="6060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Vă mulțumesc pentru atenție!</a:t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1921475" y="3348075"/>
            <a:ext cx="4674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https://github.com/Biacna/travelminit_test_project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896050" y="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35600" y="818525"/>
            <a:ext cx="36576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Ce sunt cerințele de business, la ce ne folosesc și cine le creează?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Cerințele de business</a:t>
            </a:r>
            <a:r>
              <a:rPr lang="en">
                <a:solidFill>
                  <a:schemeClr val="dk2"/>
                </a:solidFill>
              </a:rPr>
              <a:t> stau la baza dezvoltării produsului. Acestea sunt create de către client și conțin informații despre cum trebuie să funcționeze produsul, cu detalii despre funcționalități, imagini mock-up. Se folosesc pentru definirea obiectivelor și pentru o comunicare eficientă în cadrul echipei.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52700" y="818525"/>
            <a:ext cx="36576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Explicați diferența între un test condition și un test case</a:t>
            </a:r>
            <a:endParaRPr sz="1500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Test condition</a:t>
            </a:r>
            <a:r>
              <a:rPr lang="en">
                <a:solidFill>
                  <a:schemeClr val="dk2"/>
                </a:solidFill>
              </a:rPr>
              <a:t> răspunde la întrebarea „ce testăm?”, iar </a:t>
            </a:r>
            <a:r>
              <a:rPr b="1" lang="en">
                <a:solidFill>
                  <a:schemeClr val="dk2"/>
                </a:solidFill>
              </a:rPr>
              <a:t>test case</a:t>
            </a:r>
            <a:r>
              <a:rPr lang="en">
                <a:solidFill>
                  <a:schemeClr val="dk2"/>
                </a:solidFill>
              </a:rPr>
              <a:t> răspunde la întrebarea „cum testăm?”.</a:t>
            </a:r>
            <a:endParaRPr>
              <a:solidFill>
                <a:schemeClr val="dk2"/>
              </a:solidFill>
            </a:endParaRPr>
          </a:p>
          <a:p>
            <a:pPr indent="127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Test condition</a:t>
            </a:r>
            <a:r>
              <a:rPr lang="en">
                <a:solidFill>
                  <a:schemeClr val="dk2"/>
                </a:solidFill>
              </a:rPr>
              <a:t> se referă la componente sau funcționalități ale unui produs software care pot fi testate și sunt reprezentate de scenarii reale (ex. “Verify that the user can register for a new account”), pe când </a:t>
            </a:r>
            <a:r>
              <a:rPr b="1" lang="en">
                <a:solidFill>
                  <a:schemeClr val="dk2"/>
                </a:solidFill>
              </a:rPr>
              <a:t>test case</a:t>
            </a:r>
            <a:r>
              <a:rPr lang="en">
                <a:solidFill>
                  <a:schemeClr val="dk2"/>
                </a:solidFill>
              </a:rPr>
              <a:t>-ul cuprinde detaliile procesului de testare inclusiv pașii de testare.</a:t>
            </a:r>
            <a:endParaRPr sz="14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34525" y="3793175"/>
            <a:ext cx="81951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verification și validation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Verification doar verifică dacă produsul îndeplinește specificațiile clientului, iar validation este partea de evaluare finală a produsului, înainte ca acesta să fie released.</a:t>
            </a:r>
            <a:endParaRPr/>
          </a:p>
        </p:txBody>
      </p:sp>
      <p:cxnSp>
        <p:nvCxnSpPr>
          <p:cNvPr id="144" name="Google Shape;144;p14"/>
          <p:cNvCxnSpPr/>
          <p:nvPr/>
        </p:nvCxnSpPr>
        <p:spPr>
          <a:xfrm>
            <a:off x="2628975" y="3744950"/>
            <a:ext cx="400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74450" y="930625"/>
            <a:ext cx="81951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retesting și regression testing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Diferența între retestare și testare de regresie este că retestarea se face pentru a verifica dacă bug-urile raportate au fost fixate, iar testarea de regresie se face pentru a verifica apariția unor noi defecte apărute după schimbări aduse aplicației (după un update).</a:t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2896050" y="11015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  <p:sp>
        <p:nvSpPr>
          <p:cNvPr id="151" name="Google Shape;151;p15"/>
          <p:cNvSpPr/>
          <p:nvPr/>
        </p:nvSpPr>
        <p:spPr>
          <a:xfrm>
            <a:off x="208050" y="3395272"/>
            <a:ext cx="2091000" cy="1202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 </a:t>
            </a:r>
            <a:r>
              <a:rPr lang="en" sz="1000">
                <a:solidFill>
                  <a:schemeClr val="dk1"/>
                </a:solidFill>
              </a:rPr>
              <a:t>testează un singur modul al aplicației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</a:t>
            </a:r>
            <a:r>
              <a:rPr lang="en" sz="1000">
                <a:solidFill>
                  <a:schemeClr val="dk1"/>
                </a:solidFill>
              </a:rPr>
              <a:t>verifică bucăți mici dintr-o aplicație (de exemplu funcții, clase, interfețe)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▸verifică componente software individuale (funcții, clase)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2420350" y="3395273"/>
            <a:ext cx="2091000" cy="1202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 </a:t>
            </a:r>
            <a:r>
              <a:rPr lang="en" sz="1100">
                <a:solidFill>
                  <a:schemeClr val="dk1"/>
                </a:solidFill>
              </a:rPr>
              <a:t>verifică </a:t>
            </a:r>
            <a:r>
              <a:rPr lang="en" sz="1000">
                <a:solidFill>
                  <a:srgbClr val="1B212C"/>
                </a:solidFill>
              </a:rPr>
              <a:t>componentele funcționale și non-funcțioanle și comunicarea între sisteme în raport cu cerințele de business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4632650" y="3395272"/>
            <a:ext cx="2091000" cy="1202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 </a:t>
            </a:r>
            <a:r>
              <a:rPr lang="en" sz="1100">
                <a:solidFill>
                  <a:schemeClr val="dk1"/>
                </a:solidFill>
              </a:rPr>
              <a:t>verifică comportamentul și capabilitatea sistemului ca un tot unitar ținând cont de comportamentul end-to-end al produsului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844948" y="3395277"/>
            <a:ext cx="2091000" cy="1202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▸verifică criteriile de acceptare specifice pentru experiența utilizatorului (interacțiunea cu produsul, funcționalități critice, navigare intuitivă)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▸este de două tipuri și anume Alpha și Beta.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08050" y="2938064"/>
            <a:ext cx="2091000" cy="3792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testare de component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6844950" y="2931023"/>
            <a:ext cx="2091000" cy="3792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testare de acceptanță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4632650" y="2931023"/>
            <a:ext cx="2091000" cy="3792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</a:t>
            </a:r>
            <a:r>
              <a:rPr b="1" lang="en" sz="1200">
                <a:solidFill>
                  <a:schemeClr val="dk1"/>
                </a:solidFill>
              </a:rPr>
              <a:t>estare de sistem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2420350" y="2938064"/>
            <a:ext cx="2091000" cy="3792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testare de integrare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74575" y="2458799"/>
            <a:ext cx="482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Enumerați și explicați pe scurt nivelurile de testare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60" name="Google Shape;160;p15"/>
          <p:cNvCxnSpPr/>
          <p:nvPr/>
        </p:nvCxnSpPr>
        <p:spPr>
          <a:xfrm>
            <a:off x="2568900" y="2338513"/>
            <a:ext cx="400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1028525" y="923225"/>
            <a:ext cx="7279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Enumerați și explicați pe scurt etapele procesului de testare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286200" y="1409242"/>
            <a:ext cx="1428600" cy="51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planning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24350" y="1994823"/>
            <a:ext cx="1171575" cy="1536855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alocă rolurile membrilor echipei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creează planurile de testare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definesc criteriile de intrare și de ieșire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714800" y="1409242"/>
            <a:ext cx="1428600" cy="51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  analisys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762425" y="1994823"/>
            <a:ext cx="1171575" cy="1536855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analizează documentația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generează condițiile de testare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143400" y="1409242"/>
            <a:ext cx="1428600" cy="51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200500" y="1994823"/>
            <a:ext cx="1171575" cy="1536855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stabilesc tool-urile de testare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creează cazurile și scenariile de testare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identifică datele necesare testării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571988" y="1409242"/>
            <a:ext cx="1428600" cy="51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implementation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638575" y="1994823"/>
            <a:ext cx="1171575" cy="1536855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▸testele se prioritizează și se grupează conform importanței și obiectivelor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6000588" y="1409242"/>
            <a:ext cx="1428600" cy="51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execution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6076650" y="1994823"/>
            <a:ext cx="1171575" cy="1536855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execută testele conform instrucțiunilor scrise în cazurile de testare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raportează rezultatele și defectele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retestează produsul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7429188" y="1409242"/>
            <a:ext cx="1428600" cy="51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completion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7514725" y="1994823"/>
            <a:ext cx="1171575" cy="1536855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evaluează îndeplinirea criteriilor de ieșire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task-urile și bug-urile sunt reevaluate și închise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generează raportul final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286200" y="3603029"/>
            <a:ext cx="8571600" cy="9948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monitoring and control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  este o etapă continuă care asigură că procesul de testare decurge conform planului, se colectează date și se aduc reglementări proiectului dacă este nevoie.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 txBox="1"/>
          <p:nvPr>
            <p:ph type="title"/>
          </p:nvPr>
        </p:nvSpPr>
        <p:spPr>
          <a:xfrm>
            <a:off x="2992175" y="21790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504200" y="619575"/>
            <a:ext cx="36576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functional testing și non-functional testing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Functional testing este diferit de non-functional testing prin faptul că functional testing testează funcționalități ale aplicației pentru a verifica dacă îndeplinesc cerințele clientului (log in, add to cart, check stock) pe când non-functional testing testează comportamentul aplicației (viteza de încărcare, portabilitatea, securitatea etc).</a:t>
            </a:r>
            <a:endParaRPr sz="1200"/>
          </a:p>
        </p:txBody>
      </p:sp>
      <p:sp>
        <p:nvSpPr>
          <p:cNvPr id="185" name="Google Shape;185;p17"/>
          <p:cNvSpPr txBox="1"/>
          <p:nvPr>
            <p:ph idx="2" type="body"/>
          </p:nvPr>
        </p:nvSpPr>
        <p:spPr>
          <a:xfrm>
            <a:off x="4921225" y="731975"/>
            <a:ext cx="37251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blackbox testing și whitebox testing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Blackbox testing este o modalitate de testare care este executată pe interfața aplicației ca user final, iar whitebox testing necesită cunoașterea noțiunilor de cod, iar testarea se face pe structura internă a aplicației.</a:t>
            </a:r>
            <a:endParaRPr/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2896050" y="-15225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  <p:sp>
        <p:nvSpPr>
          <p:cNvPr id="187" name="Google Shape;187;p17"/>
          <p:cNvSpPr txBox="1"/>
          <p:nvPr/>
        </p:nvSpPr>
        <p:spPr>
          <a:xfrm>
            <a:off x="504200" y="3227900"/>
            <a:ext cx="799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Enumerați tehnicile de testare și grupați-le în funcție de categorie (blackbox, whitebox, experience-based)</a:t>
            </a:r>
            <a:endParaRPr b="1" sz="13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Blackbox:</a:t>
            </a:r>
            <a:r>
              <a:rPr lang="en" sz="1100">
                <a:solidFill>
                  <a:schemeClr val="dk2"/>
                </a:solidFill>
              </a:rPr>
              <a:t> Equivalence Partitioning, Boundary Value Analysis, State Transitioning Testing, Decision Tables, Use Case.</a:t>
            </a:r>
            <a:endParaRPr sz="11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Whitebox:</a:t>
            </a:r>
            <a:r>
              <a:rPr lang="en" sz="1100">
                <a:solidFill>
                  <a:schemeClr val="dk2"/>
                </a:solidFill>
              </a:rPr>
              <a:t> Statement Coverage, Decision Coverage.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	</a:t>
            </a:r>
            <a:r>
              <a:rPr b="1" lang="en" sz="1100">
                <a:solidFill>
                  <a:schemeClr val="dk2"/>
                </a:solidFill>
              </a:rPr>
              <a:t>Experience-based:</a:t>
            </a:r>
            <a:r>
              <a:rPr lang="en" sz="1100">
                <a:solidFill>
                  <a:schemeClr val="dk2"/>
                </a:solidFill>
              </a:rPr>
              <a:t> Exploratory Testing, Error Guessing, Ad-hoc Testing.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>
            <a:off x="2496950" y="3082475"/>
            <a:ext cx="400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551900" y="776350"/>
            <a:ext cx="8147400" cy="3969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positive testing și negative testing și dați câte un exemplu din fiecare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</a:t>
            </a: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Diferența între aceste două tehnici de testare este că </a:t>
            </a:r>
            <a:r>
              <a:rPr b="1"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positive testing</a:t>
            </a: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folosește valori corecte, de exemplu credențiale corecte, iar </a:t>
            </a:r>
            <a:r>
              <a:rPr b="1"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 testing</a:t>
            </a: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folosește valori greșite pentru a verifica dacă softul răspunde în mod corespunzător.</a:t>
            </a:r>
            <a:endParaRPr sz="13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▸ </a:t>
            </a:r>
            <a:r>
              <a:rPr b="1"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positive testing</a:t>
            </a: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introducem o vârstă validă pentru a intra pe un site cu acces exclusiv adulților</a:t>
            </a:r>
            <a:endParaRPr sz="13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▸ </a:t>
            </a:r>
            <a:r>
              <a:rPr b="1"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 testing</a:t>
            </a:r>
            <a:r>
              <a:rPr lang="en" sz="13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introducem o vârstă invalidă (16 ani) pentru a intra pe un site cu acces exclusiv adulților pentru a verifica dacă aplicația răspunde corespunzător situației</a:t>
            </a:r>
            <a:endParaRPr sz="13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2896050" y="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16600" y="96875"/>
            <a:ext cx="75108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Cerințe de business I	          	  	Condiții de testare I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475200" y="775200"/>
            <a:ext cx="8193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Aplicația testată în scopul acestui proiect este travelminit.ro, un produs software de booking online înființat în Romania. Această platformă se numără printre cele mai mari companii de e-commerce hotelier de la noi din țară.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5" y="1666650"/>
            <a:ext cx="3756300" cy="29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125" y="1666650"/>
            <a:ext cx="4244675" cy="2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609175" y="48375"/>
            <a:ext cx="2922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executate I.I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75" y="449300"/>
            <a:ext cx="4674301" cy="20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075" y="2893975"/>
            <a:ext cx="4674300" cy="1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00" y="888700"/>
            <a:ext cx="3259150" cy="20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050" y="3117150"/>
            <a:ext cx="2836850" cy="1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72325" y="119725"/>
            <a:ext cx="82152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Cerințe de business II				Condiții de testare II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25" y="716250"/>
            <a:ext cx="4257700" cy="39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625" y="716250"/>
            <a:ext cx="4345975" cy="3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