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C858002-8152-4AFF-A13A-0D6BEB0EA3DE}">
  <a:tblStyle styleId="{2C858002-8152-4AFF-A13A-0D6BEB0EA3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ce0f3b5c4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ce0f3b5c4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e8fc74c53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e8fc74c53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e93039be0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e93039be0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e93039be0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e93039be0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e93039be0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e93039be0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e93039be0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e93039be0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e93039be0e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e93039be0e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d5ad5af6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d5ad5af6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cd5ad5af63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cd5ad5af63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e6ac8e3d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e6ac8e3d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ce0f3b5c4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ce0f3b5c4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ce0f3b5c4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ce0f3b5c4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e93039be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e93039be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e93039be0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e93039be0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e93039be0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e93039be0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Relationship Id="rId5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Proiect Final</a:t>
            </a:r>
            <a:endParaRPr sz="42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926775" y="39106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Ignat Georgiana Bianca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31.07.2024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 txBox="1"/>
          <p:nvPr>
            <p:ph type="title"/>
          </p:nvPr>
        </p:nvSpPr>
        <p:spPr>
          <a:xfrm>
            <a:off x="472325" y="119725"/>
            <a:ext cx="8215200" cy="5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Cerințe de business II				Condiții de testare II</a:t>
            </a:r>
            <a:endParaRPr/>
          </a:p>
        </p:txBody>
      </p:sp>
      <p:pic>
        <p:nvPicPr>
          <p:cNvPr id="224" name="Google Shape;2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25" y="716250"/>
            <a:ext cx="4257700" cy="3965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716250"/>
            <a:ext cx="4345976" cy="396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"/>
          <p:cNvSpPr txBox="1"/>
          <p:nvPr>
            <p:ph type="title"/>
          </p:nvPr>
        </p:nvSpPr>
        <p:spPr>
          <a:xfrm>
            <a:off x="460025" y="0"/>
            <a:ext cx="2754600" cy="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Teste executate II.I</a:t>
            </a:r>
            <a:endParaRPr/>
          </a:p>
        </p:txBody>
      </p:sp>
      <p:pic>
        <p:nvPicPr>
          <p:cNvPr id="231" name="Google Shape;2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013" y="544200"/>
            <a:ext cx="4187500" cy="178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6850" y="884499"/>
            <a:ext cx="3085625" cy="390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3"/>
          <p:cNvPicPr preferRelativeResize="0"/>
          <p:nvPr/>
        </p:nvPicPr>
        <p:blipFill rotWithShape="1">
          <a:blip r:embed="rId5">
            <a:alphaModFix/>
          </a:blip>
          <a:srcRect b="0" l="0" r="23687" t="13066"/>
          <a:stretch/>
        </p:blipFill>
        <p:spPr>
          <a:xfrm>
            <a:off x="460025" y="2499650"/>
            <a:ext cx="4922526" cy="228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"/>
          <p:cNvSpPr txBox="1"/>
          <p:nvPr>
            <p:ph type="title"/>
          </p:nvPr>
        </p:nvSpPr>
        <p:spPr>
          <a:xfrm>
            <a:off x="440900" y="60125"/>
            <a:ext cx="2922600" cy="5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Teste executate II.II</a:t>
            </a:r>
            <a:endParaRPr/>
          </a:p>
        </p:txBody>
      </p:sp>
      <p:pic>
        <p:nvPicPr>
          <p:cNvPr id="239" name="Google Shape;2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2463" y="2644300"/>
            <a:ext cx="5939074" cy="232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3225" y="563474"/>
            <a:ext cx="3229600" cy="200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0900" y="563475"/>
            <a:ext cx="3229600" cy="200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 txBox="1"/>
          <p:nvPr>
            <p:ph type="title"/>
          </p:nvPr>
        </p:nvSpPr>
        <p:spPr>
          <a:xfrm>
            <a:off x="2998200" y="132175"/>
            <a:ext cx="3147600" cy="7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Traceability matrix</a:t>
            </a:r>
            <a:endParaRPr/>
          </a:p>
        </p:txBody>
      </p:sp>
      <p:sp>
        <p:nvSpPr>
          <p:cNvPr id="247" name="Google Shape;247;p25"/>
          <p:cNvSpPr txBox="1"/>
          <p:nvPr>
            <p:ph idx="2" type="body"/>
          </p:nvPr>
        </p:nvSpPr>
        <p:spPr>
          <a:xfrm>
            <a:off x="4933225" y="898525"/>
            <a:ext cx="37656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8767" lvl="0" marL="457200" rtl="0" algn="just"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en"/>
              <a:t>Pentru prima cerință de business s-a executat un număr de 11 teste, dintre care 4 cu succes, iar 4 dintre ele cu erori</a:t>
            </a:r>
            <a:endParaRPr/>
          </a:p>
          <a:p>
            <a:pPr indent="-298767" lvl="0" marL="457200" rtl="0" algn="just"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en"/>
              <a:t>Pentru a doua cerință de business s-a executat un număr de 14 teste, cu 2 execuții cu succes și 3 defecte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Riscuri de proiect:</a:t>
            </a:r>
            <a:endParaRPr b="1"/>
          </a:p>
          <a:p>
            <a:pPr indent="-298767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schimbări aduse proiectului în ceea ce privește obiectivele, scopul, termenele</a:t>
            </a:r>
            <a:endParaRPr/>
          </a:p>
          <a:p>
            <a:pPr indent="-29876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întârzieri în furnizarea feedback-ului și a documentației din partea clientului</a:t>
            </a:r>
            <a:endParaRPr/>
          </a:p>
          <a:p>
            <a:pPr indent="-29876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neînțelegerea rolului fiecărui membru al echipei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Riscuri de produs:</a:t>
            </a:r>
            <a:endParaRPr b="1"/>
          </a:p>
          <a:p>
            <a:pPr indent="-298767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Riscul de apariție a problemelor de integrare a sistemului o terță parte</a:t>
            </a:r>
            <a:endParaRPr/>
          </a:p>
          <a:p>
            <a:pPr indent="-29876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riscul de pierdere a clienților și a nu vinde ca urmare a limitărilor tehnice și de design</a:t>
            </a:r>
            <a:endParaRPr/>
          </a:p>
        </p:txBody>
      </p:sp>
      <p:pic>
        <p:nvPicPr>
          <p:cNvPr id="248" name="Google Shape;2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400" y="898375"/>
            <a:ext cx="4301426" cy="36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7825" y="1497875"/>
            <a:ext cx="3821549" cy="26128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4" name="Google Shape;254;p26"/>
          <p:cNvGraphicFramePr/>
          <p:nvPr/>
        </p:nvGraphicFramePr>
        <p:xfrm>
          <a:off x="474575" y="845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{2C858002-8152-4AFF-A13A-0D6BEB0EA3DE}</a:tableStyleId>
              </a:tblPr>
              <a:tblGrid>
                <a:gridCol w="2021175"/>
                <a:gridCol w="2021175"/>
              </a:tblGrid>
              <a:tr h="430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Riscuri de proiect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Riscuri de produs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903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Probleme apărute în integrarea terțelor părți cum ar fi servicii API, metode de plată și colaboratori de plăți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Aplicația web este expusă atacurilor frauduloase care pot dăuna clienților și datelor personale ale acestora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02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Schimbări legale și reglementări survenite pe parcursul desfășurării proiectului care ar putea întârzia finalizarea acestuia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Deficitele în uzabilitate și performanță care pot apărea pot reduce numărul de utilizatori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02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Erori apărute din partea prestatorilor de servicii ai website-ului (hosting services) care pot afecta parcurgerea proiectului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Defecțiunile de localizare pot duce la feedback negativ și pierderi financiare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Lipsa constanței și a datelor specifice din documentație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Feedback negativ din partea userilor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/>
                </a:tc>
              </a:tr>
            </a:tbl>
          </a:graphicData>
        </a:graphic>
      </p:graphicFrame>
      <p:sp>
        <p:nvSpPr>
          <p:cNvPr id="255" name="Google Shape;255;p26"/>
          <p:cNvSpPr txBox="1"/>
          <p:nvPr>
            <p:ph type="title"/>
          </p:nvPr>
        </p:nvSpPr>
        <p:spPr>
          <a:xfrm>
            <a:off x="1293800" y="174425"/>
            <a:ext cx="2403900" cy="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Analiza de risc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7"/>
          <p:cNvSpPr txBox="1"/>
          <p:nvPr>
            <p:ph type="title"/>
          </p:nvPr>
        </p:nvSpPr>
        <p:spPr>
          <a:xfrm>
            <a:off x="3526950" y="285600"/>
            <a:ext cx="2090100" cy="5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Bug ticket</a:t>
            </a:r>
            <a:endParaRPr/>
          </a:p>
        </p:txBody>
      </p:sp>
      <p:pic>
        <p:nvPicPr>
          <p:cNvPr id="261" name="Google Shape;2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325" y="1010275"/>
            <a:ext cx="3628325" cy="362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1975" y="983425"/>
            <a:ext cx="3677375" cy="362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 txBox="1"/>
          <p:nvPr>
            <p:ph type="title"/>
          </p:nvPr>
        </p:nvSpPr>
        <p:spPr>
          <a:xfrm>
            <a:off x="823850" y="866775"/>
            <a:ext cx="60609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Vă mulțumesc pentru atenție!</a:t>
            </a:r>
            <a:endParaRPr/>
          </a:p>
        </p:txBody>
      </p:sp>
      <p:sp>
        <p:nvSpPr>
          <p:cNvPr id="268" name="Google Shape;268;p28"/>
          <p:cNvSpPr txBox="1"/>
          <p:nvPr/>
        </p:nvSpPr>
        <p:spPr>
          <a:xfrm>
            <a:off x="3988475" y="3348075"/>
            <a:ext cx="26079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https://github.com/Biacna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2896050" y="297600"/>
            <a:ext cx="3351900" cy="6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Noțiuni teoretice</a:t>
            </a:r>
            <a:endParaRPr sz="25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742950" y="1307850"/>
            <a:ext cx="3657600" cy="28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127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Ce sunt cerințele de business, la ce ne folosesc și cine le creează?</a:t>
            </a:r>
            <a:endParaRPr b="1" sz="1600">
              <a:solidFill>
                <a:schemeClr val="dk2"/>
              </a:solidFill>
            </a:endParaRPr>
          </a:p>
          <a:p>
            <a:pPr indent="45720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400">
                <a:solidFill>
                  <a:schemeClr val="dk2"/>
                </a:solidFill>
              </a:rPr>
              <a:t>Cerințele de business</a:t>
            </a:r>
            <a:r>
              <a:rPr lang="en" sz="1400">
                <a:solidFill>
                  <a:schemeClr val="dk2"/>
                </a:solidFill>
              </a:rPr>
              <a:t> stau la baza dezvoltării produsului. Acestea sunt create de către client și conțin informații despre cum trebuie să funcționeze produsul, cu detalii despre funcționalități, imagini mock-up. Se folosesc pentru definirea obiectivelor și pentru o comunicare eficientă în cadrul echipei.</a:t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142" name="Google Shape;142;p14"/>
          <p:cNvSpPr txBox="1"/>
          <p:nvPr>
            <p:ph idx="2" type="body"/>
          </p:nvPr>
        </p:nvSpPr>
        <p:spPr>
          <a:xfrm>
            <a:off x="4933200" y="1307850"/>
            <a:ext cx="36576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127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Explicați diferența între un test condition și un test case</a:t>
            </a:r>
            <a:endParaRPr sz="1600">
              <a:solidFill>
                <a:schemeClr val="dk2"/>
              </a:solidFill>
            </a:endParaRPr>
          </a:p>
          <a:p>
            <a:pPr indent="45720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</a:rPr>
              <a:t>Test condition</a:t>
            </a:r>
            <a:r>
              <a:rPr lang="en" sz="1400">
                <a:solidFill>
                  <a:schemeClr val="dk2"/>
                </a:solidFill>
              </a:rPr>
              <a:t> răspunde la întrebarea „ce testăm?”, iar </a:t>
            </a:r>
            <a:r>
              <a:rPr b="1" lang="en" sz="1400">
                <a:solidFill>
                  <a:schemeClr val="dk2"/>
                </a:solidFill>
              </a:rPr>
              <a:t>test case</a:t>
            </a:r>
            <a:r>
              <a:rPr lang="en" sz="1400">
                <a:solidFill>
                  <a:schemeClr val="dk2"/>
                </a:solidFill>
              </a:rPr>
              <a:t> răspunde la întrebarea „cum testăm?”.</a:t>
            </a:r>
            <a:endParaRPr sz="1400">
              <a:solidFill>
                <a:schemeClr val="dk2"/>
              </a:solidFill>
            </a:endParaRPr>
          </a:p>
          <a:p>
            <a:pPr indent="127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</a:rPr>
              <a:t>Test case</a:t>
            </a:r>
            <a:r>
              <a:rPr lang="en" sz="1400">
                <a:solidFill>
                  <a:schemeClr val="dk2"/>
                </a:solidFill>
              </a:rPr>
              <a:t>-ul cuprinde detaliile procesului de testare inclusiv pașii de testare, pe când un </a:t>
            </a:r>
            <a:r>
              <a:rPr b="1" lang="en" sz="1400">
                <a:solidFill>
                  <a:schemeClr val="dk2"/>
                </a:solidFill>
              </a:rPr>
              <a:t>test condition</a:t>
            </a:r>
            <a:r>
              <a:rPr lang="en" sz="1400">
                <a:solidFill>
                  <a:schemeClr val="dk2"/>
                </a:solidFill>
              </a:rPr>
              <a:t> se rezumă la verificarea condiției funcționalității, verifică dacă este efectiv funcțională.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052550" y="1095900"/>
            <a:ext cx="7279200" cy="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127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Enumerați și explicați pe scurt etapele procesului de testare</a:t>
            </a:r>
            <a:endParaRPr b="1" sz="1500">
              <a:solidFill>
                <a:schemeClr val="dk2"/>
              </a:solidFill>
            </a:endParaRPr>
          </a:p>
        </p:txBody>
      </p:sp>
      <p:sp>
        <p:nvSpPr>
          <p:cNvPr id="148" name="Google Shape;148;p15"/>
          <p:cNvSpPr/>
          <p:nvPr/>
        </p:nvSpPr>
        <p:spPr>
          <a:xfrm>
            <a:off x="286200" y="1535400"/>
            <a:ext cx="1428600" cy="393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test planning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5"/>
          <p:cNvSpPr/>
          <p:nvPr/>
        </p:nvSpPr>
        <p:spPr>
          <a:xfrm>
            <a:off x="324350" y="1983600"/>
            <a:ext cx="1171575" cy="1176300"/>
          </a:xfrm>
          <a:prstGeom prst="flowChartPunchedCard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▸se alocă rolurile membrilor echipei</a:t>
            </a:r>
            <a:endParaRPr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▸se creează planurile de testare</a:t>
            </a:r>
            <a:endParaRPr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▸se definesc criteriile de intrare și de ieșire</a:t>
            </a:r>
            <a:endParaRPr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15"/>
          <p:cNvSpPr/>
          <p:nvPr/>
        </p:nvSpPr>
        <p:spPr>
          <a:xfrm>
            <a:off x="1714800" y="1535400"/>
            <a:ext cx="1428600" cy="393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est  analisys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15"/>
          <p:cNvSpPr/>
          <p:nvPr/>
        </p:nvSpPr>
        <p:spPr>
          <a:xfrm>
            <a:off x="1762425" y="1983600"/>
            <a:ext cx="1171575" cy="1176300"/>
          </a:xfrm>
          <a:prstGeom prst="flowChartPunchedCard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▸se analizează documentația</a:t>
            </a:r>
            <a:endParaRPr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▸se generează condițiile de testare</a:t>
            </a:r>
            <a:endParaRPr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15"/>
          <p:cNvSpPr/>
          <p:nvPr/>
        </p:nvSpPr>
        <p:spPr>
          <a:xfrm>
            <a:off x="3143400" y="1535400"/>
            <a:ext cx="1428600" cy="393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test 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design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15"/>
          <p:cNvSpPr/>
          <p:nvPr/>
        </p:nvSpPr>
        <p:spPr>
          <a:xfrm>
            <a:off x="3200500" y="1983600"/>
            <a:ext cx="1171575" cy="1176300"/>
          </a:xfrm>
          <a:prstGeom prst="flowChartPunchedCard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▸</a:t>
            </a:r>
            <a:r>
              <a:rPr lang="en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n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 stabilesc tool-urile de testare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▸</a:t>
            </a:r>
            <a:r>
              <a:rPr lang="en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 creează cazurile și scenariile de testare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▸</a:t>
            </a:r>
            <a:r>
              <a:rPr lang="en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 identifică datele necesare testării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15"/>
          <p:cNvSpPr/>
          <p:nvPr/>
        </p:nvSpPr>
        <p:spPr>
          <a:xfrm>
            <a:off x="4571988" y="1535400"/>
            <a:ext cx="1428600" cy="393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test implementation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15"/>
          <p:cNvSpPr/>
          <p:nvPr/>
        </p:nvSpPr>
        <p:spPr>
          <a:xfrm>
            <a:off x="4638575" y="1983600"/>
            <a:ext cx="1171575" cy="1176300"/>
          </a:xfrm>
          <a:prstGeom prst="flowChartPunchedCard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▸testele se prioritizează și se grupează conform importanței și obiectivelor</a:t>
            </a:r>
            <a:endParaRPr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5"/>
          <p:cNvSpPr/>
          <p:nvPr/>
        </p:nvSpPr>
        <p:spPr>
          <a:xfrm>
            <a:off x="6000588" y="1535400"/>
            <a:ext cx="1428600" cy="393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test execution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15"/>
          <p:cNvSpPr/>
          <p:nvPr/>
        </p:nvSpPr>
        <p:spPr>
          <a:xfrm>
            <a:off x="6076650" y="1983600"/>
            <a:ext cx="1171575" cy="1176300"/>
          </a:xfrm>
          <a:prstGeom prst="flowChartPunchedCard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7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▸</a:t>
            </a:r>
            <a:r>
              <a:rPr lang="en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 execută testele conform instrucțiunilor scrise în cazurile de testare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▸</a:t>
            </a:r>
            <a:r>
              <a:rPr lang="en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 raportează rezultatele și defectele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▸</a:t>
            </a:r>
            <a:r>
              <a:rPr lang="en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 retestează produsul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15"/>
          <p:cNvSpPr/>
          <p:nvPr/>
        </p:nvSpPr>
        <p:spPr>
          <a:xfrm>
            <a:off x="7429188" y="1535400"/>
            <a:ext cx="1428600" cy="393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test completion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15"/>
          <p:cNvSpPr/>
          <p:nvPr/>
        </p:nvSpPr>
        <p:spPr>
          <a:xfrm>
            <a:off x="7514725" y="1983600"/>
            <a:ext cx="1171575" cy="1176300"/>
          </a:xfrm>
          <a:prstGeom prst="flowChartPunchedCard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7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▸</a:t>
            </a:r>
            <a:r>
              <a:rPr lang="en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 evaluează îndeplinirea criteriilor de ieșire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▸</a:t>
            </a:r>
            <a:r>
              <a:rPr lang="en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task-urile și bug-urile sunt reevaluate și închise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▸</a:t>
            </a:r>
            <a:r>
              <a:rPr lang="en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 generează raportul final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15"/>
          <p:cNvSpPr/>
          <p:nvPr/>
        </p:nvSpPr>
        <p:spPr>
          <a:xfrm>
            <a:off x="286200" y="3214500"/>
            <a:ext cx="8571600" cy="281100"/>
          </a:xfrm>
          <a:prstGeom prst="left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test monitoring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15"/>
          <p:cNvSpPr txBox="1"/>
          <p:nvPr/>
        </p:nvSpPr>
        <p:spPr>
          <a:xfrm>
            <a:off x="674400" y="3689550"/>
            <a:ext cx="7795200" cy="13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Explicați diferența între retesting și regression testing</a:t>
            </a:r>
            <a:endParaRPr b="1" sz="1500">
              <a:solidFill>
                <a:schemeClr val="dk2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        </a:t>
            </a:r>
            <a:r>
              <a:rPr lang="en" sz="1200">
                <a:solidFill>
                  <a:schemeClr val="dk2"/>
                </a:solidFill>
              </a:rPr>
              <a:t>	Diferența între retestare și testare de regresie este că retestarea se face pentru a verifica dacă bug-urile raportate au fost fixate, iar testarea de regresie se face pentru a verifica apariția unor noi defecte apărute după schimbări aduse aplicației (după un update).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62" name="Google Shape;162;p15"/>
          <p:cNvSpPr txBox="1"/>
          <p:nvPr>
            <p:ph type="title"/>
          </p:nvPr>
        </p:nvSpPr>
        <p:spPr>
          <a:xfrm>
            <a:off x="2896050" y="237500"/>
            <a:ext cx="3351900" cy="6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Noțiuni teoretice</a:t>
            </a:r>
            <a:endParaRPr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/>
          <p:nvPr>
            <p:ph idx="1" type="body"/>
          </p:nvPr>
        </p:nvSpPr>
        <p:spPr>
          <a:xfrm>
            <a:off x="828675" y="1307750"/>
            <a:ext cx="36576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Explicați diferența între functional testing și non-functional testing</a:t>
            </a:r>
            <a:endParaRPr b="1"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	Functional testing este diferit de non-functional testing prin faptul că functional testing testează funcționalități ale aplicației pentru a verifica dacă îndeplinesc cerințele clientului (log in, add to cart, check stock) pe când non-functional testing testează comportamentul aplicației (viteza de încărcare, portabilitatea, securitatea etc).</a:t>
            </a:r>
            <a:endParaRPr sz="1400"/>
          </a:p>
        </p:txBody>
      </p:sp>
      <p:sp>
        <p:nvSpPr>
          <p:cNvPr id="168" name="Google Shape;168;p16"/>
          <p:cNvSpPr txBox="1"/>
          <p:nvPr>
            <p:ph idx="2" type="body"/>
          </p:nvPr>
        </p:nvSpPr>
        <p:spPr>
          <a:xfrm>
            <a:off x="4933225" y="1307750"/>
            <a:ext cx="37251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Explicați diferența între blackbox testing și whitebox testing</a:t>
            </a:r>
            <a:endParaRPr b="1"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	Blackbox testing este o modalitate de testare care este executată pe interfața aplicației ca user final, iar whitebox testing necesită cunoașterea noțiunilor de cod, iar testarea se face pe structura internă a aplicației.</a:t>
            </a:r>
            <a:endParaRPr sz="1400"/>
          </a:p>
        </p:txBody>
      </p:sp>
      <p:sp>
        <p:nvSpPr>
          <p:cNvPr id="169" name="Google Shape;169;p16"/>
          <p:cNvSpPr txBox="1"/>
          <p:nvPr>
            <p:ph type="title"/>
          </p:nvPr>
        </p:nvSpPr>
        <p:spPr>
          <a:xfrm>
            <a:off x="2896050" y="228325"/>
            <a:ext cx="3351900" cy="6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Noțiuni teoretice</a:t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"/>
          <p:cNvSpPr txBox="1"/>
          <p:nvPr>
            <p:ph idx="1" type="body"/>
          </p:nvPr>
        </p:nvSpPr>
        <p:spPr>
          <a:xfrm>
            <a:off x="551900" y="1307850"/>
            <a:ext cx="8222400" cy="32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Enumerați tehnicile de testare și grupați-le în funcție de categorie (blackbox, whitebox, experience-based)</a:t>
            </a:r>
            <a:endParaRPr b="1"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Blackbox: Equivalence Partitioning, Boundary Value Analysis, State Transitioning Testing, Decision Tables,     Use Case.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Whitebox: Statement Coverage, Decision Coverage.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	Experience-based: Exploratory Testing, Error Guessing, Ad-hoc Testing.</a:t>
            </a:r>
            <a:endParaRPr b="1"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Explicați diferența între verification și validation</a:t>
            </a:r>
            <a:endParaRPr b="1"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8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Verification doar verifică dacă produsul îndeplinește specificațiile clientului, iar validation este partea de evaluare finală a produsului, înainte ca acesta să fie released.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5" name="Google Shape;175;p17"/>
          <p:cNvCxnSpPr/>
          <p:nvPr/>
        </p:nvCxnSpPr>
        <p:spPr>
          <a:xfrm>
            <a:off x="2660000" y="3378550"/>
            <a:ext cx="40062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Google Shape;176;p17"/>
          <p:cNvSpPr txBox="1"/>
          <p:nvPr>
            <p:ph type="title"/>
          </p:nvPr>
        </p:nvSpPr>
        <p:spPr>
          <a:xfrm>
            <a:off x="2896050" y="321650"/>
            <a:ext cx="3351900" cy="6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Noțiuni teoretice</a:t>
            </a:r>
            <a:endParaRPr sz="2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"/>
          <p:cNvSpPr txBox="1"/>
          <p:nvPr>
            <p:ph idx="4294967295" type="body"/>
          </p:nvPr>
        </p:nvSpPr>
        <p:spPr>
          <a:xfrm>
            <a:off x="614800" y="786250"/>
            <a:ext cx="7721700" cy="16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1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Explicați diferența între positive testing și negative testing și dați câte un exemplu din fiecare</a:t>
            </a:r>
            <a:endParaRPr b="1" sz="12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770"/>
              <a:buNone/>
            </a:pPr>
            <a:r>
              <a:rPr lang="en" sz="104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	Diferența dintre aceste două tehnici de testare este că positive testing folosește valori corecte, de exemplu credențiale corecte, iar negative testing folosește valori greșite pentru a verifica dacă softul răspunde în mod corespunzător.</a:t>
            </a:r>
            <a:endParaRPr sz="104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770"/>
              <a:buNone/>
            </a:pPr>
            <a:r>
              <a:rPr lang="en" sz="104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▸ positive testing: introducem o vârstă validă pentru a intra pe un site cu acces exclusiv adulților</a:t>
            </a:r>
            <a:endParaRPr sz="104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770"/>
              <a:buNone/>
            </a:pPr>
            <a:r>
              <a:rPr lang="en" sz="104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▸ negative testing: introducem o vârstă invalidă (16 ani) pentru a intra pe un site </a:t>
            </a:r>
            <a:r>
              <a:rPr lang="en" sz="104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cu acces exclusiv adulților</a:t>
            </a:r>
            <a:r>
              <a:rPr lang="en" sz="104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pentru a verifica dacă aplicația răspunde corespunzător situației</a:t>
            </a:r>
            <a:endParaRPr sz="104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SzPts val="770"/>
              <a:buNone/>
            </a:pPr>
            <a:r>
              <a:t/>
            </a:r>
            <a:endParaRPr sz="839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8"/>
          <p:cNvSpPr txBox="1"/>
          <p:nvPr>
            <p:ph idx="4294967295" type="body"/>
          </p:nvPr>
        </p:nvSpPr>
        <p:spPr>
          <a:xfrm>
            <a:off x="614800" y="2414650"/>
            <a:ext cx="7721700" cy="26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1371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Enumerați și explicați pe scurt nivelurile de testare</a:t>
            </a:r>
            <a:endParaRPr b="1"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83" name="Google Shape;183;p18"/>
          <p:cNvSpPr/>
          <p:nvPr/>
        </p:nvSpPr>
        <p:spPr>
          <a:xfrm>
            <a:off x="1186800" y="3299231"/>
            <a:ext cx="1192200" cy="14859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verifică bucăți mici dintr-o aplicație (de exemplu funcții, clase, interfețe)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18"/>
          <p:cNvSpPr/>
          <p:nvPr/>
        </p:nvSpPr>
        <p:spPr>
          <a:xfrm>
            <a:off x="2572644" y="3299231"/>
            <a:ext cx="1192200" cy="14859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testează un singur modul al aplicației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18"/>
          <p:cNvSpPr/>
          <p:nvPr/>
        </p:nvSpPr>
        <p:spPr>
          <a:xfrm>
            <a:off x="3958488" y="3299231"/>
            <a:ext cx="1192200" cy="14859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verifică componentele funcționale și non-funcțioanle și comunicarea între sisteme în raport cu cerințele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86" name="Google Shape;186;p18"/>
          <p:cNvSpPr/>
          <p:nvPr/>
        </p:nvSpPr>
        <p:spPr>
          <a:xfrm>
            <a:off x="5344332" y="3299231"/>
            <a:ext cx="1192200" cy="14859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verifică comportamentul și capabilitatea sistemului ca un tot unitar ținând cont de comportamentul end-to-end al produsului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87" name="Google Shape;187;p18"/>
          <p:cNvSpPr/>
          <p:nvPr/>
        </p:nvSpPr>
        <p:spPr>
          <a:xfrm>
            <a:off x="6730176" y="3299231"/>
            <a:ext cx="1192200" cy="14859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▸verifică comportamentelefffuncționale și non-funcționale în raport cu cerințele de business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▸este de două tipuri și anume Alpha și Beta.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88" name="Google Shape;188;p18"/>
          <p:cNvSpPr/>
          <p:nvPr/>
        </p:nvSpPr>
        <p:spPr>
          <a:xfrm>
            <a:off x="1202286" y="2877392"/>
            <a:ext cx="1176600" cy="354900"/>
          </a:xfrm>
          <a:prstGeom prst="snip2DiagRect">
            <a:avLst>
              <a:gd fmla="val 0" name="adj1"/>
              <a:gd fmla="val 16667" name="adj2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testare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unitară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18"/>
          <p:cNvSpPr/>
          <p:nvPr/>
        </p:nvSpPr>
        <p:spPr>
          <a:xfrm>
            <a:off x="2572644" y="2877392"/>
            <a:ext cx="1192200" cy="354900"/>
          </a:xfrm>
          <a:prstGeom prst="snip2DiagRect">
            <a:avLst>
              <a:gd fmla="val 0" name="adj1"/>
              <a:gd fmla="val 16667" name="adj2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testare de component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90" name="Google Shape;190;p18"/>
          <p:cNvSpPr/>
          <p:nvPr/>
        </p:nvSpPr>
        <p:spPr>
          <a:xfrm>
            <a:off x="6730217" y="2877392"/>
            <a:ext cx="1192200" cy="354900"/>
          </a:xfrm>
          <a:prstGeom prst="snip2DiagRect">
            <a:avLst>
              <a:gd fmla="val 0" name="adj1"/>
              <a:gd fmla="val 16667" name="adj2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testare de acceptanță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91" name="Google Shape;191;p18"/>
          <p:cNvSpPr/>
          <p:nvPr/>
        </p:nvSpPr>
        <p:spPr>
          <a:xfrm>
            <a:off x="5344342" y="2877392"/>
            <a:ext cx="1192200" cy="354900"/>
          </a:xfrm>
          <a:prstGeom prst="snip2DiagRect">
            <a:avLst>
              <a:gd fmla="val 0" name="adj1"/>
              <a:gd fmla="val 16667" name="adj2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testare de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sistem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92" name="Google Shape;192;p18"/>
          <p:cNvSpPr/>
          <p:nvPr/>
        </p:nvSpPr>
        <p:spPr>
          <a:xfrm>
            <a:off x="3958488" y="2877392"/>
            <a:ext cx="1192200" cy="354900"/>
          </a:xfrm>
          <a:prstGeom prst="snip2DiagRect">
            <a:avLst>
              <a:gd fmla="val 0" name="adj1"/>
              <a:gd fmla="val 16667" name="adj2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testare de integrare</a:t>
            </a:r>
            <a:endParaRPr b="1" sz="1200">
              <a:solidFill>
                <a:schemeClr val="dk1"/>
              </a:solidFill>
            </a:endParaRPr>
          </a:p>
        </p:txBody>
      </p:sp>
      <p:cxnSp>
        <p:nvCxnSpPr>
          <p:cNvPr id="193" name="Google Shape;193;p18"/>
          <p:cNvCxnSpPr/>
          <p:nvPr/>
        </p:nvCxnSpPr>
        <p:spPr>
          <a:xfrm>
            <a:off x="2724025" y="2414650"/>
            <a:ext cx="40062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" name="Google Shape;194;p18"/>
          <p:cNvSpPr txBox="1"/>
          <p:nvPr>
            <p:ph type="title"/>
          </p:nvPr>
        </p:nvSpPr>
        <p:spPr>
          <a:xfrm>
            <a:off x="2896050" y="93300"/>
            <a:ext cx="3351900" cy="6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Noțiuni teoretice</a:t>
            </a:r>
            <a:endParaRPr sz="2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"/>
          <p:cNvSpPr txBox="1"/>
          <p:nvPr>
            <p:ph type="title"/>
          </p:nvPr>
        </p:nvSpPr>
        <p:spPr>
          <a:xfrm>
            <a:off x="816600" y="132200"/>
            <a:ext cx="7510800" cy="6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Cerințe de business I	             	Condiții de testare I</a:t>
            </a:r>
            <a:endParaRPr/>
          </a:p>
        </p:txBody>
      </p:sp>
      <p:pic>
        <p:nvPicPr>
          <p:cNvPr id="200" name="Google Shape;2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400" y="871550"/>
            <a:ext cx="3713375" cy="37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3625" y="871550"/>
            <a:ext cx="3945525" cy="370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"/>
          <p:cNvSpPr txBox="1"/>
          <p:nvPr>
            <p:ph type="title"/>
          </p:nvPr>
        </p:nvSpPr>
        <p:spPr>
          <a:xfrm>
            <a:off x="488900" y="108150"/>
            <a:ext cx="3094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Teste executate I.I</a:t>
            </a:r>
            <a:endParaRPr/>
          </a:p>
        </p:txBody>
      </p:sp>
      <p:pic>
        <p:nvPicPr>
          <p:cNvPr id="207" name="Google Shape;2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1729" y="647100"/>
            <a:ext cx="5139521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900" y="647100"/>
            <a:ext cx="2696477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49200" y="3054425"/>
            <a:ext cx="4845600" cy="192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/>
          <p:nvPr>
            <p:ph type="title"/>
          </p:nvPr>
        </p:nvSpPr>
        <p:spPr>
          <a:xfrm>
            <a:off x="468275" y="119825"/>
            <a:ext cx="2979600" cy="6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Teste executate I.II</a:t>
            </a:r>
            <a:endParaRPr/>
          </a:p>
        </p:txBody>
      </p:sp>
      <p:pic>
        <p:nvPicPr>
          <p:cNvPr id="215" name="Google Shape;2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7000" y="2494000"/>
            <a:ext cx="2119955" cy="157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9551" y="348155"/>
            <a:ext cx="4419325" cy="1274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1"/>
          <p:cNvPicPr preferRelativeResize="0"/>
          <p:nvPr/>
        </p:nvPicPr>
        <p:blipFill rotWithShape="1">
          <a:blip r:embed="rId5">
            <a:alphaModFix/>
          </a:blip>
          <a:srcRect b="0" l="3929" r="0" t="0"/>
          <a:stretch/>
        </p:blipFill>
        <p:spPr>
          <a:xfrm>
            <a:off x="468275" y="804350"/>
            <a:ext cx="2910775" cy="396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1"/>
          <p:cNvPicPr preferRelativeResize="0"/>
          <p:nvPr/>
        </p:nvPicPr>
        <p:blipFill rotWithShape="1">
          <a:blip r:embed="rId6">
            <a:alphaModFix/>
          </a:blip>
          <a:srcRect b="0" l="3642" r="0" t="0"/>
          <a:stretch/>
        </p:blipFill>
        <p:spPr>
          <a:xfrm>
            <a:off x="3501563" y="1800225"/>
            <a:ext cx="2910775" cy="296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