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6"/>
  </p:notesMasterIdLst>
  <p:sldIdLst>
    <p:sldId id="258" r:id="rId2"/>
    <p:sldId id="263" r:id="rId3"/>
    <p:sldId id="268" r:id="rId4"/>
    <p:sldId id="269" r:id="rId5"/>
    <p:sldId id="270" r:id="rId6"/>
    <p:sldId id="292" r:id="rId7"/>
    <p:sldId id="262" r:id="rId8"/>
    <p:sldId id="273" r:id="rId9"/>
    <p:sldId id="271" r:id="rId10"/>
    <p:sldId id="274" r:id="rId11"/>
    <p:sldId id="291" r:id="rId12"/>
    <p:sldId id="276" r:id="rId13"/>
    <p:sldId id="279" r:id="rId14"/>
    <p:sldId id="280" r:id="rId15"/>
    <p:sldId id="281" r:id="rId16"/>
    <p:sldId id="283" r:id="rId17"/>
    <p:sldId id="284" r:id="rId18"/>
    <p:sldId id="285" r:id="rId19"/>
    <p:sldId id="286" r:id="rId20"/>
    <p:sldId id="287" r:id="rId21"/>
    <p:sldId id="288" r:id="rId22"/>
    <p:sldId id="289" r:id="rId23"/>
    <p:sldId id="290" r:id="rId24"/>
    <p:sldId id="267" r:id="rId2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87C"/>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7" autoAdjust="0"/>
    <p:restoredTop sz="86187" autoAdjust="0"/>
  </p:normalViewPr>
  <p:slideViewPr>
    <p:cSldViewPr snapToGrid="0" snapToObjects="1">
      <p:cViewPr varScale="1">
        <p:scale>
          <a:sx n="79" d="100"/>
          <a:sy n="79" d="100"/>
        </p:scale>
        <p:origin x="8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E33A7-FE7B-446B-B483-A2D57E048698}" type="datetimeFigureOut">
              <a:rPr lang="zh-CN" altLang="en-US" smtClean="0"/>
              <a:pPr/>
              <a:t>2020/6/30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F19D8-F7ED-41D2-ACC5-F30CA3168846}" type="slidenum">
              <a:rPr lang="zh-CN" altLang="en-US" smtClean="0"/>
              <a:pPr/>
              <a:t>‹#›</a:t>
            </a:fld>
            <a:endParaRPr lang="zh-CN" altLang="en-US"/>
          </a:p>
        </p:txBody>
      </p:sp>
    </p:spTree>
    <p:extLst>
      <p:ext uri="{BB962C8B-B14F-4D97-AF65-F5344CB8AC3E}">
        <p14:creationId xmlns:p14="http://schemas.microsoft.com/office/powerpoint/2010/main" val="183142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经过需求的开发与验证之后，我们首先进行了部分重构，理由：原来的命名、体系混乱</a:t>
            </a:r>
            <a:endParaRPr lang="en-US" altLang="zh-CN" dirty="0"/>
          </a:p>
          <a:p>
            <a:r>
              <a:rPr lang="zh-CN" altLang="en-US" dirty="0"/>
              <a:t>用例分工，理由</a:t>
            </a:r>
            <a:r>
              <a:rPr lang="en-US" altLang="zh-CN" dirty="0"/>
              <a:t>:</a:t>
            </a:r>
            <a:r>
              <a:rPr lang="zh-CN" altLang="en-US" dirty="0"/>
              <a:t>更好熟悉前后端的交互，修改更为方便</a:t>
            </a:r>
            <a:endParaRPr lang="en-US" altLang="zh-CN" dirty="0"/>
          </a:p>
          <a:p>
            <a:r>
              <a:rPr lang="zh-CN" altLang="en-US" dirty="0"/>
              <a:t>团队重大决策采用线上会议、团队类型民主团队</a:t>
            </a:r>
            <a:endParaRPr lang="en-US" altLang="zh-CN" dirty="0"/>
          </a:p>
          <a:p>
            <a:r>
              <a:rPr lang="zh-CN" altLang="en-US" dirty="0"/>
              <a:t>单元测试用例由各个用例开发者开发测试</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3</a:t>
            </a:fld>
            <a:endParaRPr lang="zh-CN" altLang="en-US"/>
          </a:p>
        </p:txBody>
      </p:sp>
    </p:spTree>
    <p:extLst>
      <p:ext uri="{BB962C8B-B14F-4D97-AF65-F5344CB8AC3E}">
        <p14:creationId xmlns:p14="http://schemas.microsoft.com/office/powerpoint/2010/main" val="94954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12</a:t>
            </a:fld>
            <a:endParaRPr lang="zh-CN" altLang="en-US"/>
          </a:p>
        </p:txBody>
      </p:sp>
    </p:spTree>
    <p:extLst>
      <p:ext uri="{BB962C8B-B14F-4D97-AF65-F5344CB8AC3E}">
        <p14:creationId xmlns:p14="http://schemas.microsoft.com/office/powerpoint/2010/main" val="1906221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13</a:t>
            </a:fld>
            <a:endParaRPr lang="zh-CN" altLang="en-US"/>
          </a:p>
        </p:txBody>
      </p:sp>
    </p:spTree>
    <p:extLst>
      <p:ext uri="{BB962C8B-B14F-4D97-AF65-F5344CB8AC3E}">
        <p14:creationId xmlns:p14="http://schemas.microsoft.com/office/powerpoint/2010/main" val="388461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详细设计文档为与开发同步完成，所有的后端代码能找到对应的详细设计</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14</a:t>
            </a:fld>
            <a:endParaRPr lang="zh-CN" altLang="en-US"/>
          </a:p>
        </p:txBody>
      </p:sp>
    </p:spTree>
    <p:extLst>
      <p:ext uri="{BB962C8B-B14F-4D97-AF65-F5344CB8AC3E}">
        <p14:creationId xmlns:p14="http://schemas.microsoft.com/office/powerpoint/2010/main" val="2861737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15</a:t>
            </a:fld>
            <a:endParaRPr lang="zh-CN" altLang="en-US"/>
          </a:p>
        </p:txBody>
      </p:sp>
    </p:spTree>
    <p:extLst>
      <p:ext uri="{BB962C8B-B14F-4D97-AF65-F5344CB8AC3E}">
        <p14:creationId xmlns:p14="http://schemas.microsoft.com/office/powerpoint/2010/main" val="82123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16</a:t>
            </a:fld>
            <a:endParaRPr lang="zh-CN" altLang="en-US"/>
          </a:p>
        </p:txBody>
      </p:sp>
    </p:spTree>
    <p:extLst>
      <p:ext uri="{BB962C8B-B14F-4D97-AF65-F5344CB8AC3E}">
        <p14:creationId xmlns:p14="http://schemas.microsoft.com/office/powerpoint/2010/main" val="1797128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17</a:t>
            </a:fld>
            <a:endParaRPr lang="zh-CN" altLang="en-US"/>
          </a:p>
        </p:txBody>
      </p:sp>
    </p:spTree>
    <p:extLst>
      <p:ext uri="{BB962C8B-B14F-4D97-AF65-F5344CB8AC3E}">
        <p14:creationId xmlns:p14="http://schemas.microsoft.com/office/powerpoint/2010/main" val="389448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18</a:t>
            </a:fld>
            <a:endParaRPr lang="zh-CN" altLang="en-US"/>
          </a:p>
        </p:txBody>
      </p:sp>
    </p:spTree>
    <p:extLst>
      <p:ext uri="{BB962C8B-B14F-4D97-AF65-F5344CB8AC3E}">
        <p14:creationId xmlns:p14="http://schemas.microsoft.com/office/powerpoint/2010/main" val="230366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19</a:t>
            </a:fld>
            <a:endParaRPr lang="zh-CN" altLang="en-US"/>
          </a:p>
        </p:txBody>
      </p:sp>
    </p:spTree>
    <p:extLst>
      <p:ext uri="{BB962C8B-B14F-4D97-AF65-F5344CB8AC3E}">
        <p14:creationId xmlns:p14="http://schemas.microsoft.com/office/powerpoint/2010/main" val="780937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20</a:t>
            </a:fld>
            <a:endParaRPr lang="zh-CN" altLang="en-US"/>
          </a:p>
        </p:txBody>
      </p:sp>
    </p:spTree>
    <p:extLst>
      <p:ext uri="{BB962C8B-B14F-4D97-AF65-F5344CB8AC3E}">
        <p14:creationId xmlns:p14="http://schemas.microsoft.com/office/powerpoint/2010/main" val="421603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21</a:t>
            </a:fld>
            <a:endParaRPr lang="zh-CN" altLang="en-US"/>
          </a:p>
        </p:txBody>
      </p:sp>
    </p:spTree>
    <p:extLst>
      <p:ext uri="{BB962C8B-B14F-4D97-AF65-F5344CB8AC3E}">
        <p14:creationId xmlns:p14="http://schemas.microsoft.com/office/powerpoint/2010/main" val="199315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4</a:t>
            </a:fld>
            <a:endParaRPr lang="zh-CN" altLang="en-US"/>
          </a:p>
        </p:txBody>
      </p:sp>
    </p:spTree>
    <p:extLst>
      <p:ext uri="{BB962C8B-B14F-4D97-AF65-F5344CB8AC3E}">
        <p14:creationId xmlns:p14="http://schemas.microsoft.com/office/powerpoint/2010/main" val="2387804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22</a:t>
            </a:fld>
            <a:endParaRPr lang="zh-CN" altLang="en-US"/>
          </a:p>
        </p:txBody>
      </p:sp>
    </p:spTree>
    <p:extLst>
      <p:ext uri="{BB962C8B-B14F-4D97-AF65-F5344CB8AC3E}">
        <p14:creationId xmlns:p14="http://schemas.microsoft.com/office/powerpoint/2010/main" val="158812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的来说，我们在这一次软工二大作业的收获还是很大的，以前一直以为在软件开发过程中，写代码是重点，占据开发的一大部分时间，并不需要花太多的时间去进行需求分析以及设计等等。但其实不然，软件开发过程中的需求分析以及设计一定要有，并且是一个重点，因为只有做好了文档工作，我们才能对整个项目有一个很好的理解，才能有条不紊地进行开发工作，才能保证程序的高质量。这次大作业，让我们对软件开发过程有了一定的体会，也对软件行业有了更深入的理解。</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23</a:t>
            </a:fld>
            <a:endParaRPr lang="zh-CN" altLang="en-US"/>
          </a:p>
        </p:txBody>
      </p:sp>
    </p:spTree>
    <p:extLst>
      <p:ext uri="{BB962C8B-B14F-4D97-AF65-F5344CB8AC3E}">
        <p14:creationId xmlns:p14="http://schemas.microsoft.com/office/powerpoint/2010/main" val="363340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分工理由</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5</a:t>
            </a:fld>
            <a:endParaRPr lang="zh-CN" altLang="en-US"/>
          </a:p>
        </p:txBody>
      </p:sp>
    </p:spTree>
    <p:extLst>
      <p:ext uri="{BB962C8B-B14F-4D97-AF65-F5344CB8AC3E}">
        <p14:creationId xmlns:p14="http://schemas.microsoft.com/office/powerpoint/2010/main" val="283522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分工理由</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6</a:t>
            </a:fld>
            <a:endParaRPr lang="zh-CN" altLang="en-US"/>
          </a:p>
        </p:txBody>
      </p:sp>
    </p:spTree>
    <p:extLst>
      <p:ext uri="{BB962C8B-B14F-4D97-AF65-F5344CB8AC3E}">
        <p14:creationId xmlns:p14="http://schemas.microsoft.com/office/powerpoint/2010/main" val="98415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为什么需要</a:t>
            </a:r>
            <a:r>
              <a:rPr lang="en-US" altLang="zh-CN" dirty="0"/>
              <a:t>Gantt</a:t>
            </a:r>
            <a:r>
              <a:rPr lang="zh-CN" altLang="en-US" dirty="0"/>
              <a:t>图</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7</a:t>
            </a:fld>
            <a:endParaRPr lang="zh-CN" altLang="en-US"/>
          </a:p>
        </p:txBody>
      </p:sp>
    </p:spTree>
    <p:extLst>
      <p:ext uri="{BB962C8B-B14F-4D97-AF65-F5344CB8AC3E}">
        <p14:creationId xmlns:p14="http://schemas.microsoft.com/office/powerpoint/2010/main" val="165378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根据角色分支</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8</a:t>
            </a:fld>
            <a:endParaRPr lang="zh-CN" altLang="en-US"/>
          </a:p>
        </p:txBody>
      </p:sp>
    </p:spTree>
    <p:extLst>
      <p:ext uri="{BB962C8B-B14F-4D97-AF65-F5344CB8AC3E}">
        <p14:creationId xmlns:p14="http://schemas.microsoft.com/office/powerpoint/2010/main" val="176947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重点介绍，分块详述</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9</a:t>
            </a:fld>
            <a:endParaRPr lang="zh-CN" altLang="en-US"/>
          </a:p>
        </p:txBody>
      </p:sp>
    </p:spTree>
    <p:extLst>
      <p:ext uri="{BB962C8B-B14F-4D97-AF65-F5344CB8AC3E}">
        <p14:creationId xmlns:p14="http://schemas.microsoft.com/office/powerpoint/2010/main" val="22714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10</a:t>
            </a:fld>
            <a:endParaRPr lang="zh-CN" altLang="en-US"/>
          </a:p>
        </p:txBody>
      </p:sp>
    </p:spTree>
    <p:extLst>
      <p:ext uri="{BB962C8B-B14F-4D97-AF65-F5344CB8AC3E}">
        <p14:creationId xmlns:p14="http://schemas.microsoft.com/office/powerpoint/2010/main" val="144071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介绍我们认为的需求开发文档在软件开发中所扮演的角色</a:t>
            </a:r>
          </a:p>
        </p:txBody>
      </p:sp>
      <p:sp>
        <p:nvSpPr>
          <p:cNvPr id="4" name="灯片编号占位符 3"/>
          <p:cNvSpPr>
            <a:spLocks noGrp="1"/>
          </p:cNvSpPr>
          <p:nvPr>
            <p:ph type="sldNum" sz="quarter" idx="5"/>
          </p:nvPr>
        </p:nvSpPr>
        <p:spPr/>
        <p:txBody>
          <a:bodyPr/>
          <a:lstStyle/>
          <a:p>
            <a:fld id="{946F19D8-F7ED-41D2-ACC5-F30CA3168846}" type="slidenum">
              <a:rPr lang="zh-CN" altLang="en-US" smtClean="0"/>
              <a:pPr/>
              <a:t>11</a:t>
            </a:fld>
            <a:endParaRPr lang="zh-CN" altLang="en-US"/>
          </a:p>
        </p:txBody>
      </p:sp>
    </p:spTree>
    <p:extLst>
      <p:ext uri="{BB962C8B-B14F-4D97-AF65-F5344CB8AC3E}">
        <p14:creationId xmlns:p14="http://schemas.microsoft.com/office/powerpoint/2010/main" val="303540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5" name="等腰三角形 9"/>
          <p:cNvSpPr/>
          <p:nvPr userDrawn="1"/>
        </p:nvSpPr>
        <p:spPr>
          <a:xfrm flipV="1">
            <a:off x="4275439" y="-3134"/>
            <a:ext cx="3642714" cy="1399448"/>
          </a:xfrm>
          <a:custGeom>
            <a:avLst/>
            <a:gdLst/>
            <a:ahLst/>
            <a:cxnLst/>
            <a:rect l="l" t="t" r="r" b="b"/>
            <a:pathLst>
              <a:path w="2050062" h="989888">
                <a:moveTo>
                  <a:pt x="0" y="989888"/>
                </a:moveTo>
                <a:lnTo>
                  <a:pt x="2050062" y="989888"/>
                </a:lnTo>
                <a:lnTo>
                  <a:pt x="2041981" y="799417"/>
                </a:lnTo>
                <a:cubicBezTo>
                  <a:pt x="2025751" y="615050"/>
                  <a:pt x="1987405" y="475027"/>
                  <a:pt x="1940306" y="434939"/>
                </a:cubicBezTo>
                <a:lnTo>
                  <a:pt x="1918044" y="425604"/>
                </a:lnTo>
                <a:lnTo>
                  <a:pt x="1918044" y="423297"/>
                </a:lnTo>
                <a:lnTo>
                  <a:pt x="1918044" y="423294"/>
                </a:lnTo>
                <a:lnTo>
                  <a:pt x="1918038" y="423294"/>
                </a:lnTo>
                <a:lnTo>
                  <a:pt x="1025031" y="0"/>
                </a:lnTo>
                <a:lnTo>
                  <a:pt x="132025" y="423294"/>
                </a:lnTo>
                <a:lnTo>
                  <a:pt x="132017" y="423294"/>
                </a:lnTo>
                <a:lnTo>
                  <a:pt x="132017" y="425605"/>
                </a:lnTo>
                <a:lnTo>
                  <a:pt x="109756" y="434939"/>
                </a:lnTo>
                <a:cubicBezTo>
                  <a:pt x="62658" y="475027"/>
                  <a:pt x="24311" y="615050"/>
                  <a:pt x="8082" y="799417"/>
                </a:cubicBezTo>
                <a:close/>
              </a:path>
            </a:pathLst>
          </a:cu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11" name="文本占位符 10"/>
          <p:cNvSpPr>
            <a:spLocks noGrp="1"/>
          </p:cNvSpPr>
          <p:nvPr>
            <p:ph type="body" sz="quarter" idx="10" hasCustomPrompt="1"/>
          </p:nvPr>
        </p:nvSpPr>
        <p:spPr>
          <a:xfrm>
            <a:off x="4663281" y="64219"/>
            <a:ext cx="2865437" cy="757130"/>
          </a:xfrm>
          <a:prstGeom prst="rect">
            <a:avLst/>
          </a:prstGeom>
          <a:noFill/>
        </p:spPr>
        <p:txBody>
          <a:bodyPr wrap="square" rtlCol="0">
            <a:spAutoFit/>
          </a:bodyPr>
          <a:lstStyle>
            <a:lvl1pPr marL="0" indent="0" algn="ctr">
              <a:buNone/>
              <a:defRPr kumimoji="1" lang="zh-CN" altLang="en-US" sz="4800" b="1" dirty="0">
                <a:solidFill>
                  <a:srgbClr val="4C4B4B"/>
                </a:solidFill>
                <a:effectLst>
                  <a:innerShdw blurRad="63500" dist="50800" dir="16200000">
                    <a:prstClr val="black">
                      <a:alpha val="50000"/>
                    </a:prstClr>
                  </a:innerShdw>
                </a:effectLst>
              </a:defRPr>
            </a:lvl1pPr>
          </a:lstStyle>
          <a:p>
            <a:pPr marL="0" lvl="0" algn="ctr" defTabSz="914377"/>
            <a:r>
              <a:rPr kumimoji="1" lang="en-US" altLang="zh-CN"/>
              <a:t>RESUME</a:t>
            </a:r>
            <a:endParaRPr kumimoji="1" lang="zh-CN" altLang="en-US" dirty="0"/>
          </a:p>
        </p:txBody>
      </p:sp>
    </p:spTree>
    <p:extLst>
      <p:ext uri="{BB962C8B-B14F-4D97-AF65-F5344CB8AC3E}">
        <p14:creationId xmlns:p14="http://schemas.microsoft.com/office/powerpoint/2010/main" val="166065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cxnSp>
        <p:nvCxnSpPr>
          <p:cNvPr id="6" name="直线连接符 5"/>
          <p:cNvCxnSpPr/>
          <p:nvPr userDrawn="1"/>
        </p:nvCxnSpPr>
        <p:spPr>
          <a:xfrm>
            <a:off x="6092385" y="1273629"/>
            <a:ext cx="0" cy="5584372"/>
          </a:xfrm>
          <a:prstGeom prst="line">
            <a:avLst/>
          </a:prstGeom>
          <a:ln w="38100"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 name="椭圆 6"/>
          <p:cNvSpPr/>
          <p:nvPr userDrawn="1"/>
        </p:nvSpPr>
        <p:spPr>
          <a:xfrm>
            <a:off x="5932363" y="2638027"/>
            <a:ext cx="312519" cy="312519"/>
          </a:xfrm>
          <a:prstGeom prst="ellipse">
            <a:avLst/>
          </a:prstGeom>
          <a:solidFill>
            <a:schemeClr val="accent6"/>
          </a:solidFill>
          <a:ln w="3810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椭圆 7"/>
          <p:cNvSpPr/>
          <p:nvPr userDrawn="1"/>
        </p:nvSpPr>
        <p:spPr>
          <a:xfrm flipH="1">
            <a:off x="5932363" y="5081101"/>
            <a:ext cx="312519" cy="312519"/>
          </a:xfrm>
          <a:prstGeom prst="ellipse">
            <a:avLst/>
          </a:prstGeom>
          <a:solidFill>
            <a:schemeClr val="accent6"/>
          </a:solidFill>
          <a:ln w="38100" cmpd="sng">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等腰三角形 9"/>
          <p:cNvSpPr/>
          <p:nvPr userDrawn="1"/>
        </p:nvSpPr>
        <p:spPr>
          <a:xfrm flipV="1">
            <a:off x="4275439" y="-3134"/>
            <a:ext cx="3642714" cy="1399448"/>
          </a:xfrm>
          <a:custGeom>
            <a:avLst/>
            <a:gdLst/>
            <a:ahLst/>
            <a:cxnLst/>
            <a:rect l="l" t="t" r="r" b="b"/>
            <a:pathLst>
              <a:path w="2050062" h="989888">
                <a:moveTo>
                  <a:pt x="0" y="989888"/>
                </a:moveTo>
                <a:lnTo>
                  <a:pt x="2050062" y="989888"/>
                </a:lnTo>
                <a:lnTo>
                  <a:pt x="2041981" y="799417"/>
                </a:lnTo>
                <a:cubicBezTo>
                  <a:pt x="2025751" y="615050"/>
                  <a:pt x="1987405" y="475027"/>
                  <a:pt x="1940306" y="434939"/>
                </a:cubicBezTo>
                <a:lnTo>
                  <a:pt x="1918044" y="425604"/>
                </a:lnTo>
                <a:lnTo>
                  <a:pt x="1918044" y="423297"/>
                </a:lnTo>
                <a:lnTo>
                  <a:pt x="1918044" y="423294"/>
                </a:lnTo>
                <a:lnTo>
                  <a:pt x="1918038" y="423294"/>
                </a:lnTo>
                <a:lnTo>
                  <a:pt x="1025031" y="0"/>
                </a:lnTo>
                <a:lnTo>
                  <a:pt x="132025" y="423294"/>
                </a:lnTo>
                <a:lnTo>
                  <a:pt x="132017" y="423294"/>
                </a:lnTo>
                <a:lnTo>
                  <a:pt x="132017" y="425605"/>
                </a:lnTo>
                <a:lnTo>
                  <a:pt x="109756" y="434939"/>
                </a:lnTo>
                <a:cubicBezTo>
                  <a:pt x="62658" y="475027"/>
                  <a:pt x="24311" y="615050"/>
                  <a:pt x="8082" y="799417"/>
                </a:cubicBezTo>
                <a:close/>
              </a:path>
            </a:pathLst>
          </a:cu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11" name="文本占位符 10"/>
          <p:cNvSpPr>
            <a:spLocks noGrp="1"/>
          </p:cNvSpPr>
          <p:nvPr>
            <p:ph type="body" sz="quarter" idx="10" hasCustomPrompt="1"/>
          </p:nvPr>
        </p:nvSpPr>
        <p:spPr>
          <a:xfrm>
            <a:off x="4663281" y="64219"/>
            <a:ext cx="2865437" cy="757130"/>
          </a:xfrm>
          <a:prstGeom prst="rect">
            <a:avLst/>
          </a:prstGeom>
          <a:noFill/>
        </p:spPr>
        <p:txBody>
          <a:bodyPr wrap="square" rtlCol="0">
            <a:spAutoFit/>
          </a:bodyPr>
          <a:lstStyle>
            <a:lvl1pPr marL="0" indent="0" algn="ctr">
              <a:buNone/>
              <a:defRPr kumimoji="1" lang="zh-CN" altLang="en-US" sz="4800" b="1" dirty="0">
                <a:solidFill>
                  <a:srgbClr val="4C4B4B"/>
                </a:solidFill>
                <a:effectLst>
                  <a:innerShdw blurRad="63500" dist="50800" dir="16200000">
                    <a:prstClr val="black">
                      <a:alpha val="50000"/>
                    </a:prstClr>
                  </a:innerShdw>
                </a:effectLst>
              </a:defRPr>
            </a:lvl1pPr>
          </a:lstStyle>
          <a:p>
            <a:pPr marL="0" lvl="0" algn="ctr" defTabSz="914377"/>
            <a:r>
              <a:rPr kumimoji="1" lang="en-US" altLang="zh-CN"/>
              <a:t>RESUME</a:t>
            </a:r>
            <a:endParaRPr kumimoji="1" lang="zh-CN" altLang="en-US" dirty="0"/>
          </a:p>
        </p:txBody>
      </p:sp>
      <p:sp>
        <p:nvSpPr>
          <p:cNvPr id="10" name="文本占位符 9"/>
          <p:cNvSpPr>
            <a:spLocks noGrp="1"/>
          </p:cNvSpPr>
          <p:nvPr>
            <p:ph type="body" sz="quarter" idx="11" hasCustomPrompt="1"/>
          </p:nvPr>
        </p:nvSpPr>
        <p:spPr>
          <a:xfrm>
            <a:off x="6977685" y="2526520"/>
            <a:ext cx="4481512" cy="535531"/>
          </a:xfrm>
          <a:prstGeom prst="rect">
            <a:avLst/>
          </a:prstGeom>
          <a:noFill/>
        </p:spPr>
        <p:txBody>
          <a:bodyPr wrap="square" rtlCol="0" anchor="ctr">
            <a:spAutoFit/>
          </a:bodyPr>
          <a:lstStyle>
            <a:lvl1pPr>
              <a:defRPr kumimoji="1" lang="zh-CN" altLang="en-US" sz="3200" b="1" dirty="0">
                <a:solidFill>
                  <a:srgbClr val="F6DA98"/>
                </a:solidFill>
                <a:effectLst>
                  <a:outerShdw blurRad="50800" dist="38100" dir="5400000" algn="t" rotWithShape="0">
                    <a:prstClr val="black">
                      <a:alpha val="40000"/>
                    </a:prstClr>
                  </a:outerShdw>
                </a:effectLst>
              </a:defRPr>
            </a:lvl1pPr>
          </a:lstStyle>
          <a:p>
            <a:pPr marL="0" lvl="0" defTabSz="914377"/>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9"/>
          <p:cNvSpPr>
            <a:spLocks noGrp="1"/>
          </p:cNvSpPr>
          <p:nvPr>
            <p:ph type="body" sz="quarter" idx="12" hasCustomPrompt="1"/>
          </p:nvPr>
        </p:nvSpPr>
        <p:spPr>
          <a:xfrm>
            <a:off x="725574" y="4969594"/>
            <a:ext cx="4481512" cy="535531"/>
          </a:xfrm>
          <a:prstGeom prst="rect">
            <a:avLst/>
          </a:prstGeom>
          <a:noFill/>
        </p:spPr>
        <p:txBody>
          <a:bodyPr wrap="square" rtlCol="0" anchor="ctr">
            <a:spAutoFit/>
          </a:bodyPr>
          <a:lstStyle>
            <a:lvl1pPr algn="r">
              <a:defRPr kumimoji="1" lang="zh-CN" altLang="en-US" sz="3200" b="1" dirty="0">
                <a:solidFill>
                  <a:srgbClr val="F6DA98"/>
                </a:solidFill>
                <a:effectLst>
                  <a:outerShdw blurRad="50800" dist="38100" dir="5400000" algn="t" rotWithShape="0">
                    <a:prstClr val="black">
                      <a:alpha val="40000"/>
                    </a:prstClr>
                  </a:outerShdw>
                </a:effectLst>
              </a:defRPr>
            </a:lvl1pPr>
          </a:lstStyle>
          <a:p>
            <a:pPr marL="0" lvl="0" defTabSz="914377"/>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10009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8687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59708"/>
      </p:ext>
    </p:extLst>
  </p:cSld>
  <p:clrMap bg1="lt1" tx1="dk1" bg2="lt2" tx2="dk2" accent1="accent1" accent2="accent2" accent3="accent3" accent4="accent4" accent5="accent5" accent6="accent6" hlink="hlink" folHlink="folHlink"/>
  <p:sldLayoutIdLst>
    <p:sldLayoutId id="2147483679"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98377" y="3666201"/>
            <a:ext cx="6795247" cy="2160858"/>
          </a:xfrm>
          <a:prstGeom prst="rect">
            <a:avLst/>
          </a:prstGeom>
          <a:solidFill>
            <a:schemeClr val="accent6">
              <a:lumMod val="50000"/>
            </a:schemeClr>
          </a:solidFill>
          <a:ln>
            <a:noFill/>
          </a:ln>
          <a:effectLst>
            <a:outerShdw blurRad="25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2969971" y="4392815"/>
            <a:ext cx="6252055" cy="830740"/>
          </a:xfrm>
          <a:prstGeom prst="rect">
            <a:avLst/>
          </a:prstGeom>
          <a:noFill/>
          <a:effectLst/>
        </p:spPr>
        <p:txBody>
          <a:bodyPr wrap="square" rtlCol="0">
            <a:spAutoFit/>
          </a:bodyPr>
          <a:lstStyle/>
          <a:p>
            <a:pPr algn="ctr">
              <a:lnSpc>
                <a:spcPct val="90000"/>
              </a:lnSpc>
            </a:pPr>
            <a:r>
              <a:rPr lang="zh-CN" altLang="en-US" sz="1333" dirty="0">
                <a:solidFill>
                  <a:schemeClr val="accent3">
                    <a:lumMod val="20000"/>
                    <a:lumOff val="80000"/>
                  </a:schemeClr>
                </a:solidFill>
                <a:latin typeface="微软雅黑" pitchFamily="34" charset="-122"/>
                <a:ea typeface="微软雅黑" pitchFamily="34" charset="-122"/>
              </a:rPr>
              <a:t>请问你今天要来点项目吗（</a:t>
            </a:r>
            <a:r>
              <a:rPr lang="en-US" altLang="zh-CN" sz="1333" dirty="0" err="1">
                <a:solidFill>
                  <a:schemeClr val="accent3">
                    <a:lumMod val="20000"/>
                    <a:lumOff val="80000"/>
                  </a:schemeClr>
                </a:solidFill>
                <a:latin typeface="微软雅黑" pitchFamily="34" charset="-122"/>
                <a:ea typeface="微软雅黑" pitchFamily="34" charset="-122"/>
              </a:rPr>
              <a:t>usagi</a:t>
            </a:r>
            <a:r>
              <a:rPr lang="zh-CN" altLang="en-US" sz="1333" dirty="0">
                <a:solidFill>
                  <a:schemeClr val="accent3">
                    <a:lumMod val="20000"/>
                    <a:lumOff val="80000"/>
                  </a:schemeClr>
                </a:solidFill>
                <a:latin typeface="微软雅黑" pitchFamily="34" charset="-122"/>
                <a:ea typeface="微软雅黑" pitchFamily="34" charset="-122"/>
              </a:rPr>
              <a:t>）小组</a:t>
            </a:r>
            <a:endParaRPr lang="en-US" altLang="zh-CN" sz="1333" dirty="0">
              <a:solidFill>
                <a:schemeClr val="accent3">
                  <a:lumMod val="20000"/>
                  <a:lumOff val="80000"/>
                </a:schemeClr>
              </a:solidFill>
              <a:latin typeface="微软雅黑" pitchFamily="34" charset="-122"/>
              <a:ea typeface="微软雅黑" pitchFamily="34" charset="-122"/>
            </a:endParaRPr>
          </a:p>
          <a:p>
            <a:pPr algn="ctr">
              <a:lnSpc>
                <a:spcPct val="90000"/>
              </a:lnSpc>
            </a:pPr>
            <a:endParaRPr lang="en-US" altLang="zh-CN" sz="1333" dirty="0">
              <a:solidFill>
                <a:schemeClr val="accent3">
                  <a:lumMod val="20000"/>
                  <a:lumOff val="80000"/>
                </a:schemeClr>
              </a:solidFill>
              <a:latin typeface="微软雅黑" pitchFamily="34" charset="-122"/>
              <a:ea typeface="微软雅黑" pitchFamily="34" charset="-122"/>
            </a:endParaRPr>
          </a:p>
          <a:p>
            <a:pPr algn="ctr">
              <a:lnSpc>
                <a:spcPct val="90000"/>
              </a:lnSpc>
            </a:pPr>
            <a:r>
              <a:rPr lang="en-US" altLang="zh-CN" sz="1333" dirty="0">
                <a:solidFill>
                  <a:schemeClr val="accent3">
                    <a:lumMod val="20000"/>
                    <a:lumOff val="80000"/>
                  </a:schemeClr>
                </a:solidFill>
                <a:latin typeface="微软雅黑" pitchFamily="34" charset="-122"/>
                <a:ea typeface="微软雅黑" pitchFamily="34" charset="-122"/>
              </a:rPr>
              <a:t>——</a:t>
            </a:r>
            <a:r>
              <a:rPr lang="zh-CN" altLang="en-US" sz="1333" dirty="0">
                <a:solidFill>
                  <a:schemeClr val="accent3">
                    <a:lumMod val="20000"/>
                    <a:lumOff val="80000"/>
                  </a:schemeClr>
                </a:solidFill>
                <a:latin typeface="微软雅黑" pitchFamily="34" charset="-122"/>
                <a:ea typeface="微软雅黑" pitchFamily="34" charset="-122"/>
              </a:rPr>
              <a:t>戴祺佳、梁鋆亮、徐宇轩、曹邵恒</a:t>
            </a:r>
            <a:endParaRPr lang="en-US" altLang="zh-CN" sz="1333" dirty="0">
              <a:solidFill>
                <a:schemeClr val="accent3">
                  <a:lumMod val="20000"/>
                  <a:lumOff val="80000"/>
                </a:schemeClr>
              </a:solidFill>
              <a:latin typeface="微软雅黑" pitchFamily="34" charset="-122"/>
              <a:ea typeface="微软雅黑" pitchFamily="34" charset="-122"/>
            </a:endParaRPr>
          </a:p>
          <a:p>
            <a:pPr>
              <a:lnSpc>
                <a:spcPct val="90000"/>
              </a:lnSpc>
            </a:pPr>
            <a:endParaRPr lang="zh-CN" altLang="en-US" sz="1333" dirty="0">
              <a:solidFill>
                <a:schemeClr val="accent3">
                  <a:lumMod val="20000"/>
                  <a:lumOff val="80000"/>
                </a:schemeClr>
              </a:solidFill>
              <a:latin typeface="微软雅黑" pitchFamily="34" charset="-122"/>
              <a:ea typeface="微软雅黑" pitchFamily="34" charset="-122"/>
            </a:endParaRPr>
          </a:p>
        </p:txBody>
      </p:sp>
      <p:sp>
        <p:nvSpPr>
          <p:cNvPr id="4" name="文本框 3"/>
          <p:cNvSpPr txBox="1"/>
          <p:nvPr/>
        </p:nvSpPr>
        <p:spPr>
          <a:xfrm>
            <a:off x="2969970" y="1963103"/>
            <a:ext cx="6252055" cy="830933"/>
          </a:xfrm>
          <a:prstGeom prst="rect">
            <a:avLst/>
          </a:prstGeom>
          <a:noFill/>
        </p:spPr>
        <p:txBody>
          <a:bodyPr wrap="square" rtlCol="0">
            <a:spAutoFit/>
          </a:bodyPr>
          <a:lstStyle/>
          <a:p>
            <a:pPr algn="ctr">
              <a:lnSpc>
                <a:spcPct val="90000"/>
              </a:lnSpc>
            </a:pPr>
            <a:r>
              <a:rPr kumimoji="1" lang="zh-CN" altLang="en-US" sz="5333" b="1" dirty="0">
                <a:solidFill>
                  <a:schemeClr val="accent3">
                    <a:lumMod val="60000"/>
                    <a:lumOff val="40000"/>
                  </a:schemeClr>
                </a:solidFill>
                <a:effectLst>
                  <a:outerShdw blurRad="50800" dist="38100" dir="5400000" algn="t" rotWithShape="0">
                    <a:prstClr val="black">
                      <a:alpha val="40000"/>
                    </a:prstClr>
                  </a:outerShdw>
                </a:effectLst>
              </a:rPr>
              <a:t>软工二项目分享</a:t>
            </a:r>
          </a:p>
        </p:txBody>
      </p:sp>
    </p:spTree>
    <p:extLst>
      <p:ext uri="{BB962C8B-B14F-4D97-AF65-F5344CB8AC3E}">
        <p14:creationId xmlns:p14="http://schemas.microsoft.com/office/powerpoint/2010/main" val="1892430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502779" y="3064138"/>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需求开发文档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3" name="图片 2">
            <a:extLst>
              <a:ext uri="{FF2B5EF4-FFF2-40B4-BE49-F238E27FC236}">
                <a16:creationId xmlns:a16="http://schemas.microsoft.com/office/drawing/2014/main" id="{FB51215A-57C2-411F-8F28-1783AF24D5A5}"/>
              </a:ext>
            </a:extLst>
          </p:cNvPr>
          <p:cNvPicPr>
            <a:picLocks noChangeAspect="1"/>
          </p:cNvPicPr>
          <p:nvPr/>
        </p:nvPicPr>
        <p:blipFill>
          <a:blip r:embed="rId3"/>
          <a:stretch>
            <a:fillRect/>
          </a:stretch>
        </p:blipFill>
        <p:spPr>
          <a:xfrm>
            <a:off x="7566567" y="1003866"/>
            <a:ext cx="3414056" cy="5502117"/>
          </a:xfrm>
          <a:prstGeom prst="rect">
            <a:avLst/>
          </a:prstGeom>
        </p:spPr>
      </p:pic>
    </p:spTree>
    <p:extLst>
      <p:ext uri="{BB962C8B-B14F-4D97-AF65-F5344CB8AC3E}">
        <p14:creationId xmlns:p14="http://schemas.microsoft.com/office/powerpoint/2010/main" val="1368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211377" y="323496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需求度量文档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42632F9C-8928-492D-AFE1-C2FB2242F7A1}"/>
              </a:ext>
            </a:extLst>
          </p:cNvPr>
          <p:cNvPicPr>
            <a:picLocks noChangeAspect="1"/>
          </p:cNvPicPr>
          <p:nvPr/>
        </p:nvPicPr>
        <p:blipFill>
          <a:blip r:embed="rId3"/>
          <a:stretch>
            <a:fillRect/>
          </a:stretch>
        </p:blipFill>
        <p:spPr>
          <a:xfrm>
            <a:off x="6826311" y="1188764"/>
            <a:ext cx="4990186" cy="5081209"/>
          </a:xfrm>
          <a:prstGeom prst="rect">
            <a:avLst/>
          </a:prstGeom>
        </p:spPr>
      </p:pic>
      <p:sp>
        <p:nvSpPr>
          <p:cNvPr id="6" name="文本框 5">
            <a:extLst>
              <a:ext uri="{FF2B5EF4-FFF2-40B4-BE49-F238E27FC236}">
                <a16:creationId xmlns:a16="http://schemas.microsoft.com/office/drawing/2014/main" id="{0808D0DF-DE07-40F5-8D00-96A17A265F8D}"/>
              </a:ext>
            </a:extLst>
          </p:cNvPr>
          <p:cNvSpPr txBox="1"/>
          <p:nvPr/>
        </p:nvSpPr>
        <p:spPr>
          <a:xfrm>
            <a:off x="5959516" y="6374045"/>
            <a:ext cx="6125480"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注：此为对个人信息管理用例进行功能点测量的结果</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418601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666629" y="3341965"/>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构造度量数据集</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634EB6D9-8E4F-48A4-9F4E-D5AFDC76465E}"/>
              </a:ext>
            </a:extLst>
          </p:cNvPr>
          <p:cNvPicPr>
            <a:picLocks noChangeAspect="1"/>
          </p:cNvPicPr>
          <p:nvPr/>
        </p:nvPicPr>
        <p:blipFill>
          <a:blip r:embed="rId3"/>
          <a:stretch>
            <a:fillRect/>
          </a:stretch>
        </p:blipFill>
        <p:spPr>
          <a:xfrm>
            <a:off x="8284604" y="555026"/>
            <a:ext cx="3475932" cy="1438678"/>
          </a:xfrm>
          <a:prstGeom prst="rect">
            <a:avLst/>
          </a:prstGeom>
        </p:spPr>
      </p:pic>
      <p:pic>
        <p:nvPicPr>
          <p:cNvPr id="6" name="图片 5">
            <a:extLst>
              <a:ext uri="{FF2B5EF4-FFF2-40B4-BE49-F238E27FC236}">
                <a16:creationId xmlns:a16="http://schemas.microsoft.com/office/drawing/2014/main" id="{8D09A91A-E4D2-43E5-9F71-01D08227F4FA}"/>
              </a:ext>
            </a:extLst>
          </p:cNvPr>
          <p:cNvPicPr>
            <a:picLocks noChangeAspect="1"/>
          </p:cNvPicPr>
          <p:nvPr/>
        </p:nvPicPr>
        <p:blipFill>
          <a:blip r:embed="rId4"/>
          <a:stretch>
            <a:fillRect/>
          </a:stretch>
        </p:blipFill>
        <p:spPr>
          <a:xfrm>
            <a:off x="4095900" y="2509738"/>
            <a:ext cx="7880940" cy="3885210"/>
          </a:xfrm>
          <a:prstGeom prst="rect">
            <a:avLst/>
          </a:prstGeom>
        </p:spPr>
      </p:pic>
      <p:pic>
        <p:nvPicPr>
          <p:cNvPr id="7" name="图片 6">
            <a:extLst>
              <a:ext uri="{FF2B5EF4-FFF2-40B4-BE49-F238E27FC236}">
                <a16:creationId xmlns:a16="http://schemas.microsoft.com/office/drawing/2014/main" id="{920E4CCA-D2CE-46D4-9296-39B13CCA2D3E}"/>
              </a:ext>
            </a:extLst>
          </p:cNvPr>
          <p:cNvPicPr>
            <a:picLocks noChangeAspect="1"/>
          </p:cNvPicPr>
          <p:nvPr/>
        </p:nvPicPr>
        <p:blipFill>
          <a:blip r:embed="rId5"/>
          <a:stretch>
            <a:fillRect/>
          </a:stretch>
        </p:blipFill>
        <p:spPr>
          <a:xfrm>
            <a:off x="4095900" y="2042103"/>
            <a:ext cx="7880941" cy="4352845"/>
          </a:xfrm>
          <a:prstGeom prst="rect">
            <a:avLst/>
          </a:prstGeom>
        </p:spPr>
      </p:pic>
      <p:sp>
        <p:nvSpPr>
          <p:cNvPr id="8" name="文本框 7">
            <a:extLst>
              <a:ext uri="{FF2B5EF4-FFF2-40B4-BE49-F238E27FC236}">
                <a16:creationId xmlns:a16="http://schemas.microsoft.com/office/drawing/2014/main" id="{6E50B439-0159-4D2E-8389-5096B4FC215A}"/>
              </a:ext>
            </a:extLst>
          </p:cNvPr>
          <p:cNvSpPr txBox="1"/>
          <p:nvPr/>
        </p:nvSpPr>
        <p:spPr>
          <a:xfrm>
            <a:off x="4104805" y="6377749"/>
            <a:ext cx="8115693"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注：此为使用</a:t>
            </a:r>
            <a:r>
              <a:rPr kumimoji="1" lang="en-US" altLang="zh-CN"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IDEA</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集成和阿里编码规约插件进行代码扫描的部分结果</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9" name="文本框 8">
            <a:extLst>
              <a:ext uri="{FF2B5EF4-FFF2-40B4-BE49-F238E27FC236}">
                <a16:creationId xmlns:a16="http://schemas.microsoft.com/office/drawing/2014/main" id="{132C33A6-7AB0-4498-A3E3-78FD4BDDD7F2}"/>
              </a:ext>
            </a:extLst>
          </p:cNvPr>
          <p:cNvSpPr txBox="1"/>
          <p:nvPr/>
        </p:nvSpPr>
        <p:spPr>
          <a:xfrm>
            <a:off x="4113710" y="6372139"/>
            <a:ext cx="7872035"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注：此为使用</a:t>
            </a:r>
            <a:r>
              <a:rPr kumimoji="1" lang="en-US" altLang="zh-CN"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IDEA</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中</a:t>
            </a:r>
            <a:r>
              <a:rPr kumimoji="1" lang="en-US" altLang="zh-CN" sz="20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MetricesReloaded</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插件进行分析的部分结果</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286638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211377" y="323496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设计开发文档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37209A11-0F58-420D-B799-E0564A39FC38}"/>
              </a:ext>
            </a:extLst>
          </p:cNvPr>
          <p:cNvPicPr>
            <a:picLocks noChangeAspect="1"/>
          </p:cNvPicPr>
          <p:nvPr/>
        </p:nvPicPr>
        <p:blipFill>
          <a:blip r:embed="rId3"/>
          <a:stretch>
            <a:fillRect/>
          </a:stretch>
        </p:blipFill>
        <p:spPr>
          <a:xfrm>
            <a:off x="7200821" y="2004062"/>
            <a:ext cx="3566469" cy="3429297"/>
          </a:xfrm>
          <a:prstGeom prst="rect">
            <a:avLst/>
          </a:prstGeom>
        </p:spPr>
      </p:pic>
    </p:spTree>
    <p:extLst>
      <p:ext uri="{BB962C8B-B14F-4D97-AF65-F5344CB8AC3E}">
        <p14:creationId xmlns:p14="http://schemas.microsoft.com/office/powerpoint/2010/main" val="35276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604795" y="342900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详细设计文档节选</a:t>
            </a:r>
          </a:p>
        </p:txBody>
      </p:sp>
      <p:pic>
        <p:nvPicPr>
          <p:cNvPr id="3" name="图片 2">
            <a:extLst>
              <a:ext uri="{FF2B5EF4-FFF2-40B4-BE49-F238E27FC236}">
                <a16:creationId xmlns:a16="http://schemas.microsoft.com/office/drawing/2014/main" id="{B0514DD0-9C87-4530-9508-D5882C9BA0F1}"/>
              </a:ext>
            </a:extLst>
          </p:cNvPr>
          <p:cNvPicPr>
            <a:picLocks noChangeAspect="1"/>
          </p:cNvPicPr>
          <p:nvPr/>
        </p:nvPicPr>
        <p:blipFill>
          <a:blip r:embed="rId3"/>
          <a:stretch>
            <a:fillRect/>
          </a:stretch>
        </p:blipFill>
        <p:spPr>
          <a:xfrm>
            <a:off x="4852866" y="1421024"/>
            <a:ext cx="4935664" cy="5185501"/>
          </a:xfrm>
          <a:prstGeom prst="rect">
            <a:avLst/>
          </a:prstGeom>
        </p:spPr>
      </p:pic>
    </p:spTree>
    <p:extLst>
      <p:ext uri="{BB962C8B-B14F-4D97-AF65-F5344CB8AC3E}">
        <p14:creationId xmlns:p14="http://schemas.microsoft.com/office/powerpoint/2010/main" val="428969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604795" y="342900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详细设计文档节选</a:t>
            </a:r>
          </a:p>
        </p:txBody>
      </p:sp>
      <p:pic>
        <p:nvPicPr>
          <p:cNvPr id="4" name="图片 3">
            <a:extLst>
              <a:ext uri="{FF2B5EF4-FFF2-40B4-BE49-F238E27FC236}">
                <a16:creationId xmlns:a16="http://schemas.microsoft.com/office/drawing/2014/main" id="{C11C0E0A-C0CD-4BDC-BAC3-991765FD8CD0}"/>
              </a:ext>
            </a:extLst>
          </p:cNvPr>
          <p:cNvPicPr>
            <a:picLocks noChangeAspect="1"/>
          </p:cNvPicPr>
          <p:nvPr/>
        </p:nvPicPr>
        <p:blipFill>
          <a:blip r:embed="rId3"/>
          <a:stretch>
            <a:fillRect/>
          </a:stretch>
        </p:blipFill>
        <p:spPr>
          <a:xfrm>
            <a:off x="4873403" y="1439710"/>
            <a:ext cx="6713802" cy="5418290"/>
          </a:xfrm>
          <a:prstGeom prst="rect">
            <a:avLst/>
          </a:prstGeom>
        </p:spPr>
      </p:pic>
    </p:spTree>
    <p:extLst>
      <p:ext uri="{BB962C8B-B14F-4D97-AF65-F5344CB8AC3E}">
        <p14:creationId xmlns:p14="http://schemas.microsoft.com/office/powerpoint/2010/main" val="111528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211377" y="3234960"/>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软件测试文档</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81F092D4-2200-4ABB-90CB-DCA6DECCBF93}"/>
              </a:ext>
            </a:extLst>
          </p:cNvPr>
          <p:cNvPicPr>
            <a:picLocks noChangeAspect="1"/>
          </p:cNvPicPr>
          <p:nvPr/>
        </p:nvPicPr>
        <p:blipFill>
          <a:blip r:embed="rId3"/>
          <a:stretch>
            <a:fillRect/>
          </a:stretch>
        </p:blipFill>
        <p:spPr>
          <a:xfrm>
            <a:off x="6826311" y="2509923"/>
            <a:ext cx="3905274" cy="2894996"/>
          </a:xfrm>
          <a:prstGeom prst="rect">
            <a:avLst/>
          </a:prstGeom>
        </p:spPr>
      </p:pic>
    </p:spTree>
    <p:extLst>
      <p:ext uri="{BB962C8B-B14F-4D97-AF65-F5344CB8AC3E}">
        <p14:creationId xmlns:p14="http://schemas.microsoft.com/office/powerpoint/2010/main" val="237376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1105755" y="3332284"/>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软件测试代码</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3" name="图片 2">
            <a:extLst>
              <a:ext uri="{FF2B5EF4-FFF2-40B4-BE49-F238E27FC236}">
                <a16:creationId xmlns:a16="http://schemas.microsoft.com/office/drawing/2014/main" id="{09DDEE12-E7E3-4AA6-B5A6-28FCEC9D8F61}"/>
              </a:ext>
            </a:extLst>
          </p:cNvPr>
          <p:cNvPicPr>
            <a:picLocks noChangeAspect="1"/>
          </p:cNvPicPr>
          <p:nvPr/>
        </p:nvPicPr>
        <p:blipFill>
          <a:blip r:embed="rId3"/>
          <a:stretch>
            <a:fillRect/>
          </a:stretch>
        </p:blipFill>
        <p:spPr>
          <a:xfrm>
            <a:off x="4385251" y="1783857"/>
            <a:ext cx="3002540" cy="4755292"/>
          </a:xfrm>
          <a:prstGeom prst="rect">
            <a:avLst/>
          </a:prstGeom>
        </p:spPr>
      </p:pic>
      <p:pic>
        <p:nvPicPr>
          <p:cNvPr id="6" name="图片 5">
            <a:extLst>
              <a:ext uri="{FF2B5EF4-FFF2-40B4-BE49-F238E27FC236}">
                <a16:creationId xmlns:a16="http://schemas.microsoft.com/office/drawing/2014/main" id="{DF509236-FCB3-499E-81FD-02B9D8032A45}"/>
              </a:ext>
            </a:extLst>
          </p:cNvPr>
          <p:cNvPicPr>
            <a:picLocks noChangeAspect="1"/>
          </p:cNvPicPr>
          <p:nvPr/>
        </p:nvPicPr>
        <p:blipFill>
          <a:blip r:embed="rId4"/>
          <a:stretch>
            <a:fillRect/>
          </a:stretch>
        </p:blipFill>
        <p:spPr>
          <a:xfrm>
            <a:off x="8195703" y="1083591"/>
            <a:ext cx="3783189" cy="5455558"/>
          </a:xfrm>
          <a:prstGeom prst="rect">
            <a:avLst/>
          </a:prstGeom>
        </p:spPr>
      </p:pic>
    </p:spTree>
    <p:extLst>
      <p:ext uri="{BB962C8B-B14F-4D97-AF65-F5344CB8AC3E}">
        <p14:creationId xmlns:p14="http://schemas.microsoft.com/office/powerpoint/2010/main" val="88077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sp>
        <p:nvSpPr>
          <p:cNvPr id="5" name="文本框 4">
            <a:extLst>
              <a:ext uri="{FF2B5EF4-FFF2-40B4-BE49-F238E27FC236}">
                <a16:creationId xmlns:a16="http://schemas.microsoft.com/office/drawing/2014/main" id="{F142B530-8492-4FAE-867A-17A32BA12928}"/>
              </a:ext>
            </a:extLst>
          </p:cNvPr>
          <p:cNvSpPr txBox="1"/>
          <p:nvPr/>
        </p:nvSpPr>
        <p:spPr>
          <a:xfrm>
            <a:off x="924686" y="528961"/>
            <a:ext cx="5614934"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测试报告</a:t>
            </a:r>
          </a:p>
        </p:txBody>
      </p:sp>
      <p:pic>
        <p:nvPicPr>
          <p:cNvPr id="4" name="图片 3">
            <a:extLst>
              <a:ext uri="{FF2B5EF4-FFF2-40B4-BE49-F238E27FC236}">
                <a16:creationId xmlns:a16="http://schemas.microsoft.com/office/drawing/2014/main" id="{FE82DE97-0DB4-4530-8D57-42CE2EB99225}"/>
              </a:ext>
            </a:extLst>
          </p:cNvPr>
          <p:cNvPicPr>
            <a:picLocks noChangeAspect="1"/>
          </p:cNvPicPr>
          <p:nvPr/>
        </p:nvPicPr>
        <p:blipFill>
          <a:blip r:embed="rId3"/>
          <a:stretch>
            <a:fillRect/>
          </a:stretch>
        </p:blipFill>
        <p:spPr>
          <a:xfrm>
            <a:off x="588523" y="1113736"/>
            <a:ext cx="11014953" cy="5260530"/>
          </a:xfrm>
          <a:prstGeom prst="rect">
            <a:avLst/>
          </a:prstGeom>
        </p:spPr>
      </p:pic>
      <p:sp>
        <p:nvSpPr>
          <p:cNvPr id="6" name="文本框 5">
            <a:extLst>
              <a:ext uri="{FF2B5EF4-FFF2-40B4-BE49-F238E27FC236}">
                <a16:creationId xmlns:a16="http://schemas.microsoft.com/office/drawing/2014/main" id="{A9153964-A074-46BE-99AE-4E99AADD069F}"/>
              </a:ext>
            </a:extLst>
          </p:cNvPr>
          <p:cNvSpPr txBox="1"/>
          <p:nvPr/>
        </p:nvSpPr>
        <p:spPr>
          <a:xfrm>
            <a:off x="4104805" y="6377749"/>
            <a:ext cx="7872035"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注：此为最后一次进行全部</a:t>
            </a:r>
            <a:r>
              <a:rPr kumimoji="1" lang="en-US" altLang="zh-CN"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Junit</a:t>
            </a:r>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测试所导出的测试报告（结果集）</a:t>
            </a:r>
            <a:endPar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409098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468377" y="2916269"/>
            <a:ext cx="11255245" cy="1569660"/>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学习到的新知识：</a:t>
            </a:r>
            <a:r>
              <a:rPr kumimoji="1" lang="en-US" altLang="zh-CN" sz="24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vue,vuex,maven,springboot,mybatis,Junit,mock</a:t>
            </a:r>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软件需求开发、项目过程管理等等</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3" name="带形: 上凸 2">
            <a:extLst>
              <a:ext uri="{FF2B5EF4-FFF2-40B4-BE49-F238E27FC236}">
                <a16:creationId xmlns:a16="http://schemas.microsoft.com/office/drawing/2014/main" id="{597F1167-36C6-4EDE-8F9A-CC35660C74FF}"/>
              </a:ext>
            </a:extLst>
          </p:cNvPr>
          <p:cNvSpPr/>
          <p:nvPr/>
        </p:nvSpPr>
        <p:spPr>
          <a:xfrm>
            <a:off x="2827505" y="4554023"/>
            <a:ext cx="6536987" cy="1274323"/>
          </a:xfrm>
          <a:prstGeom prst="ribbon2">
            <a:avLst>
              <a:gd name="adj1" fmla="val 16667"/>
              <a:gd name="adj2" fmla="val 73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学海无涯</a:t>
            </a:r>
          </a:p>
        </p:txBody>
      </p:sp>
    </p:spTree>
    <p:extLst>
      <p:ext uri="{BB962C8B-B14F-4D97-AF65-F5344CB8AC3E}">
        <p14:creationId xmlns:p14="http://schemas.microsoft.com/office/powerpoint/2010/main" val="290283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795870" y="3294897"/>
            <a:ext cx="889824" cy="889824"/>
          </a:xfrm>
          <a:prstGeom prst="ellipse">
            <a:avLst/>
          </a:prstGeom>
          <a:solidFill>
            <a:srgbClr val="E6E2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4800" b="1" dirty="0">
                <a:solidFill>
                  <a:schemeClr val="accent6">
                    <a:lumMod val="75000"/>
                  </a:schemeClr>
                </a:solidFill>
                <a:effectLst>
                  <a:innerShdw blurRad="63500" dist="50800" dir="16200000">
                    <a:prstClr val="black">
                      <a:alpha val="50000"/>
                    </a:prstClr>
                  </a:innerShdw>
                </a:effectLst>
                <a:cs typeface="Segoe UI Light"/>
              </a:rPr>
              <a:t>2</a:t>
            </a:r>
            <a:endParaRPr kumimoji="1" lang="zh-CN" altLang="en-US" sz="4800" b="1" dirty="0">
              <a:solidFill>
                <a:schemeClr val="accent6">
                  <a:lumMod val="75000"/>
                </a:schemeClr>
              </a:solidFill>
              <a:effectLst>
                <a:innerShdw blurRad="63500" dist="50800" dir="16200000">
                  <a:prstClr val="black">
                    <a:alpha val="50000"/>
                  </a:prstClr>
                </a:innerShdw>
              </a:effectLst>
              <a:cs typeface="Segoe UI Light"/>
            </a:endParaRPr>
          </a:p>
        </p:txBody>
      </p:sp>
      <p:sp>
        <p:nvSpPr>
          <p:cNvPr id="30" name="椭圆 29"/>
          <p:cNvSpPr/>
          <p:nvPr/>
        </p:nvSpPr>
        <p:spPr>
          <a:xfrm flipH="1">
            <a:off x="1795870" y="1704052"/>
            <a:ext cx="889824" cy="889824"/>
          </a:xfrm>
          <a:prstGeom prst="ellipse">
            <a:avLst/>
          </a:prstGeom>
          <a:solidFill>
            <a:srgbClr val="E6E2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4800" b="1" dirty="0">
                <a:solidFill>
                  <a:schemeClr val="accent6">
                    <a:lumMod val="75000"/>
                  </a:schemeClr>
                </a:solidFill>
                <a:effectLst>
                  <a:innerShdw blurRad="63500" dist="50800" dir="16200000">
                    <a:prstClr val="black">
                      <a:alpha val="50000"/>
                    </a:prstClr>
                  </a:innerShdw>
                </a:effectLst>
                <a:cs typeface="Segoe UI Light"/>
              </a:rPr>
              <a:t>1</a:t>
            </a:r>
            <a:endParaRPr kumimoji="1" lang="zh-CN" altLang="en-US" sz="4800" b="1" dirty="0">
              <a:solidFill>
                <a:schemeClr val="accent6">
                  <a:lumMod val="75000"/>
                </a:schemeClr>
              </a:solidFill>
              <a:effectLst>
                <a:innerShdw blurRad="63500" dist="50800" dir="16200000">
                  <a:prstClr val="black">
                    <a:alpha val="50000"/>
                  </a:prstClr>
                </a:innerShdw>
              </a:effectLst>
              <a:cs typeface="Segoe UI Light"/>
            </a:endParaRPr>
          </a:p>
        </p:txBody>
      </p:sp>
      <p:sp>
        <p:nvSpPr>
          <p:cNvPr id="22" name="文本框 21">
            <a:extLst>
              <a:ext uri="{FF2B5EF4-FFF2-40B4-BE49-F238E27FC236}">
                <a16:creationId xmlns:a16="http://schemas.microsoft.com/office/drawing/2014/main" id="{FCECBB50-464A-4C51-B384-ECD90DAEA6F4}"/>
              </a:ext>
            </a:extLst>
          </p:cNvPr>
          <p:cNvSpPr txBox="1"/>
          <p:nvPr/>
        </p:nvSpPr>
        <p:spPr>
          <a:xfrm>
            <a:off x="3520014" y="1825798"/>
            <a:ext cx="6233586" cy="646331"/>
          </a:xfrm>
          <a:prstGeom prst="rect">
            <a:avLst/>
          </a:prstGeom>
          <a:noFill/>
        </p:spPr>
        <p:txBody>
          <a:bodyPr wrap="square" rtlCol="0">
            <a:spAutoFit/>
          </a:bodyPr>
          <a:lstStyle/>
          <a:p>
            <a:r>
              <a:rPr kumimoji="1" lang="zh-CN" altLang="en-US" sz="36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开发过程</a:t>
            </a:r>
          </a:p>
        </p:txBody>
      </p:sp>
      <p:sp>
        <p:nvSpPr>
          <p:cNvPr id="23" name="文本框 22">
            <a:extLst>
              <a:ext uri="{FF2B5EF4-FFF2-40B4-BE49-F238E27FC236}">
                <a16:creationId xmlns:a16="http://schemas.microsoft.com/office/drawing/2014/main" id="{9A6D7DCB-E58D-438C-AAFB-691121957BDA}"/>
              </a:ext>
            </a:extLst>
          </p:cNvPr>
          <p:cNvSpPr txBox="1"/>
          <p:nvPr/>
        </p:nvSpPr>
        <p:spPr>
          <a:xfrm>
            <a:off x="3520014" y="3330922"/>
            <a:ext cx="6233586" cy="646331"/>
          </a:xfrm>
          <a:prstGeom prst="rect">
            <a:avLst/>
          </a:prstGeom>
          <a:noFill/>
        </p:spPr>
        <p:txBody>
          <a:bodyPr wrap="square" rtlCol="0">
            <a:spAutoFit/>
          </a:bodyPr>
          <a:lstStyle/>
          <a:p>
            <a:r>
              <a:rPr kumimoji="1" lang="zh-CN" altLang="en-US" sz="36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文档体系</a:t>
            </a:r>
          </a:p>
        </p:txBody>
      </p:sp>
      <p:sp>
        <p:nvSpPr>
          <p:cNvPr id="26" name="椭圆 25">
            <a:extLst>
              <a:ext uri="{FF2B5EF4-FFF2-40B4-BE49-F238E27FC236}">
                <a16:creationId xmlns:a16="http://schemas.microsoft.com/office/drawing/2014/main" id="{85DD06EB-38F3-4055-B7FC-BBB3E5644FE9}"/>
              </a:ext>
            </a:extLst>
          </p:cNvPr>
          <p:cNvSpPr/>
          <p:nvPr/>
        </p:nvSpPr>
        <p:spPr>
          <a:xfrm>
            <a:off x="1795870" y="4834869"/>
            <a:ext cx="889824" cy="889824"/>
          </a:xfrm>
          <a:prstGeom prst="ellipse">
            <a:avLst/>
          </a:prstGeom>
          <a:solidFill>
            <a:srgbClr val="E6E2D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en-US" altLang="zh-CN" sz="4800" b="1" dirty="0">
                <a:solidFill>
                  <a:schemeClr val="accent6">
                    <a:lumMod val="75000"/>
                  </a:schemeClr>
                </a:solidFill>
                <a:effectLst>
                  <a:innerShdw blurRad="63500" dist="50800" dir="16200000">
                    <a:prstClr val="black">
                      <a:alpha val="50000"/>
                    </a:prstClr>
                  </a:innerShdw>
                </a:effectLst>
                <a:cs typeface="Segoe UI Light"/>
              </a:rPr>
              <a:t>3</a:t>
            </a:r>
            <a:endParaRPr kumimoji="1" lang="zh-CN" altLang="en-US" sz="4800" b="1" dirty="0">
              <a:solidFill>
                <a:schemeClr val="accent6">
                  <a:lumMod val="75000"/>
                </a:schemeClr>
              </a:solidFill>
              <a:effectLst>
                <a:innerShdw blurRad="63500" dist="50800" dir="16200000">
                  <a:prstClr val="black">
                    <a:alpha val="50000"/>
                  </a:prstClr>
                </a:innerShdw>
              </a:effectLst>
              <a:cs typeface="Segoe UI Light"/>
            </a:endParaRPr>
          </a:p>
        </p:txBody>
      </p:sp>
      <p:sp>
        <p:nvSpPr>
          <p:cNvPr id="32" name="文本框 31">
            <a:extLst>
              <a:ext uri="{FF2B5EF4-FFF2-40B4-BE49-F238E27FC236}">
                <a16:creationId xmlns:a16="http://schemas.microsoft.com/office/drawing/2014/main" id="{A770111D-D83C-4768-A536-30E55C5EB8F3}"/>
              </a:ext>
            </a:extLst>
          </p:cNvPr>
          <p:cNvSpPr txBox="1"/>
          <p:nvPr/>
        </p:nvSpPr>
        <p:spPr>
          <a:xfrm>
            <a:off x="3520014" y="4966343"/>
            <a:ext cx="6233586" cy="646331"/>
          </a:xfrm>
          <a:prstGeom prst="rect">
            <a:avLst/>
          </a:prstGeom>
          <a:noFill/>
        </p:spPr>
        <p:txBody>
          <a:bodyPr wrap="square" rtlCol="0">
            <a:spAutoFit/>
          </a:bodyPr>
          <a:lstStyle/>
          <a:p>
            <a:r>
              <a:rPr kumimoji="1" lang="zh-CN" altLang="en-US" sz="36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总结与收获</a:t>
            </a:r>
          </a:p>
        </p:txBody>
      </p:sp>
      <p:sp>
        <p:nvSpPr>
          <p:cNvPr id="8" name="文本占位符 1">
            <a:extLst>
              <a:ext uri="{FF2B5EF4-FFF2-40B4-BE49-F238E27FC236}">
                <a16:creationId xmlns:a16="http://schemas.microsoft.com/office/drawing/2014/main" id="{66747B5F-68FD-4201-853F-80E069D21864}"/>
              </a:ext>
            </a:extLst>
          </p:cNvPr>
          <p:cNvSpPr>
            <a:spLocks noGrp="1"/>
          </p:cNvSpPr>
          <p:nvPr>
            <p:ph type="body" sz="quarter" idx="10"/>
          </p:nvPr>
        </p:nvSpPr>
        <p:spPr>
          <a:xfrm>
            <a:off x="4231342" y="64219"/>
            <a:ext cx="3729316" cy="757130"/>
          </a:xfrm>
        </p:spPr>
        <p:txBody>
          <a:bodyPr/>
          <a:lstStyle/>
          <a:p>
            <a:r>
              <a:rPr kumimoji="1" lang="zh-CN" altLang="en-US" dirty="0"/>
              <a:t>目录</a:t>
            </a:r>
          </a:p>
        </p:txBody>
      </p:sp>
    </p:spTree>
    <p:extLst>
      <p:ext uri="{BB962C8B-B14F-4D97-AF65-F5344CB8AC3E}">
        <p14:creationId xmlns:p14="http://schemas.microsoft.com/office/powerpoint/2010/main" val="75270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2085272"/>
            <a:ext cx="11255245" cy="3416320"/>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需求阶段：</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：对需求简述存在理解偏差（比如限时优惠卷的限时策略问题），对某些功能需求存在争议</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：保持积极的组内沟通，结合实际以及自身技术能力情况，组内成员给出自己想法，最终通过商讨给出统一决策</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：项目实际开发过程中对需求文档缺少遵从意识，出现了写了的需求没有做的情况</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：下次一定注意</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6012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2085272"/>
            <a:ext cx="11255245" cy="3046988"/>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设计阶段：</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：由于自身的技术能力有限，缺少相关的项目经验，我们难以在设计阶段给出较好的设计决策</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：网上搜索类似项目的设计文档，以及深入研究软工二课本的设计文档案例，通过较为频繁的小组讨论，每个成员给出自己的设计决策以及决策原因，通过讨论商定最后的设计决策</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：最终给出的设计文档在分包方面也存在着一定缺陷</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：根据构造时的实际需求，对设计进行修改</a:t>
            </a:r>
            <a:endPar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10395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2085272"/>
            <a:ext cx="11255245" cy="3046988"/>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构造阶段：</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：项目时间紧迫，也缺少对</a:t>
            </a:r>
            <a:r>
              <a:rPr kumimoji="1" lang="en-US" altLang="zh-CN" sz="24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vue+Springboot+Mybatis</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项目的经验，在初期阶段比较难以下手写代码</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：小组成员按照自己的兴趣以及能力范围去选定学习重点方向，每个人深入研究自己的方向，在小组内保证至少有一人对相关知识有较深入的了解</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Question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：项目时间紧迫，在对助教所提供的半成品项目进行部分重构的时候遇到了很大的困难，在重构完成后也遗留了一些问题难以解决</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Solution</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：重构方面还需学习获取技术与练习获取经验</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spTree>
    <p:extLst>
      <p:ext uri="{BB962C8B-B14F-4D97-AF65-F5344CB8AC3E}">
        <p14:creationId xmlns:p14="http://schemas.microsoft.com/office/powerpoint/2010/main" val="139444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总结</a:t>
            </a:r>
          </a:p>
        </p:txBody>
      </p:sp>
      <p:sp>
        <p:nvSpPr>
          <p:cNvPr id="6" name="文本框 5">
            <a:extLst>
              <a:ext uri="{FF2B5EF4-FFF2-40B4-BE49-F238E27FC236}">
                <a16:creationId xmlns:a16="http://schemas.microsoft.com/office/drawing/2014/main" id="{2DFC5D37-C497-4407-9ABB-1844C529FEC2}"/>
              </a:ext>
            </a:extLst>
          </p:cNvPr>
          <p:cNvSpPr txBox="1"/>
          <p:nvPr/>
        </p:nvSpPr>
        <p:spPr>
          <a:xfrm>
            <a:off x="359736" y="1502036"/>
            <a:ext cx="11255245" cy="3416320"/>
          </a:xfrm>
          <a:prstGeom prst="rect">
            <a:avLst/>
          </a:prstGeom>
          <a:noFill/>
        </p:spPr>
        <p:txBody>
          <a:bodyPr wrap="square" rtlCol="0">
            <a:spAutoFit/>
          </a:bodyPr>
          <a:lstStyle/>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优点：</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小组成员能够保持积极的沟通，不存在划水现象，总体开发效率较高</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注重软件过程，在软件开发的每个阶段都有详细的文档描述</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时间安排较为合理，小组成员基本都能够在规定的时间内完成相应任务</a:t>
            </a:r>
          </a:p>
          <a:p>
            <a:pPr marL="342900" indent="-342900">
              <a:buFontTx/>
              <a:buChar char="-"/>
            </a:pP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代码版本控制有条理，分支安排合理，对每次更新都有较为详尽的记录</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缺点：</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技术是硬伤，每个小组成员的技术均有待提高</a:t>
            </a:r>
          </a:p>
          <a:p>
            <a:r>
              <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项目经验需要多多积累</a:t>
            </a:r>
            <a:endParaRPr kumimoji="1" lang="en-US" altLang="zh-CN" sz="24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sp>
        <p:nvSpPr>
          <p:cNvPr id="4" name="带形: 上凸 3">
            <a:extLst>
              <a:ext uri="{FF2B5EF4-FFF2-40B4-BE49-F238E27FC236}">
                <a16:creationId xmlns:a16="http://schemas.microsoft.com/office/drawing/2014/main" id="{21DC84D6-3E6D-4AC4-8050-15F3AE6C457F}"/>
              </a:ext>
            </a:extLst>
          </p:cNvPr>
          <p:cNvSpPr/>
          <p:nvPr/>
        </p:nvSpPr>
        <p:spPr>
          <a:xfrm>
            <a:off x="2827506" y="4961881"/>
            <a:ext cx="6536987" cy="1274323"/>
          </a:xfrm>
          <a:prstGeom prst="ribbon2">
            <a:avLst>
              <a:gd name="adj1" fmla="val 16667"/>
              <a:gd name="adj2" fmla="val 73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书山有路</a:t>
            </a:r>
          </a:p>
        </p:txBody>
      </p:sp>
    </p:spTree>
    <p:extLst>
      <p:ext uri="{BB962C8B-B14F-4D97-AF65-F5344CB8AC3E}">
        <p14:creationId xmlns:p14="http://schemas.microsoft.com/office/powerpoint/2010/main" val="321388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53073" y="3083293"/>
            <a:ext cx="6252055" cy="830933"/>
          </a:xfrm>
          <a:prstGeom prst="rect">
            <a:avLst/>
          </a:prstGeom>
          <a:noFill/>
        </p:spPr>
        <p:txBody>
          <a:bodyPr wrap="square" rtlCol="0">
            <a:spAutoFit/>
          </a:bodyPr>
          <a:lstStyle/>
          <a:p>
            <a:pPr algn="ctr">
              <a:lnSpc>
                <a:spcPct val="90000"/>
              </a:lnSpc>
            </a:pPr>
            <a:r>
              <a:rPr kumimoji="1" lang="en-US" altLang="zh-CN" sz="5333" b="1" dirty="0">
                <a:solidFill>
                  <a:schemeClr val="accent3">
                    <a:lumMod val="60000"/>
                    <a:lumOff val="40000"/>
                  </a:schemeClr>
                </a:solidFill>
                <a:effectLst>
                  <a:outerShdw blurRad="50800" dist="38100" dir="5400000" algn="t" rotWithShape="0">
                    <a:prstClr val="black">
                      <a:alpha val="40000"/>
                    </a:prstClr>
                  </a:outerShdw>
                </a:effectLst>
              </a:rPr>
              <a:t>THANK</a:t>
            </a:r>
            <a:r>
              <a:rPr kumimoji="1" lang="zh-CN" altLang="en-US" sz="5333" b="1" dirty="0">
                <a:solidFill>
                  <a:schemeClr val="accent3">
                    <a:lumMod val="60000"/>
                    <a:lumOff val="40000"/>
                  </a:schemeClr>
                </a:solidFill>
                <a:effectLst>
                  <a:outerShdw blurRad="50800" dist="38100" dir="5400000" algn="t" rotWithShape="0">
                    <a:prstClr val="black">
                      <a:alpha val="40000"/>
                    </a:prstClr>
                  </a:outerShdw>
                </a:effectLst>
              </a:rPr>
              <a:t> </a:t>
            </a:r>
            <a:r>
              <a:rPr kumimoji="1" lang="en-US" altLang="zh-CN" sz="5333" b="1" dirty="0">
                <a:solidFill>
                  <a:schemeClr val="accent3">
                    <a:lumMod val="60000"/>
                    <a:lumOff val="40000"/>
                  </a:schemeClr>
                </a:solidFill>
                <a:effectLst>
                  <a:outerShdw blurRad="50800" dist="38100" dir="5400000" algn="t" rotWithShape="0">
                    <a:prstClr val="black">
                      <a:alpha val="40000"/>
                    </a:prstClr>
                  </a:outerShdw>
                </a:effectLst>
              </a:rPr>
              <a:t>YOU!</a:t>
            </a:r>
            <a:endParaRPr kumimoji="1" lang="zh-CN" altLang="en-US" sz="5333" b="1" dirty="0">
              <a:solidFill>
                <a:schemeClr val="accent3">
                  <a:lumMod val="60000"/>
                  <a:lumOff val="40000"/>
                </a:schemeClr>
              </a:solidFill>
              <a:effectLst>
                <a:outerShdw blurRad="50800" dist="38100" dir="5400000" algn="t" rotWithShape="0">
                  <a:prstClr val="black">
                    <a:alpha val="40000"/>
                  </a:prstClr>
                </a:outerShdw>
              </a:effectLst>
            </a:endParaRPr>
          </a:p>
        </p:txBody>
      </p:sp>
      <p:sp>
        <p:nvSpPr>
          <p:cNvPr id="2" name="卷形: 垂直 1">
            <a:extLst>
              <a:ext uri="{FF2B5EF4-FFF2-40B4-BE49-F238E27FC236}">
                <a16:creationId xmlns:a16="http://schemas.microsoft.com/office/drawing/2014/main" id="{0DBCC182-548D-457C-95E1-C577EC708FD6}"/>
              </a:ext>
            </a:extLst>
          </p:cNvPr>
          <p:cNvSpPr/>
          <p:nvPr/>
        </p:nvSpPr>
        <p:spPr>
          <a:xfrm>
            <a:off x="749030" y="1130074"/>
            <a:ext cx="2315183" cy="4737370"/>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200" b="1" dirty="0"/>
              <a:t>书</a:t>
            </a:r>
            <a:endParaRPr lang="en-US" altLang="zh-CN" sz="3200" b="1" dirty="0"/>
          </a:p>
          <a:p>
            <a:pPr algn="ctr"/>
            <a:r>
              <a:rPr lang="zh-CN" altLang="en-US" sz="3200" b="1" dirty="0"/>
              <a:t>山</a:t>
            </a:r>
            <a:endParaRPr lang="en-US" altLang="zh-CN" sz="3200" b="1" dirty="0"/>
          </a:p>
          <a:p>
            <a:pPr algn="ctr"/>
            <a:r>
              <a:rPr lang="zh-CN" altLang="en-US" sz="3200" b="1" dirty="0"/>
              <a:t>有</a:t>
            </a:r>
            <a:endParaRPr lang="en-US" altLang="zh-CN" sz="3200" b="1" dirty="0"/>
          </a:p>
          <a:p>
            <a:pPr algn="ctr"/>
            <a:r>
              <a:rPr lang="zh-CN" altLang="en-US" sz="3200" b="1" dirty="0"/>
              <a:t>路</a:t>
            </a:r>
            <a:endParaRPr lang="en-US" altLang="zh-CN" sz="3200" b="1" dirty="0"/>
          </a:p>
          <a:p>
            <a:pPr algn="ctr"/>
            <a:r>
              <a:rPr lang="zh-CN" altLang="en-US" sz="3200" b="1" dirty="0"/>
              <a:t>勤</a:t>
            </a:r>
            <a:endParaRPr lang="en-US" altLang="zh-CN" sz="3200" b="1" dirty="0"/>
          </a:p>
          <a:p>
            <a:pPr algn="ctr"/>
            <a:r>
              <a:rPr lang="zh-CN" altLang="en-US" sz="3200" b="1" dirty="0"/>
              <a:t>为</a:t>
            </a:r>
            <a:endParaRPr lang="en-US" altLang="zh-CN" sz="3200" b="1" dirty="0"/>
          </a:p>
          <a:p>
            <a:pPr algn="ctr"/>
            <a:r>
              <a:rPr lang="zh-CN" altLang="en-US" sz="3200" b="1" dirty="0"/>
              <a:t>径</a:t>
            </a:r>
            <a:endParaRPr lang="zh-CN" altLang="en-US" b="1" dirty="0"/>
          </a:p>
        </p:txBody>
      </p:sp>
      <p:sp>
        <p:nvSpPr>
          <p:cNvPr id="4" name="卷形: 垂直 3">
            <a:extLst>
              <a:ext uri="{FF2B5EF4-FFF2-40B4-BE49-F238E27FC236}">
                <a16:creationId xmlns:a16="http://schemas.microsoft.com/office/drawing/2014/main" id="{7D3D9C73-DAC4-4C2F-8A48-43E6FA986A4C}"/>
              </a:ext>
            </a:extLst>
          </p:cNvPr>
          <p:cNvSpPr/>
          <p:nvPr/>
        </p:nvSpPr>
        <p:spPr>
          <a:xfrm>
            <a:off x="9338927" y="1130074"/>
            <a:ext cx="2315183" cy="4737370"/>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200" b="1" dirty="0"/>
              <a:t>学</a:t>
            </a:r>
            <a:endParaRPr lang="en-US" altLang="zh-CN" sz="3200" b="1" dirty="0"/>
          </a:p>
          <a:p>
            <a:pPr algn="ctr"/>
            <a:r>
              <a:rPr lang="zh-CN" altLang="en-US" sz="3200" b="1" dirty="0"/>
              <a:t>海</a:t>
            </a:r>
            <a:endParaRPr lang="en-US" altLang="zh-CN" sz="3200" b="1" dirty="0"/>
          </a:p>
          <a:p>
            <a:pPr algn="ctr"/>
            <a:r>
              <a:rPr lang="zh-CN" altLang="en-US" sz="3200" b="1" dirty="0"/>
              <a:t>无</a:t>
            </a:r>
            <a:endParaRPr lang="en-US" altLang="zh-CN" sz="3200" b="1" dirty="0"/>
          </a:p>
          <a:p>
            <a:pPr algn="ctr"/>
            <a:r>
              <a:rPr lang="zh-CN" altLang="en-US" sz="3200" b="1" dirty="0"/>
              <a:t>涯</a:t>
            </a:r>
            <a:endParaRPr lang="en-US" altLang="zh-CN" sz="3200" b="1" dirty="0"/>
          </a:p>
          <a:p>
            <a:pPr algn="ctr"/>
            <a:r>
              <a:rPr lang="zh-CN" altLang="en-US" sz="3200" b="1" dirty="0"/>
              <a:t>苦</a:t>
            </a:r>
            <a:endParaRPr lang="en-US" altLang="zh-CN" sz="3200" b="1" dirty="0"/>
          </a:p>
          <a:p>
            <a:pPr algn="ctr"/>
            <a:r>
              <a:rPr lang="zh-CN" altLang="en-US" sz="3200" b="1" dirty="0"/>
              <a:t>作</a:t>
            </a:r>
            <a:endParaRPr lang="en-US" altLang="zh-CN" sz="3200" b="1" dirty="0"/>
          </a:p>
          <a:p>
            <a:pPr algn="ctr"/>
            <a:r>
              <a:rPr lang="zh-CN" altLang="en-US" sz="3200" b="1" dirty="0"/>
              <a:t>舟</a:t>
            </a:r>
            <a:endParaRPr lang="zh-CN" altLang="en-US" b="1" dirty="0"/>
          </a:p>
        </p:txBody>
      </p:sp>
    </p:spTree>
    <p:extLst>
      <p:ext uri="{BB962C8B-B14F-4D97-AF65-F5344CB8AC3E}">
        <p14:creationId xmlns:p14="http://schemas.microsoft.com/office/powerpoint/2010/main" val="208454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ppt_x</p:attrName>
                                        </p:attrNameLst>
                                      </p:cBhvr>
                                      <p:tavLst>
                                        <p:tav tm="0">
                                          <p:val>
                                            <p:strVal val="#ppt_x"/>
                                          </p:val>
                                        </p:tav>
                                        <p:tav tm="100000">
                                          <p:val>
                                            <p:strVal val="#ppt_x"/>
                                          </p:val>
                                        </p:tav>
                                      </p:tavLst>
                                    </p:anim>
                                    <p:anim calcmode="lin" valueType="num">
                                      <p:cBhvr>
                                        <p:cTn id="8" dur="5000" fill="hold"/>
                                        <p:tgtEl>
                                          <p:spTgt spid="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0" fill="hold"/>
                                        <p:tgtEl>
                                          <p:spTgt spid="4"/>
                                        </p:tgtEl>
                                        <p:attrNameLst>
                                          <p:attrName>ppt_x</p:attrName>
                                        </p:attrNameLst>
                                      </p:cBhvr>
                                      <p:tavLst>
                                        <p:tav tm="0">
                                          <p:val>
                                            <p:strVal val="#ppt_x"/>
                                          </p:val>
                                        </p:tav>
                                        <p:tav tm="100000">
                                          <p:val>
                                            <p:strVal val="#ppt_x"/>
                                          </p:val>
                                        </p:tav>
                                      </p:tavLst>
                                    </p:anim>
                                    <p:anim calcmode="lin" valueType="num">
                                      <p:cBhvr>
                                        <p:cTn id="12" dur="5000" fill="hold"/>
                                        <p:tgtEl>
                                          <p:spTgt spid="4"/>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1519197" y="1912816"/>
            <a:ext cx="10250307" cy="1077218"/>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设计与部分重构</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7" name="文本框 6">
            <a:extLst>
              <a:ext uri="{FF2B5EF4-FFF2-40B4-BE49-F238E27FC236}">
                <a16:creationId xmlns:a16="http://schemas.microsoft.com/office/drawing/2014/main" id="{69654AD5-71E1-4222-ACCF-62B7CC79E7B3}"/>
              </a:ext>
            </a:extLst>
          </p:cNvPr>
          <p:cNvSpPr txBox="1"/>
          <p:nvPr/>
        </p:nvSpPr>
        <p:spPr>
          <a:xfrm>
            <a:off x="1519196" y="3185203"/>
            <a:ext cx="11272676" cy="1077218"/>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分工模式    根据用例分工</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根据主攻方向分配技术攻关</a:t>
            </a:r>
          </a:p>
        </p:txBody>
      </p:sp>
      <p:sp>
        <p:nvSpPr>
          <p:cNvPr id="9" name="文本框 8">
            <a:extLst>
              <a:ext uri="{FF2B5EF4-FFF2-40B4-BE49-F238E27FC236}">
                <a16:creationId xmlns:a16="http://schemas.microsoft.com/office/drawing/2014/main" id="{6FA8BFBD-5638-4A2D-AA8D-D4BF6B467261}"/>
              </a:ext>
            </a:extLst>
          </p:cNvPr>
          <p:cNvSpPr txBox="1"/>
          <p:nvPr/>
        </p:nvSpPr>
        <p:spPr>
          <a:xfrm>
            <a:off x="1519196" y="4841748"/>
            <a:ext cx="9326855" cy="584775"/>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团队协作    </a:t>
            </a:r>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Gantt</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图、</a:t>
            </a:r>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git</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分支管理</a:t>
            </a:r>
          </a:p>
        </p:txBody>
      </p:sp>
    </p:spTree>
    <p:extLst>
      <p:ext uri="{BB962C8B-B14F-4D97-AF65-F5344CB8AC3E}">
        <p14:creationId xmlns:p14="http://schemas.microsoft.com/office/powerpoint/2010/main" val="328681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注: 下箭头 2">
            <a:extLst>
              <a:ext uri="{FF2B5EF4-FFF2-40B4-BE49-F238E27FC236}">
                <a16:creationId xmlns:a16="http://schemas.microsoft.com/office/drawing/2014/main" id="{654A068B-F41D-49AB-8BD0-5E892BC85CBC}"/>
              </a:ext>
            </a:extLst>
          </p:cNvPr>
          <p:cNvSpPr/>
          <p:nvPr/>
        </p:nvSpPr>
        <p:spPr>
          <a:xfrm>
            <a:off x="4659550" y="3774332"/>
            <a:ext cx="2607013" cy="1511464"/>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1129897" y="1572204"/>
            <a:ext cx="4142494" cy="1200329"/>
          </a:xfrm>
          <a:prstGeom prst="rect">
            <a:avLst/>
          </a:prstGeom>
          <a:noFill/>
        </p:spPr>
        <p:txBody>
          <a:bodyPr wrap="square" rtlCol="0">
            <a:spAutoFit/>
          </a:bodyPr>
          <a:lstStyle/>
          <a:p>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设计与部分重构</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10" name="文本框 9">
            <a:extLst>
              <a:ext uri="{FF2B5EF4-FFF2-40B4-BE49-F238E27FC236}">
                <a16:creationId xmlns:a16="http://schemas.microsoft.com/office/drawing/2014/main" id="{386C1E16-17BF-4CD3-8894-31264DEBBFAA}"/>
              </a:ext>
            </a:extLst>
          </p:cNvPr>
          <p:cNvSpPr txBox="1"/>
          <p:nvPr/>
        </p:nvSpPr>
        <p:spPr>
          <a:xfrm>
            <a:off x="2034572" y="2867776"/>
            <a:ext cx="3378728" cy="1569660"/>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为什么进行重构？</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11" name="文本框 10">
            <a:extLst>
              <a:ext uri="{FF2B5EF4-FFF2-40B4-BE49-F238E27FC236}">
                <a16:creationId xmlns:a16="http://schemas.microsoft.com/office/drawing/2014/main" id="{833680CC-EDB8-460C-9CA5-486163F97453}"/>
              </a:ext>
            </a:extLst>
          </p:cNvPr>
          <p:cNvSpPr txBox="1"/>
          <p:nvPr/>
        </p:nvSpPr>
        <p:spPr>
          <a:xfrm>
            <a:off x="3094888" y="3925644"/>
            <a:ext cx="6553478" cy="584775"/>
          </a:xfrm>
          <a:prstGeom prst="rect">
            <a:avLst/>
          </a:prstGeom>
          <a:noFill/>
        </p:spPr>
        <p:txBody>
          <a:bodyPr wrap="square" rtlCol="0">
            <a:spAutoFit/>
          </a:bodyPr>
          <a:lstStyle/>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Client, Staff, </a:t>
            </a:r>
            <a:r>
              <a:rPr kumimoji="1" lang="en-US" altLang="zh-CN" sz="32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Busi</a:t>
            </a:r>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Admin</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7" name="文本框 6">
            <a:extLst>
              <a:ext uri="{FF2B5EF4-FFF2-40B4-BE49-F238E27FC236}">
                <a16:creationId xmlns:a16="http://schemas.microsoft.com/office/drawing/2014/main" id="{75D3BDF1-80BC-481C-AEA3-0D03A33D1A10}"/>
              </a:ext>
            </a:extLst>
          </p:cNvPr>
          <p:cNvSpPr txBox="1"/>
          <p:nvPr/>
        </p:nvSpPr>
        <p:spPr>
          <a:xfrm>
            <a:off x="4093586" y="5292053"/>
            <a:ext cx="6553478" cy="584775"/>
          </a:xfrm>
          <a:prstGeom prst="rect">
            <a:avLst/>
          </a:prstGeom>
          <a:noFill/>
        </p:spPr>
        <p:txBody>
          <a:bodyPr wrap="square" rtlCol="0">
            <a:spAutoFit/>
          </a:bodyPr>
          <a:lstStyle/>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原来的</a:t>
            </a:r>
            <a:r>
              <a:rPr kumimoji="1" lang="en-US" altLang="zh-CN" sz="3200" b="1" dirty="0" err="1">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hotelManager</a:t>
            </a:r>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Tree>
    <p:extLst>
      <p:ext uri="{BB962C8B-B14F-4D97-AF65-F5344CB8AC3E}">
        <p14:creationId xmlns:p14="http://schemas.microsoft.com/office/powerpoint/2010/main" val="112085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1110718" y="2633330"/>
            <a:ext cx="5614934" cy="2246769"/>
          </a:xfrm>
          <a:prstGeom prst="rect">
            <a:avLst/>
          </a:prstGeom>
          <a:noFill/>
        </p:spPr>
        <p:txBody>
          <a:bodyPr wrap="square" rtlCol="0">
            <a:spAutoFit/>
          </a:bodyPr>
          <a:lstStyle/>
          <a:p>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分工模式</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根据用例分工</a:t>
            </a: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pic>
        <p:nvPicPr>
          <p:cNvPr id="4" name="图片 3">
            <a:extLst>
              <a:ext uri="{FF2B5EF4-FFF2-40B4-BE49-F238E27FC236}">
                <a16:creationId xmlns:a16="http://schemas.microsoft.com/office/drawing/2014/main" id="{CA07E7A3-613E-4EDB-BD11-CAE31C531D68}"/>
              </a:ext>
            </a:extLst>
          </p:cNvPr>
          <p:cNvPicPr>
            <a:picLocks noChangeAspect="1"/>
          </p:cNvPicPr>
          <p:nvPr/>
        </p:nvPicPr>
        <p:blipFill>
          <a:blip r:embed="rId3"/>
          <a:stretch>
            <a:fillRect/>
          </a:stretch>
        </p:blipFill>
        <p:spPr>
          <a:xfrm>
            <a:off x="6096000" y="843958"/>
            <a:ext cx="4806462" cy="5413955"/>
          </a:xfrm>
          <a:prstGeom prst="rect">
            <a:avLst/>
          </a:prstGeom>
        </p:spPr>
      </p:pic>
      <p:sp>
        <p:nvSpPr>
          <p:cNvPr id="7" name="文本框 6">
            <a:extLst>
              <a:ext uri="{FF2B5EF4-FFF2-40B4-BE49-F238E27FC236}">
                <a16:creationId xmlns:a16="http://schemas.microsoft.com/office/drawing/2014/main" id="{3AA67EF6-F1B9-4165-8D45-32E20B879CE9}"/>
              </a:ext>
            </a:extLst>
          </p:cNvPr>
          <p:cNvSpPr txBox="1"/>
          <p:nvPr/>
        </p:nvSpPr>
        <p:spPr>
          <a:xfrm>
            <a:off x="7468288" y="6291972"/>
            <a:ext cx="2055536" cy="400110"/>
          </a:xfrm>
          <a:prstGeom prst="rect">
            <a:avLst/>
          </a:prstGeom>
          <a:noFill/>
        </p:spPr>
        <p:txBody>
          <a:bodyPr wrap="square" rtlCol="0">
            <a:spAutoFit/>
          </a:bodyPr>
          <a:lstStyle/>
          <a:p>
            <a:r>
              <a:rPr kumimoji="1" lang="zh-CN" altLang="en-US" sz="2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rPr>
              <a:t>一个萝卜一个坑</a:t>
            </a:r>
          </a:p>
        </p:txBody>
      </p:sp>
    </p:spTree>
    <p:extLst>
      <p:ext uri="{BB962C8B-B14F-4D97-AF65-F5344CB8AC3E}">
        <p14:creationId xmlns:p14="http://schemas.microsoft.com/office/powerpoint/2010/main" val="258399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注: 上箭头 9">
            <a:extLst>
              <a:ext uri="{FF2B5EF4-FFF2-40B4-BE49-F238E27FC236}">
                <a16:creationId xmlns:a16="http://schemas.microsoft.com/office/drawing/2014/main" id="{2F47BD8F-9D67-44A1-949C-2D302A5479BA}"/>
              </a:ext>
            </a:extLst>
          </p:cNvPr>
          <p:cNvSpPr/>
          <p:nvPr/>
        </p:nvSpPr>
        <p:spPr>
          <a:xfrm>
            <a:off x="4762216" y="2424109"/>
            <a:ext cx="4034682" cy="2468904"/>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标注: 下箭头 7">
            <a:extLst>
              <a:ext uri="{FF2B5EF4-FFF2-40B4-BE49-F238E27FC236}">
                <a16:creationId xmlns:a16="http://schemas.microsoft.com/office/drawing/2014/main" id="{2FB4AD76-9B91-4265-BD3E-45FF1C7DDF04}"/>
              </a:ext>
            </a:extLst>
          </p:cNvPr>
          <p:cNvSpPr/>
          <p:nvPr/>
        </p:nvSpPr>
        <p:spPr>
          <a:xfrm>
            <a:off x="6997431" y="3368319"/>
            <a:ext cx="3729316" cy="2178996"/>
          </a:xfrm>
          <a:prstGeom prst="downArrowCallout">
            <a:avLst/>
          </a:prstGeom>
          <a:solidFill>
            <a:schemeClr val="accent4">
              <a:alpha val="64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sp>
        <p:nvSpPr>
          <p:cNvPr id="5" name="文本框 4">
            <a:extLst>
              <a:ext uri="{FF2B5EF4-FFF2-40B4-BE49-F238E27FC236}">
                <a16:creationId xmlns:a16="http://schemas.microsoft.com/office/drawing/2014/main" id="{7F0C3DD7-49D1-49C0-8B25-18A8B1A36AF3}"/>
              </a:ext>
            </a:extLst>
          </p:cNvPr>
          <p:cNvSpPr txBox="1"/>
          <p:nvPr/>
        </p:nvSpPr>
        <p:spPr>
          <a:xfrm>
            <a:off x="795203" y="2424109"/>
            <a:ext cx="5614934" cy="2677656"/>
          </a:xfrm>
          <a:prstGeom prst="rect">
            <a:avLst/>
          </a:prstGeom>
          <a:noFill/>
        </p:spPr>
        <p:txBody>
          <a:bodyPr wrap="square" rtlCol="0">
            <a:spAutoFit/>
          </a:bodyPr>
          <a:lstStyle/>
          <a:p>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分工模式</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根据主攻方向</a:t>
            </a:r>
            <a:endPar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a:p>
            <a:r>
              <a:rPr kumimoji="1" lang="en-US" altLang="zh-CN"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	</a:t>
            </a:r>
            <a:r>
              <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分配技术攻关</a:t>
            </a:r>
          </a:p>
          <a:p>
            <a:endParaRPr kumimoji="1" lang="zh-CN" altLang="en-US" sz="32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Segoe UI Light"/>
            </a:endParaRPr>
          </a:p>
        </p:txBody>
      </p:sp>
      <p:sp>
        <p:nvSpPr>
          <p:cNvPr id="3" name="矩形: 圆角 2">
            <a:extLst>
              <a:ext uri="{FF2B5EF4-FFF2-40B4-BE49-F238E27FC236}">
                <a16:creationId xmlns:a16="http://schemas.microsoft.com/office/drawing/2014/main" id="{BE9104EA-8E9E-442E-88B0-6296417B2DE9}"/>
              </a:ext>
            </a:extLst>
          </p:cNvPr>
          <p:cNvSpPr/>
          <p:nvPr/>
        </p:nvSpPr>
        <p:spPr>
          <a:xfrm>
            <a:off x="5256179" y="3615528"/>
            <a:ext cx="1439693"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展示层</a:t>
            </a:r>
          </a:p>
        </p:txBody>
      </p:sp>
      <p:sp>
        <p:nvSpPr>
          <p:cNvPr id="6" name="矩形: 圆角 5">
            <a:extLst>
              <a:ext uri="{FF2B5EF4-FFF2-40B4-BE49-F238E27FC236}">
                <a16:creationId xmlns:a16="http://schemas.microsoft.com/office/drawing/2014/main" id="{99E32F9D-5E3C-44A1-81C6-04FFC735E515}"/>
              </a:ext>
            </a:extLst>
          </p:cNvPr>
          <p:cNvSpPr/>
          <p:nvPr/>
        </p:nvSpPr>
        <p:spPr>
          <a:xfrm>
            <a:off x="7179013" y="3615528"/>
            <a:ext cx="1439693"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业务逻辑层</a:t>
            </a:r>
          </a:p>
        </p:txBody>
      </p:sp>
      <p:sp>
        <p:nvSpPr>
          <p:cNvPr id="7" name="矩形: 圆角 6">
            <a:extLst>
              <a:ext uri="{FF2B5EF4-FFF2-40B4-BE49-F238E27FC236}">
                <a16:creationId xmlns:a16="http://schemas.microsoft.com/office/drawing/2014/main" id="{847E79E6-373F-4338-AC5D-E59F385ABD01}"/>
              </a:ext>
            </a:extLst>
          </p:cNvPr>
          <p:cNvSpPr/>
          <p:nvPr/>
        </p:nvSpPr>
        <p:spPr>
          <a:xfrm>
            <a:off x="9041976" y="3615528"/>
            <a:ext cx="1439693" cy="8949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数据层</a:t>
            </a:r>
          </a:p>
        </p:txBody>
      </p:sp>
      <p:sp>
        <p:nvSpPr>
          <p:cNvPr id="11" name="矩形 10">
            <a:extLst>
              <a:ext uri="{FF2B5EF4-FFF2-40B4-BE49-F238E27FC236}">
                <a16:creationId xmlns:a16="http://schemas.microsoft.com/office/drawing/2014/main" id="{4504006E-8071-424D-B639-CBFFE78A5565}"/>
              </a:ext>
            </a:extLst>
          </p:cNvPr>
          <p:cNvSpPr/>
          <p:nvPr/>
        </p:nvSpPr>
        <p:spPr>
          <a:xfrm>
            <a:off x="6148880" y="1896894"/>
            <a:ext cx="1261353" cy="52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戴、徐</a:t>
            </a:r>
          </a:p>
        </p:txBody>
      </p:sp>
      <p:sp>
        <p:nvSpPr>
          <p:cNvPr id="12" name="矩形 11">
            <a:extLst>
              <a:ext uri="{FF2B5EF4-FFF2-40B4-BE49-F238E27FC236}">
                <a16:creationId xmlns:a16="http://schemas.microsoft.com/office/drawing/2014/main" id="{7A61EFBE-2CF1-4A92-AF66-ADE9E92D808C}"/>
              </a:ext>
            </a:extLst>
          </p:cNvPr>
          <p:cNvSpPr/>
          <p:nvPr/>
        </p:nvSpPr>
        <p:spPr>
          <a:xfrm>
            <a:off x="8231412" y="5538520"/>
            <a:ext cx="1261353" cy="527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梁、曹</a:t>
            </a:r>
          </a:p>
        </p:txBody>
      </p:sp>
    </p:spTree>
    <p:extLst>
      <p:ext uri="{BB962C8B-B14F-4D97-AF65-F5344CB8AC3E}">
        <p14:creationId xmlns:p14="http://schemas.microsoft.com/office/powerpoint/2010/main" val="39369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pic>
        <p:nvPicPr>
          <p:cNvPr id="3" name="图片 2">
            <a:extLst>
              <a:ext uri="{FF2B5EF4-FFF2-40B4-BE49-F238E27FC236}">
                <a16:creationId xmlns:a16="http://schemas.microsoft.com/office/drawing/2014/main" id="{0A96B53D-3A66-4C68-BCF9-B9AE84415594}"/>
              </a:ext>
            </a:extLst>
          </p:cNvPr>
          <p:cNvPicPr>
            <a:picLocks noChangeAspect="1"/>
          </p:cNvPicPr>
          <p:nvPr/>
        </p:nvPicPr>
        <p:blipFill rotWithShape="1">
          <a:blip r:embed="rId3"/>
          <a:srcRect r="34706"/>
          <a:stretch/>
        </p:blipFill>
        <p:spPr>
          <a:xfrm>
            <a:off x="1023404" y="1286730"/>
            <a:ext cx="9004381" cy="5435778"/>
          </a:xfrm>
          <a:prstGeom prst="rect">
            <a:avLst/>
          </a:prstGeom>
        </p:spPr>
      </p:pic>
      <p:pic>
        <p:nvPicPr>
          <p:cNvPr id="4" name="图片 3">
            <a:extLst>
              <a:ext uri="{FF2B5EF4-FFF2-40B4-BE49-F238E27FC236}">
                <a16:creationId xmlns:a16="http://schemas.microsoft.com/office/drawing/2014/main" id="{AB05C112-A519-41D7-B6A6-2E078A493E9C}"/>
              </a:ext>
            </a:extLst>
          </p:cNvPr>
          <p:cNvPicPr>
            <a:picLocks noChangeAspect="1"/>
          </p:cNvPicPr>
          <p:nvPr/>
        </p:nvPicPr>
        <p:blipFill>
          <a:blip r:embed="rId4"/>
          <a:stretch>
            <a:fillRect/>
          </a:stretch>
        </p:blipFill>
        <p:spPr>
          <a:xfrm>
            <a:off x="837744" y="1215457"/>
            <a:ext cx="10516511" cy="5578323"/>
          </a:xfrm>
          <a:prstGeom prst="rect">
            <a:avLst/>
          </a:prstGeom>
        </p:spPr>
      </p:pic>
      <p:sp>
        <p:nvSpPr>
          <p:cNvPr id="5" name="文本框 4">
            <a:extLst>
              <a:ext uri="{FF2B5EF4-FFF2-40B4-BE49-F238E27FC236}">
                <a16:creationId xmlns:a16="http://schemas.microsoft.com/office/drawing/2014/main" id="{A6362EAF-1972-48D4-9927-E2C8FA06AC54}"/>
              </a:ext>
            </a:extLst>
          </p:cNvPr>
          <p:cNvSpPr txBox="1"/>
          <p:nvPr/>
        </p:nvSpPr>
        <p:spPr>
          <a:xfrm>
            <a:off x="481065" y="310517"/>
            <a:ext cx="5614934" cy="707886"/>
          </a:xfrm>
          <a:prstGeom prst="rect">
            <a:avLst/>
          </a:prstGeom>
          <a:noFill/>
        </p:spPr>
        <p:txBody>
          <a:bodyPr wrap="square" rtlCol="0">
            <a:spAutoFit/>
          </a:bodyPr>
          <a:lstStyle/>
          <a:p>
            <a:r>
              <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Gantt</a:t>
            </a:r>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图</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sp>
        <p:nvSpPr>
          <p:cNvPr id="6" name="文本框 5">
            <a:extLst>
              <a:ext uri="{FF2B5EF4-FFF2-40B4-BE49-F238E27FC236}">
                <a16:creationId xmlns:a16="http://schemas.microsoft.com/office/drawing/2014/main" id="{43153577-D6AE-4FBA-930B-FB847A269C3E}"/>
              </a:ext>
            </a:extLst>
          </p:cNvPr>
          <p:cNvSpPr txBox="1"/>
          <p:nvPr/>
        </p:nvSpPr>
        <p:spPr>
          <a:xfrm>
            <a:off x="10369369" y="1556426"/>
            <a:ext cx="492443" cy="4893012"/>
          </a:xfrm>
          <a:prstGeom prst="rect">
            <a:avLst/>
          </a:prstGeom>
          <a:noFill/>
        </p:spPr>
        <p:txBody>
          <a:bodyPr vert="eaVert" wrap="square" rtlCol="0">
            <a:spAutoFit/>
          </a:bodyPr>
          <a:lstStyle/>
          <a:p>
            <a:r>
              <a:rPr lang="zh-CN" altLang="en-US" sz="2000" b="1" dirty="0">
                <a:solidFill>
                  <a:schemeClr val="bg1"/>
                </a:solidFill>
              </a:rPr>
              <a:t>使用</a:t>
            </a:r>
            <a:r>
              <a:rPr lang="en-US" altLang="zh-CN" sz="2000" b="1" dirty="0">
                <a:solidFill>
                  <a:schemeClr val="bg1"/>
                </a:solidFill>
              </a:rPr>
              <a:t>Gantt</a:t>
            </a:r>
            <a:r>
              <a:rPr lang="zh-CN" altLang="en-US" sz="2000" b="1" dirty="0">
                <a:solidFill>
                  <a:schemeClr val="bg1"/>
                </a:solidFill>
              </a:rPr>
              <a:t>图进行项目过程规划与记录管理</a:t>
            </a:r>
          </a:p>
        </p:txBody>
      </p:sp>
      <p:sp>
        <p:nvSpPr>
          <p:cNvPr id="7" name="文本框 6">
            <a:extLst>
              <a:ext uri="{FF2B5EF4-FFF2-40B4-BE49-F238E27FC236}">
                <a16:creationId xmlns:a16="http://schemas.microsoft.com/office/drawing/2014/main" id="{CD3C9654-6664-456B-96C1-35CFB2CE4972}"/>
              </a:ext>
            </a:extLst>
          </p:cNvPr>
          <p:cNvSpPr txBox="1"/>
          <p:nvPr/>
        </p:nvSpPr>
        <p:spPr>
          <a:xfrm>
            <a:off x="11449617" y="1556426"/>
            <a:ext cx="492443" cy="4893012"/>
          </a:xfrm>
          <a:prstGeom prst="rect">
            <a:avLst/>
          </a:prstGeom>
          <a:noFill/>
        </p:spPr>
        <p:txBody>
          <a:bodyPr vert="eaVert" wrap="square" rtlCol="0">
            <a:spAutoFit/>
          </a:bodyPr>
          <a:lstStyle/>
          <a:p>
            <a:r>
              <a:rPr lang="zh-CN" altLang="en-US" sz="2000" b="1" dirty="0">
                <a:solidFill>
                  <a:schemeClr val="bg1"/>
                </a:solidFill>
              </a:rPr>
              <a:t>使用</a:t>
            </a:r>
            <a:r>
              <a:rPr lang="en-US" altLang="zh-CN" sz="2000" b="1" dirty="0">
                <a:solidFill>
                  <a:schemeClr val="bg1"/>
                </a:solidFill>
              </a:rPr>
              <a:t>Gantt</a:t>
            </a:r>
            <a:r>
              <a:rPr lang="zh-CN" altLang="en-US" sz="2000" b="1" dirty="0">
                <a:solidFill>
                  <a:schemeClr val="bg1"/>
                </a:solidFill>
              </a:rPr>
              <a:t>图进行项目产品的记录与管理</a:t>
            </a:r>
          </a:p>
        </p:txBody>
      </p:sp>
    </p:spTree>
    <p:extLst>
      <p:ext uri="{BB962C8B-B14F-4D97-AF65-F5344CB8AC3E}">
        <p14:creationId xmlns:p14="http://schemas.microsoft.com/office/powerpoint/2010/main" val="144431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开发过程</a:t>
            </a:r>
          </a:p>
        </p:txBody>
      </p:sp>
      <p:pic>
        <p:nvPicPr>
          <p:cNvPr id="5" name="图片 4">
            <a:extLst>
              <a:ext uri="{FF2B5EF4-FFF2-40B4-BE49-F238E27FC236}">
                <a16:creationId xmlns:a16="http://schemas.microsoft.com/office/drawing/2014/main" id="{A81C97B1-FAE0-4BD2-85A9-43C4EE5CE0E5}"/>
              </a:ext>
            </a:extLst>
          </p:cNvPr>
          <p:cNvPicPr>
            <a:picLocks noChangeAspect="1"/>
          </p:cNvPicPr>
          <p:nvPr/>
        </p:nvPicPr>
        <p:blipFill>
          <a:blip r:embed="rId3"/>
          <a:stretch>
            <a:fillRect/>
          </a:stretch>
        </p:blipFill>
        <p:spPr>
          <a:xfrm>
            <a:off x="884134" y="2163703"/>
            <a:ext cx="4025879" cy="3377019"/>
          </a:xfrm>
          <a:prstGeom prst="rect">
            <a:avLst/>
          </a:prstGeom>
        </p:spPr>
      </p:pic>
      <p:pic>
        <p:nvPicPr>
          <p:cNvPr id="6" name="图片 5">
            <a:extLst>
              <a:ext uri="{FF2B5EF4-FFF2-40B4-BE49-F238E27FC236}">
                <a16:creationId xmlns:a16="http://schemas.microsoft.com/office/drawing/2014/main" id="{946969E9-202D-4A24-9B68-F9B1C13CE032}"/>
              </a:ext>
            </a:extLst>
          </p:cNvPr>
          <p:cNvPicPr>
            <a:picLocks noChangeAspect="1"/>
          </p:cNvPicPr>
          <p:nvPr/>
        </p:nvPicPr>
        <p:blipFill>
          <a:blip r:embed="rId4"/>
          <a:stretch>
            <a:fillRect/>
          </a:stretch>
        </p:blipFill>
        <p:spPr>
          <a:xfrm>
            <a:off x="6829123" y="1202055"/>
            <a:ext cx="4982295" cy="5300313"/>
          </a:xfrm>
          <a:prstGeom prst="rect">
            <a:avLst/>
          </a:prstGeom>
        </p:spPr>
      </p:pic>
      <p:sp>
        <p:nvSpPr>
          <p:cNvPr id="7" name="文本框 6">
            <a:extLst>
              <a:ext uri="{FF2B5EF4-FFF2-40B4-BE49-F238E27FC236}">
                <a16:creationId xmlns:a16="http://schemas.microsoft.com/office/drawing/2014/main" id="{FE0C3A63-ED18-457C-9916-BDFCF8D012FF}"/>
              </a:ext>
            </a:extLst>
          </p:cNvPr>
          <p:cNvSpPr txBox="1"/>
          <p:nvPr/>
        </p:nvSpPr>
        <p:spPr>
          <a:xfrm>
            <a:off x="380582" y="641080"/>
            <a:ext cx="5614934" cy="707886"/>
          </a:xfrm>
          <a:prstGeom prst="rect">
            <a:avLst/>
          </a:prstGeom>
          <a:noFill/>
        </p:spPr>
        <p:txBody>
          <a:bodyPr wrap="square" rtlCol="0">
            <a:spAutoFit/>
          </a:bodyPr>
          <a:lstStyle/>
          <a:p>
            <a:r>
              <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Git</a:t>
            </a:r>
            <a:r>
              <a:rPr kumimoji="1" lang="zh-CN" altLang="en-US"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rPr>
              <a:t>工作流</a:t>
            </a:r>
            <a:endParaRPr kumimoji="1" lang="en-US" altLang="zh-CN" sz="4000" b="1" dirty="0">
              <a:solidFill>
                <a:schemeClr val="accent3">
                  <a:lumMod val="20000"/>
                  <a:lumOff val="80000"/>
                </a:schemeClr>
              </a:solidFill>
              <a:effectLst>
                <a:outerShdw blurRad="38100" dist="38100" dir="2700000" algn="tl">
                  <a:srgbClr val="000000">
                    <a:alpha val="43137"/>
                  </a:srgbClr>
                </a:outerShdw>
              </a:effectLst>
              <a:latin typeface="宋体" panose="02010600030101010101" pitchFamily="2" charset="-122"/>
              <a:cs typeface="Segoe UI Light"/>
            </a:endParaRPr>
          </a:p>
        </p:txBody>
      </p:sp>
      <p:pic>
        <p:nvPicPr>
          <p:cNvPr id="1028" name="Picture 4">
            <a:extLst>
              <a:ext uri="{FF2B5EF4-FFF2-40B4-BE49-F238E27FC236}">
                <a16:creationId xmlns:a16="http://schemas.microsoft.com/office/drawing/2014/main" id="{058005D9-B808-4C7C-A4AF-A70CE2026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76" y="2163703"/>
            <a:ext cx="58483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88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nodeType="clickEffect">
                                  <p:stCondLst>
                                    <p:cond delay="0"/>
                                  </p:stCondLst>
                                  <p:childTnLst>
                                    <p:animEffect transition="out" filter="fade">
                                      <p:cBhvr>
                                        <p:cTn id="6" dur="1000"/>
                                        <p:tgtEl>
                                          <p:spTgt spid="1028"/>
                                        </p:tgtEl>
                                      </p:cBhvr>
                                    </p:animEffect>
                                    <p:anim calcmode="lin" valueType="num">
                                      <p:cBhvr>
                                        <p:cTn id="7" dur="1000"/>
                                        <p:tgtEl>
                                          <p:spTgt spid="1028"/>
                                        </p:tgtEl>
                                        <p:attrNameLst>
                                          <p:attrName>ppt_x</p:attrName>
                                        </p:attrNameLst>
                                      </p:cBhvr>
                                      <p:tavLst>
                                        <p:tav tm="0">
                                          <p:val>
                                            <p:strVal val="ppt_x"/>
                                          </p:val>
                                        </p:tav>
                                        <p:tav tm="100000">
                                          <p:val>
                                            <p:strVal val="ppt_x"/>
                                          </p:val>
                                        </p:tav>
                                      </p:tavLst>
                                    </p:anim>
                                    <p:anim calcmode="lin" valueType="num">
                                      <p:cBhvr>
                                        <p:cTn id="8" dur="100" decel="100000"/>
                                        <p:tgtEl>
                                          <p:spTgt spid="1028"/>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1028"/>
                                        </p:tgtEl>
                                        <p:attrNameLst>
                                          <p:attrName>ppt_y</p:attrName>
                                        </p:attrNameLst>
                                      </p:cBhvr>
                                      <p:tavLst>
                                        <p:tav tm="0">
                                          <p:val>
                                            <p:strVal val="ppt_y"/>
                                          </p:val>
                                        </p:tav>
                                        <p:tav tm="100000">
                                          <p:val>
                                            <p:strVal val="ppt_y+1"/>
                                          </p:val>
                                        </p:tav>
                                      </p:tavLst>
                                    </p:anim>
                                    <p:set>
                                      <p:cBhvr>
                                        <p:cTn id="10" dur="1" fill="hold">
                                          <p:stCondLst>
                                            <p:cond delay="999"/>
                                          </p:stCondLst>
                                        </p:cTn>
                                        <p:tgtEl>
                                          <p:spTgt spid="1028"/>
                                        </p:tgtEl>
                                        <p:attrNameLst>
                                          <p:attrName>style.visibility</p:attrName>
                                        </p:attrNameLst>
                                      </p:cBhvr>
                                      <p:to>
                                        <p:strVal val="hidden"/>
                                      </p:to>
                                    </p:set>
                                  </p:childTnLst>
                                </p:cTn>
                              </p:par>
                              <p:par>
                                <p:cTn id="11" presetID="4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31342" y="64219"/>
            <a:ext cx="3729316" cy="757130"/>
          </a:xfrm>
        </p:spPr>
        <p:txBody>
          <a:bodyPr/>
          <a:lstStyle/>
          <a:p>
            <a:r>
              <a:rPr kumimoji="1" lang="zh-CN" altLang="en-US" dirty="0"/>
              <a:t>文档体系</a:t>
            </a:r>
          </a:p>
        </p:txBody>
      </p:sp>
      <p:pic>
        <p:nvPicPr>
          <p:cNvPr id="4" name="图片 3">
            <a:extLst>
              <a:ext uri="{FF2B5EF4-FFF2-40B4-BE49-F238E27FC236}">
                <a16:creationId xmlns:a16="http://schemas.microsoft.com/office/drawing/2014/main" id="{99E5ED84-67EE-4FBB-9A08-4C927909FF66}"/>
              </a:ext>
            </a:extLst>
          </p:cNvPr>
          <p:cNvPicPr>
            <a:picLocks noChangeAspect="1"/>
          </p:cNvPicPr>
          <p:nvPr/>
        </p:nvPicPr>
        <p:blipFill>
          <a:blip r:embed="rId3"/>
          <a:stretch>
            <a:fillRect/>
          </a:stretch>
        </p:blipFill>
        <p:spPr>
          <a:xfrm>
            <a:off x="0" y="1587373"/>
            <a:ext cx="12192000" cy="4968845"/>
          </a:xfrm>
          <a:prstGeom prst="rect">
            <a:avLst/>
          </a:prstGeom>
        </p:spPr>
      </p:pic>
    </p:spTree>
    <p:extLst>
      <p:ext uri="{BB962C8B-B14F-4D97-AF65-F5344CB8AC3E}">
        <p14:creationId xmlns:p14="http://schemas.microsoft.com/office/powerpoint/2010/main" val="412371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35">
      <a:dk1>
        <a:srgbClr val="000000"/>
      </a:dk1>
      <a:lt1>
        <a:srgbClr val="FFFFFF"/>
      </a:lt1>
      <a:dk2>
        <a:srgbClr val="000000"/>
      </a:dk2>
      <a:lt2>
        <a:srgbClr val="FFFDFD"/>
      </a:lt2>
      <a:accent1>
        <a:srgbClr val="77C3FA"/>
      </a:accent1>
      <a:accent2>
        <a:srgbClr val="C7D96B"/>
      </a:accent2>
      <a:accent3>
        <a:srgbClr val="F8C055"/>
      </a:accent3>
      <a:accent4>
        <a:srgbClr val="E75B53"/>
      </a:accent4>
      <a:accent5>
        <a:srgbClr val="9194DB"/>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1046</Words>
  <Application>Microsoft Office PowerPoint</Application>
  <PresentationFormat>宽屏</PresentationFormat>
  <Paragraphs>151</Paragraphs>
  <Slides>24</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dai qijia</cp:lastModifiedBy>
  <cp:revision>70</cp:revision>
  <dcterms:created xsi:type="dcterms:W3CDTF">2015-08-18T02:51:41Z</dcterms:created>
  <dcterms:modified xsi:type="dcterms:W3CDTF">2020-06-30T07:54:29Z</dcterms:modified>
  <cp:category/>
</cp:coreProperties>
</file>