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24748-4C5D-46D0-B8EA-FFEF7F851E06}" type="datetimeFigureOut">
              <a:rPr lang="pt-BR" smtClean="0"/>
              <a:t>25/09/2017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76FC7-7875-4803-9B62-8D6823765E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2762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24748-4C5D-46D0-B8EA-FFEF7F851E06}" type="datetimeFigureOut">
              <a:rPr lang="pt-BR" smtClean="0"/>
              <a:t>25/09/2017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76FC7-7875-4803-9B62-8D6823765E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4487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24748-4C5D-46D0-B8EA-FFEF7F851E06}" type="datetimeFigureOut">
              <a:rPr lang="pt-BR" smtClean="0"/>
              <a:t>25/09/2017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76FC7-7875-4803-9B62-8D6823765E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066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24748-4C5D-46D0-B8EA-FFEF7F851E06}" type="datetimeFigureOut">
              <a:rPr lang="pt-BR" smtClean="0"/>
              <a:t>25/09/2017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76FC7-7875-4803-9B62-8D6823765E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9124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24748-4C5D-46D0-B8EA-FFEF7F851E06}" type="datetimeFigureOut">
              <a:rPr lang="pt-BR" smtClean="0"/>
              <a:t>25/09/2017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76FC7-7875-4803-9B62-8D6823765E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7024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24748-4C5D-46D0-B8EA-FFEF7F851E06}" type="datetimeFigureOut">
              <a:rPr lang="pt-BR" smtClean="0"/>
              <a:t>25/09/2017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76FC7-7875-4803-9B62-8D6823765E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256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24748-4C5D-46D0-B8EA-FFEF7F851E06}" type="datetimeFigureOut">
              <a:rPr lang="pt-BR" smtClean="0"/>
              <a:t>25/09/2017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76FC7-7875-4803-9B62-8D6823765E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7166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24748-4C5D-46D0-B8EA-FFEF7F851E06}" type="datetimeFigureOut">
              <a:rPr lang="pt-BR" smtClean="0"/>
              <a:t>25/09/2017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76FC7-7875-4803-9B62-8D6823765E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1182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24748-4C5D-46D0-B8EA-FFEF7F851E06}" type="datetimeFigureOut">
              <a:rPr lang="pt-BR" smtClean="0"/>
              <a:t>25/09/2017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76FC7-7875-4803-9B62-8D6823765E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0788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24748-4C5D-46D0-B8EA-FFEF7F851E06}" type="datetimeFigureOut">
              <a:rPr lang="pt-BR" smtClean="0"/>
              <a:t>25/09/2017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76FC7-7875-4803-9B62-8D6823765E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5263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24748-4C5D-46D0-B8EA-FFEF7F851E06}" type="datetimeFigureOut">
              <a:rPr lang="pt-BR" smtClean="0"/>
              <a:t>25/09/2017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76FC7-7875-4803-9B62-8D6823765E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7381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124748-4C5D-46D0-B8EA-FFEF7F851E06}" type="datetimeFigureOut">
              <a:rPr lang="pt-BR" smtClean="0"/>
              <a:t>25/09/2017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76FC7-7875-4803-9B62-8D6823765E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1587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Trabalho prático 2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TP 02</a:t>
            </a:r>
          </a:p>
        </p:txBody>
      </p:sp>
    </p:spTree>
    <p:extLst>
      <p:ext uri="{BB962C8B-B14F-4D97-AF65-F5344CB8AC3E}">
        <p14:creationId xmlns:p14="http://schemas.microsoft.com/office/powerpoint/2010/main" val="361953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 17"/>
          <p:cNvSpPr/>
          <p:nvPr/>
        </p:nvSpPr>
        <p:spPr>
          <a:xfrm>
            <a:off x="179512" y="1340768"/>
            <a:ext cx="6192688" cy="45365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Simulando o sistema de memória cache</a:t>
            </a:r>
          </a:p>
        </p:txBody>
      </p:sp>
      <p:sp>
        <p:nvSpPr>
          <p:cNvPr id="4" name="Retângulo de cantos arredondados 3"/>
          <p:cNvSpPr/>
          <p:nvPr/>
        </p:nvSpPr>
        <p:spPr>
          <a:xfrm>
            <a:off x="683568" y="1916832"/>
            <a:ext cx="1656184" cy="38164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Memória principal</a:t>
            </a:r>
          </a:p>
        </p:txBody>
      </p:sp>
      <p:sp>
        <p:nvSpPr>
          <p:cNvPr id="5" name="Retângulo de cantos arredondados 4"/>
          <p:cNvSpPr/>
          <p:nvPr/>
        </p:nvSpPr>
        <p:spPr>
          <a:xfrm>
            <a:off x="2915816" y="3212976"/>
            <a:ext cx="864096" cy="13681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C3</a:t>
            </a:r>
          </a:p>
        </p:txBody>
      </p:sp>
      <p:sp>
        <p:nvSpPr>
          <p:cNvPr id="6" name="Retângulo de cantos arredondados 5"/>
          <p:cNvSpPr/>
          <p:nvPr/>
        </p:nvSpPr>
        <p:spPr>
          <a:xfrm>
            <a:off x="4211960" y="3501008"/>
            <a:ext cx="576064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C2</a:t>
            </a:r>
          </a:p>
        </p:txBody>
      </p:sp>
      <p:sp>
        <p:nvSpPr>
          <p:cNvPr id="7" name="Retângulo de cantos arredondados 6"/>
          <p:cNvSpPr/>
          <p:nvPr/>
        </p:nvSpPr>
        <p:spPr>
          <a:xfrm>
            <a:off x="5220072" y="3681028"/>
            <a:ext cx="504056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C1</a:t>
            </a:r>
          </a:p>
        </p:txBody>
      </p:sp>
      <p:sp>
        <p:nvSpPr>
          <p:cNvPr id="8" name="Retângulo 7"/>
          <p:cNvSpPr/>
          <p:nvPr/>
        </p:nvSpPr>
        <p:spPr>
          <a:xfrm>
            <a:off x="3491880" y="1916832"/>
            <a:ext cx="144016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UCM</a:t>
            </a:r>
          </a:p>
        </p:txBody>
      </p:sp>
      <p:cxnSp>
        <p:nvCxnSpPr>
          <p:cNvPr id="10" name="Conector de seta reta 9"/>
          <p:cNvCxnSpPr>
            <a:stCxn id="8" idx="2"/>
            <a:endCxn id="7" idx="0"/>
          </p:cNvCxnSpPr>
          <p:nvPr/>
        </p:nvCxnSpPr>
        <p:spPr>
          <a:xfrm>
            <a:off x="4211960" y="2276872"/>
            <a:ext cx="1260140" cy="14041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>
            <a:stCxn id="8" idx="2"/>
            <a:endCxn id="6" idx="0"/>
          </p:cNvCxnSpPr>
          <p:nvPr/>
        </p:nvCxnSpPr>
        <p:spPr>
          <a:xfrm>
            <a:off x="4211960" y="2276872"/>
            <a:ext cx="288032" cy="12241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>
            <a:stCxn id="8" idx="2"/>
            <a:endCxn id="5" idx="0"/>
          </p:cNvCxnSpPr>
          <p:nvPr/>
        </p:nvCxnSpPr>
        <p:spPr>
          <a:xfrm flipH="1">
            <a:off x="3347864" y="2276872"/>
            <a:ext cx="864096" cy="93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>
            <a:stCxn id="8" idx="2"/>
          </p:cNvCxnSpPr>
          <p:nvPr/>
        </p:nvCxnSpPr>
        <p:spPr>
          <a:xfrm flipH="1">
            <a:off x="2339752" y="2276872"/>
            <a:ext cx="1872208" cy="1008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lipse 16"/>
          <p:cNvSpPr/>
          <p:nvPr/>
        </p:nvSpPr>
        <p:spPr>
          <a:xfrm>
            <a:off x="6804248" y="3194974"/>
            <a:ext cx="1584176" cy="12601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PROCESSADOR</a:t>
            </a:r>
          </a:p>
        </p:txBody>
      </p:sp>
      <p:cxnSp>
        <p:nvCxnSpPr>
          <p:cNvPr id="20" name="Conector de seta reta 19"/>
          <p:cNvCxnSpPr>
            <a:endCxn id="17" idx="2"/>
          </p:cNvCxnSpPr>
          <p:nvPr/>
        </p:nvCxnSpPr>
        <p:spPr>
          <a:xfrm>
            <a:off x="6372200" y="3825044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/>
          <p:cNvSpPr txBox="1"/>
          <p:nvPr/>
        </p:nvSpPr>
        <p:spPr>
          <a:xfrm>
            <a:off x="1475656" y="6163803"/>
            <a:ext cx="57150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/>
              <a:t>Memória principal &gt; C3 &gt; C2 &gt; C1</a:t>
            </a:r>
          </a:p>
        </p:txBody>
      </p:sp>
    </p:spTree>
    <p:extLst>
      <p:ext uri="{BB962C8B-B14F-4D97-AF65-F5344CB8AC3E}">
        <p14:creationId xmlns:p14="http://schemas.microsoft.com/office/powerpoint/2010/main" val="2129661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539552" y="692696"/>
            <a:ext cx="4337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Todas as memórias como vetores de inteiros</a:t>
            </a:r>
          </a:p>
        </p:txBody>
      </p:sp>
      <p:sp>
        <p:nvSpPr>
          <p:cNvPr id="5" name="Retângulo 4"/>
          <p:cNvSpPr/>
          <p:nvPr/>
        </p:nvSpPr>
        <p:spPr>
          <a:xfrm>
            <a:off x="539552" y="1484784"/>
            <a:ext cx="302433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100 243 12 66 32 234  .....</a:t>
            </a:r>
          </a:p>
        </p:txBody>
      </p:sp>
      <p:sp>
        <p:nvSpPr>
          <p:cNvPr id="6" name="Retângulo 5"/>
          <p:cNvSpPr/>
          <p:nvPr/>
        </p:nvSpPr>
        <p:spPr>
          <a:xfrm>
            <a:off x="4572000" y="1484784"/>
            <a:ext cx="208823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" name="Conector reto 7"/>
          <p:cNvCxnSpPr/>
          <p:nvPr/>
        </p:nvCxnSpPr>
        <p:spPr>
          <a:xfrm>
            <a:off x="3779912" y="1700808"/>
            <a:ext cx="576064" cy="0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/>
          <p:cNvCxnSpPr/>
          <p:nvPr/>
        </p:nvCxnSpPr>
        <p:spPr>
          <a:xfrm>
            <a:off x="1187624" y="1484784"/>
            <a:ext cx="0" cy="43204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/>
          <p:cNvCxnSpPr/>
          <p:nvPr/>
        </p:nvCxnSpPr>
        <p:spPr>
          <a:xfrm>
            <a:off x="1619672" y="1484784"/>
            <a:ext cx="0" cy="43204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/>
          <p:cNvCxnSpPr/>
          <p:nvPr/>
        </p:nvCxnSpPr>
        <p:spPr>
          <a:xfrm>
            <a:off x="1907704" y="1484784"/>
            <a:ext cx="0" cy="43204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/>
          <p:cNvCxnSpPr/>
          <p:nvPr/>
        </p:nvCxnSpPr>
        <p:spPr>
          <a:xfrm>
            <a:off x="2195736" y="1484784"/>
            <a:ext cx="0" cy="43204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/>
          <p:cNvCxnSpPr/>
          <p:nvPr/>
        </p:nvCxnSpPr>
        <p:spPr>
          <a:xfrm>
            <a:off x="2483768" y="1484784"/>
            <a:ext cx="0" cy="43204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/>
          <p:cNvCxnSpPr/>
          <p:nvPr/>
        </p:nvCxnSpPr>
        <p:spPr>
          <a:xfrm>
            <a:off x="827584" y="1484784"/>
            <a:ext cx="0" cy="43204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/>
          <p:cNvSpPr txBox="1"/>
          <p:nvPr/>
        </p:nvSpPr>
        <p:spPr>
          <a:xfrm>
            <a:off x="539552" y="1196752"/>
            <a:ext cx="2387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0    1     2     3   4   5    ....</a:t>
            </a:r>
          </a:p>
        </p:txBody>
      </p:sp>
      <p:sp>
        <p:nvSpPr>
          <p:cNvPr id="20" name="CaixaDeTexto 19"/>
          <p:cNvSpPr txBox="1"/>
          <p:nvPr/>
        </p:nvSpPr>
        <p:spPr>
          <a:xfrm>
            <a:off x="539552" y="2852936"/>
            <a:ext cx="4411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Memória principal dividida em blocos lógicos</a:t>
            </a:r>
          </a:p>
        </p:txBody>
      </p:sp>
      <p:sp>
        <p:nvSpPr>
          <p:cNvPr id="21" name="Retângulo de cantos arredondados 20"/>
          <p:cNvSpPr/>
          <p:nvPr/>
        </p:nvSpPr>
        <p:spPr>
          <a:xfrm>
            <a:off x="683568" y="3212976"/>
            <a:ext cx="1656184" cy="35283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Memória principal</a:t>
            </a:r>
          </a:p>
        </p:txBody>
      </p:sp>
      <p:sp>
        <p:nvSpPr>
          <p:cNvPr id="22" name="Chave direita 21"/>
          <p:cNvSpPr/>
          <p:nvPr/>
        </p:nvSpPr>
        <p:spPr>
          <a:xfrm>
            <a:off x="2483768" y="3429000"/>
            <a:ext cx="261356" cy="72008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have direita 22"/>
          <p:cNvSpPr/>
          <p:nvPr/>
        </p:nvSpPr>
        <p:spPr>
          <a:xfrm>
            <a:off x="2483768" y="4149080"/>
            <a:ext cx="261356" cy="72008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5" name="Conector reto 24"/>
          <p:cNvCxnSpPr/>
          <p:nvPr/>
        </p:nvCxnSpPr>
        <p:spPr>
          <a:xfrm>
            <a:off x="2614446" y="5085184"/>
            <a:ext cx="0" cy="792088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have direita 25"/>
          <p:cNvSpPr/>
          <p:nvPr/>
        </p:nvSpPr>
        <p:spPr>
          <a:xfrm>
            <a:off x="2510444" y="5949280"/>
            <a:ext cx="261356" cy="72008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CaixaDeTexto 26"/>
          <p:cNvSpPr txBox="1"/>
          <p:nvPr/>
        </p:nvSpPr>
        <p:spPr>
          <a:xfrm>
            <a:off x="2808717" y="3604374"/>
            <a:ext cx="872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Bloco 0</a:t>
            </a:r>
          </a:p>
        </p:txBody>
      </p:sp>
      <p:sp>
        <p:nvSpPr>
          <p:cNvPr id="28" name="CaixaDeTexto 27"/>
          <p:cNvSpPr txBox="1"/>
          <p:nvPr/>
        </p:nvSpPr>
        <p:spPr>
          <a:xfrm>
            <a:off x="2835870" y="4283804"/>
            <a:ext cx="872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Bloco 1</a:t>
            </a:r>
          </a:p>
        </p:txBody>
      </p:sp>
      <p:sp>
        <p:nvSpPr>
          <p:cNvPr id="29" name="CaixaDeTexto 28"/>
          <p:cNvSpPr txBox="1"/>
          <p:nvPr/>
        </p:nvSpPr>
        <p:spPr>
          <a:xfrm>
            <a:off x="2843808" y="6084004"/>
            <a:ext cx="872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Bloco n</a:t>
            </a:r>
          </a:p>
        </p:txBody>
      </p:sp>
      <p:sp>
        <p:nvSpPr>
          <p:cNvPr id="30" name="CaixaDeTexto 29"/>
          <p:cNvSpPr txBox="1"/>
          <p:nvPr/>
        </p:nvSpPr>
        <p:spPr>
          <a:xfrm>
            <a:off x="5616116" y="3604374"/>
            <a:ext cx="3568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Memórias cache divididas em linhas</a:t>
            </a:r>
          </a:p>
        </p:txBody>
      </p:sp>
      <p:sp>
        <p:nvSpPr>
          <p:cNvPr id="31" name="Retângulo de cantos arredondados 30"/>
          <p:cNvSpPr/>
          <p:nvPr/>
        </p:nvSpPr>
        <p:spPr>
          <a:xfrm>
            <a:off x="6660232" y="4297840"/>
            <a:ext cx="864096" cy="13681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Cx</a:t>
            </a:r>
            <a:endParaRPr lang="pt-BR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7708953" y="4377007"/>
            <a:ext cx="4154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L1</a:t>
            </a:r>
          </a:p>
          <a:p>
            <a:r>
              <a:rPr lang="pt-BR" dirty="0"/>
              <a:t>L2</a:t>
            </a:r>
          </a:p>
          <a:p>
            <a:r>
              <a:rPr lang="pt-BR" dirty="0"/>
              <a:t>....</a:t>
            </a:r>
          </a:p>
          <a:p>
            <a:r>
              <a:rPr lang="pt-BR" dirty="0" err="1"/>
              <a:t>Ln</a:t>
            </a:r>
            <a:endParaRPr lang="pt-BR" dirty="0"/>
          </a:p>
        </p:txBody>
      </p:sp>
      <p:cxnSp>
        <p:nvCxnSpPr>
          <p:cNvPr id="34" name="Conector de seta reta 33"/>
          <p:cNvCxnSpPr/>
          <p:nvPr/>
        </p:nvCxnSpPr>
        <p:spPr>
          <a:xfrm flipH="1" flipV="1">
            <a:off x="2051720" y="1988840"/>
            <a:ext cx="432048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aixaDeTexto 34"/>
          <p:cNvSpPr txBox="1"/>
          <p:nvPr/>
        </p:nvSpPr>
        <p:spPr>
          <a:xfrm>
            <a:off x="2411760" y="2276872"/>
            <a:ext cx="2263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Identifica uma palavra</a:t>
            </a:r>
          </a:p>
        </p:txBody>
      </p:sp>
      <p:sp>
        <p:nvSpPr>
          <p:cNvPr id="36" name="CaixaDeTexto 35"/>
          <p:cNvSpPr txBox="1"/>
          <p:nvPr/>
        </p:nvSpPr>
        <p:spPr>
          <a:xfrm>
            <a:off x="4876573" y="6124654"/>
            <a:ext cx="38247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TANTO LINHAS QUANTO BLOCOS SÃO </a:t>
            </a:r>
          </a:p>
          <a:p>
            <a:r>
              <a:rPr lang="pt-BR" b="1" dirty="0">
                <a:solidFill>
                  <a:srgbClr val="FF0000"/>
                </a:solidFill>
              </a:rPr>
              <a:t>COMPOSTOS POR PALAVRAS</a:t>
            </a:r>
          </a:p>
        </p:txBody>
      </p:sp>
    </p:spTree>
    <p:extLst>
      <p:ext uri="{BB962C8B-B14F-4D97-AF65-F5344CB8AC3E}">
        <p14:creationId xmlns:p14="http://schemas.microsoft.com/office/powerpoint/2010/main" val="1339993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827584" y="908720"/>
            <a:ext cx="815114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Simule:</a:t>
            </a:r>
          </a:p>
          <a:p>
            <a:r>
              <a:rPr lang="pt-BR" dirty="0"/>
              <a:t>  1) Mapeamento associativo ou Mapeamento associativo em conjunto</a:t>
            </a:r>
          </a:p>
          <a:p>
            <a:r>
              <a:rPr lang="pt-BR" dirty="0"/>
              <a:t>       1.1) Para o mapeamento associativo escolhido, implemente uma das políticas de </a:t>
            </a:r>
          </a:p>
          <a:p>
            <a:r>
              <a:rPr lang="pt-BR" dirty="0"/>
              <a:t>substituição: LRU e LFU.</a:t>
            </a:r>
          </a:p>
          <a:p>
            <a:r>
              <a:rPr lang="pt-BR" dirty="0"/>
              <a:t>   2) Use o gerador de instrução disponível no site da disciplina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251520" y="3131676"/>
            <a:ext cx="86373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Resultados: Na forma de gráficos, ilustrando cache hit e cache miss, assim como tempo</a:t>
            </a:r>
          </a:p>
          <a:p>
            <a:r>
              <a:rPr lang="pt-BR" dirty="0"/>
              <a:t> hipotético de execução do programa. Faça isto para TODOS os tipos de máquinas testadas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539552" y="4077072"/>
            <a:ext cx="82734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Altere: os tamanhos de cache, o número de caches , o nível de repetição de instruções</a:t>
            </a:r>
          </a:p>
          <a:p>
            <a:r>
              <a:rPr lang="pt-BR" dirty="0"/>
              <a:t>e as politicas de substituição.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1907704" y="5195807"/>
            <a:ext cx="57138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>
                <a:solidFill>
                  <a:srgbClr val="FF0000"/>
                </a:solidFill>
              </a:rPr>
              <a:t>COMENTE OS RESULTADOS AO FINAL DO TRABALHO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2025300" y="5868266"/>
            <a:ext cx="55962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>
                <a:solidFill>
                  <a:srgbClr val="FF0000"/>
                </a:solidFill>
              </a:rPr>
              <a:t>USE AS REVISÕES DO TP 1 PARA CONSTRUIR O TP 2</a:t>
            </a:r>
          </a:p>
        </p:txBody>
      </p:sp>
    </p:spTree>
    <p:extLst>
      <p:ext uri="{BB962C8B-B14F-4D97-AF65-F5344CB8AC3E}">
        <p14:creationId xmlns:p14="http://schemas.microsoft.com/office/powerpoint/2010/main" val="1453345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706090"/>
          </a:xfrm>
        </p:spPr>
        <p:txBody>
          <a:bodyPr>
            <a:normAutofit/>
          </a:bodyPr>
          <a:lstStyle/>
          <a:p>
            <a:r>
              <a:rPr lang="pt-BR" sz="2800" dirty="0"/>
              <a:t>RESULTADOS de forma TABULAR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475656" y="940078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70% de repetição</a:t>
            </a:r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0074943"/>
              </p:ext>
            </p:extLst>
          </p:nvPr>
        </p:nvGraphicFramePr>
        <p:xfrm>
          <a:off x="251521" y="1391925"/>
          <a:ext cx="8592524" cy="5349443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7892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9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9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92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13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10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6104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6104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61041">
                  <a:extLst>
                    <a:ext uri="{9D8B030D-6E8A-4147-A177-3AD203B41FA5}">
                      <a16:colId xmlns:a16="http://schemas.microsoft.com/office/drawing/2014/main" val="907201903"/>
                    </a:ext>
                  </a:extLst>
                </a:gridCol>
                <a:gridCol w="121981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814482">
                <a:tc>
                  <a:txBody>
                    <a:bodyPr/>
                    <a:lstStyle/>
                    <a:p>
                      <a:pPr algn="ctr"/>
                      <a:endParaRPr lang="pt-B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Cache</a:t>
                      </a:r>
                      <a:r>
                        <a:rPr lang="pt-BR" sz="1400" b="1" baseline="0" dirty="0"/>
                        <a:t> 1</a:t>
                      </a:r>
                      <a:endParaRPr lang="pt-B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Cache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Cache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Taxa C1</a:t>
                      </a:r>
                    </a:p>
                    <a:p>
                      <a:pPr algn="ctr"/>
                      <a:r>
                        <a:rPr lang="pt-BR" sz="1400" b="1" dirty="0"/>
                        <a:t>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Taxa C2</a:t>
                      </a:r>
                    </a:p>
                    <a:p>
                      <a:pPr algn="ctr"/>
                      <a:r>
                        <a:rPr lang="pt-BR" sz="1400" b="1" dirty="0"/>
                        <a:t>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Taxa C3</a:t>
                      </a:r>
                    </a:p>
                    <a:p>
                      <a:pPr algn="ctr"/>
                      <a:r>
                        <a:rPr lang="pt-BR" sz="1400" b="1" dirty="0"/>
                        <a:t>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Taxa de RAM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Taxa de disco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Tempo de Execução</a:t>
                      </a:r>
                    </a:p>
                    <a:p>
                      <a:pPr algn="ctr"/>
                      <a:r>
                        <a:rPr lang="pt-BR" sz="1400" b="1" dirty="0"/>
                        <a:t>(unidade hipotética)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3085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baseline="0" dirty="0"/>
                        <a:t>M1</a:t>
                      </a:r>
                      <a:endParaRPr lang="pt-BR" sz="1200" b="0" dirty="0"/>
                    </a:p>
                    <a:p>
                      <a:pPr algn="ctr"/>
                      <a:endParaRPr lang="pt-BR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4342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baseline="0" dirty="0"/>
                        <a:t>M2</a:t>
                      </a:r>
                      <a:endParaRPr lang="pt-BR" sz="1200" b="0" dirty="0"/>
                    </a:p>
                    <a:p>
                      <a:pPr algn="ctr"/>
                      <a:endParaRPr lang="pt-BR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/>
                        <a:t>32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4342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baseline="0" dirty="0"/>
                        <a:t>M3</a:t>
                      </a:r>
                      <a:endParaRPr lang="pt-BR" sz="1200" b="0" dirty="0"/>
                    </a:p>
                    <a:p>
                      <a:pPr algn="ctr"/>
                      <a:endParaRPr lang="pt-BR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4342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baseline="0" dirty="0"/>
                        <a:t>M4</a:t>
                      </a:r>
                      <a:endParaRPr lang="pt-BR" sz="1200" b="0" dirty="0"/>
                    </a:p>
                    <a:p>
                      <a:pPr algn="ctr"/>
                      <a:endParaRPr lang="pt-BR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/>
                        <a:t>8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4342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baseline="0" dirty="0"/>
                        <a:t>M5</a:t>
                      </a:r>
                      <a:endParaRPr lang="pt-BR" sz="1200" b="0" dirty="0"/>
                    </a:p>
                    <a:p>
                      <a:pPr algn="ctr"/>
                      <a:endParaRPr lang="pt-BR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/>
                        <a:t>32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1076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2051720" y="620688"/>
            <a:ext cx="4807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/>
              <a:t>Resultados de forma gráfica</a:t>
            </a:r>
          </a:p>
        </p:txBody>
      </p:sp>
      <p:pic>
        <p:nvPicPr>
          <p:cNvPr id="3" name="Picture 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9552" y="1916832"/>
            <a:ext cx="8248650" cy="4071938"/>
          </a:xfrm>
          <a:prstGeom prst="rect">
            <a:avLst/>
          </a:prstGeom>
          <a:noFill/>
        </p:spPr>
      </p:pic>
      <p:sp>
        <p:nvSpPr>
          <p:cNvPr id="4" name="CaixaDeTexto 3"/>
          <p:cNvSpPr txBox="1"/>
          <p:nvPr/>
        </p:nvSpPr>
        <p:spPr>
          <a:xfrm rot="19583413">
            <a:off x="1753193" y="3287114"/>
            <a:ext cx="48705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>
                <a:solidFill>
                  <a:srgbClr val="FF0000"/>
                </a:solidFill>
              </a:rPr>
              <a:t>EXEMPLO DE GRÁFICO</a:t>
            </a:r>
            <a:endParaRPr lang="en-US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8047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Considerações finais</a:t>
            </a:r>
          </a:p>
        </p:txBody>
      </p:sp>
      <p:sp>
        <p:nvSpPr>
          <p:cNvPr id="3" name="Elipse 2"/>
          <p:cNvSpPr/>
          <p:nvPr/>
        </p:nvSpPr>
        <p:spPr>
          <a:xfrm>
            <a:off x="5648347" y="3194974"/>
            <a:ext cx="1584176" cy="12601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PROCESSADOR</a:t>
            </a:r>
          </a:p>
        </p:txBody>
      </p:sp>
      <p:sp>
        <p:nvSpPr>
          <p:cNvPr id="4" name="Retângulo 3"/>
          <p:cNvSpPr/>
          <p:nvPr/>
        </p:nvSpPr>
        <p:spPr>
          <a:xfrm>
            <a:off x="5148064" y="1894966"/>
            <a:ext cx="360040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Instruções a serem processadas....</a:t>
            </a:r>
          </a:p>
        </p:txBody>
      </p:sp>
      <p:cxnSp>
        <p:nvCxnSpPr>
          <p:cNvPr id="6" name="Conector de seta reta 5"/>
          <p:cNvCxnSpPr>
            <a:endCxn id="3" idx="0"/>
          </p:cNvCxnSpPr>
          <p:nvPr/>
        </p:nvCxnSpPr>
        <p:spPr>
          <a:xfrm>
            <a:off x="6440435" y="2327014"/>
            <a:ext cx="0" cy="8679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tângulo 6"/>
          <p:cNvSpPr/>
          <p:nvPr/>
        </p:nvSpPr>
        <p:spPr>
          <a:xfrm>
            <a:off x="197932" y="1894966"/>
            <a:ext cx="4176464" cy="31323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de cantos arredondados 7"/>
          <p:cNvSpPr/>
          <p:nvPr/>
        </p:nvSpPr>
        <p:spPr>
          <a:xfrm>
            <a:off x="395536" y="2195855"/>
            <a:ext cx="1116961" cy="26351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Memória principal</a:t>
            </a:r>
          </a:p>
        </p:txBody>
      </p:sp>
      <p:sp>
        <p:nvSpPr>
          <p:cNvPr id="9" name="Retângulo de cantos arredondados 8"/>
          <p:cNvSpPr/>
          <p:nvPr/>
        </p:nvSpPr>
        <p:spPr>
          <a:xfrm>
            <a:off x="1871032" y="3133170"/>
            <a:ext cx="582762" cy="9446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C3</a:t>
            </a:r>
          </a:p>
        </p:txBody>
      </p:sp>
      <p:sp>
        <p:nvSpPr>
          <p:cNvPr id="10" name="Retângulo de cantos arredondados 9"/>
          <p:cNvSpPr/>
          <p:nvPr/>
        </p:nvSpPr>
        <p:spPr>
          <a:xfrm>
            <a:off x="2724243" y="3169679"/>
            <a:ext cx="388508" cy="5469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C2</a:t>
            </a:r>
          </a:p>
        </p:txBody>
      </p:sp>
      <p:sp>
        <p:nvSpPr>
          <p:cNvPr id="11" name="Retângulo de cantos arredondados 10"/>
          <p:cNvSpPr/>
          <p:nvPr/>
        </p:nvSpPr>
        <p:spPr>
          <a:xfrm>
            <a:off x="3396629" y="3265243"/>
            <a:ext cx="339945" cy="2983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/>
              <a:t>C1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2918497" y="2049697"/>
            <a:ext cx="971271" cy="2485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UCM</a:t>
            </a:r>
          </a:p>
        </p:txBody>
      </p:sp>
      <p:cxnSp>
        <p:nvCxnSpPr>
          <p:cNvPr id="13" name="Conector de seta reta 12"/>
          <p:cNvCxnSpPr>
            <a:stCxn id="12" idx="2"/>
            <a:endCxn id="11" idx="0"/>
          </p:cNvCxnSpPr>
          <p:nvPr/>
        </p:nvCxnSpPr>
        <p:spPr>
          <a:xfrm>
            <a:off x="3404133" y="2298296"/>
            <a:ext cx="162469" cy="9669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>
            <a:stCxn id="12" idx="2"/>
            <a:endCxn id="10" idx="0"/>
          </p:cNvCxnSpPr>
          <p:nvPr/>
        </p:nvCxnSpPr>
        <p:spPr>
          <a:xfrm flipH="1">
            <a:off x="2918497" y="2298296"/>
            <a:ext cx="485636" cy="8713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>
            <a:stCxn id="12" idx="2"/>
            <a:endCxn id="9" idx="0"/>
          </p:cNvCxnSpPr>
          <p:nvPr/>
        </p:nvCxnSpPr>
        <p:spPr>
          <a:xfrm flipH="1">
            <a:off x="2162413" y="2298296"/>
            <a:ext cx="1241720" cy="8348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/>
          <p:cNvCxnSpPr/>
          <p:nvPr/>
        </p:nvCxnSpPr>
        <p:spPr>
          <a:xfrm>
            <a:off x="3889768" y="2173996"/>
            <a:ext cx="1758579" cy="1542601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ixaDeTexto 25"/>
          <p:cNvSpPr txBox="1"/>
          <p:nvPr/>
        </p:nvSpPr>
        <p:spPr>
          <a:xfrm>
            <a:off x="4769057" y="2744815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dados</a:t>
            </a:r>
          </a:p>
        </p:txBody>
      </p:sp>
      <p:sp>
        <p:nvSpPr>
          <p:cNvPr id="28" name="CaixaDeTexto 27"/>
          <p:cNvSpPr txBox="1"/>
          <p:nvPr/>
        </p:nvSpPr>
        <p:spPr>
          <a:xfrm>
            <a:off x="6440435" y="2576328"/>
            <a:ext cx="114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instruções</a:t>
            </a:r>
          </a:p>
        </p:txBody>
      </p:sp>
      <p:cxnSp>
        <p:nvCxnSpPr>
          <p:cNvPr id="31" name="Conector de seta reta 30"/>
          <p:cNvCxnSpPr>
            <a:stCxn id="12" idx="2"/>
          </p:cNvCxnSpPr>
          <p:nvPr/>
        </p:nvCxnSpPr>
        <p:spPr>
          <a:xfrm flipH="1">
            <a:off x="1512497" y="2298296"/>
            <a:ext cx="1891636" cy="4834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o explicativo em forma de nuvem 31"/>
          <p:cNvSpPr/>
          <p:nvPr/>
        </p:nvSpPr>
        <p:spPr>
          <a:xfrm>
            <a:off x="7588826" y="4452477"/>
            <a:ext cx="1555174" cy="1008112"/>
          </a:xfrm>
          <a:prstGeom prst="cloudCallout">
            <a:avLst>
              <a:gd name="adj1" fmla="val -113229"/>
              <a:gd name="adj2" fmla="val -398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Qual cache hit?</a:t>
            </a:r>
          </a:p>
        </p:txBody>
      </p:sp>
      <p:sp>
        <p:nvSpPr>
          <p:cNvPr id="43" name="Texto explicativo em forma de nuvem 42"/>
          <p:cNvSpPr/>
          <p:nvPr/>
        </p:nvSpPr>
        <p:spPr>
          <a:xfrm>
            <a:off x="5459456" y="5301208"/>
            <a:ext cx="1555174" cy="1008112"/>
          </a:xfrm>
          <a:prstGeom prst="cloudCallout">
            <a:avLst>
              <a:gd name="adj1" fmla="val 23685"/>
              <a:gd name="adj2" fmla="val -121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Qual cache miss?</a:t>
            </a:r>
          </a:p>
        </p:txBody>
      </p:sp>
    </p:spTree>
    <p:extLst>
      <p:ext uri="{BB962C8B-B14F-4D97-AF65-F5344CB8AC3E}">
        <p14:creationId xmlns:p14="http://schemas.microsoft.com/office/powerpoint/2010/main" val="510287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509024" y="814846"/>
            <a:ext cx="15528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/>
              <a:t>Entrega 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2098862" y="1399621"/>
            <a:ext cx="623863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O que deve ser entregue?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2400" b="1" dirty="0">
                <a:solidFill>
                  <a:srgbClr val="FF0000"/>
                </a:solidFill>
              </a:rPr>
              <a:t>Apresentação</a:t>
            </a:r>
            <a:r>
              <a:rPr lang="pt-BR" sz="2400" dirty="0">
                <a:solidFill>
                  <a:srgbClr val="FF0000"/>
                </a:solidFill>
              </a:rPr>
              <a:t> </a:t>
            </a:r>
            <a:r>
              <a:rPr lang="pt-BR" dirty="0"/>
              <a:t>do TP incluindo testes, trechos de código,</a:t>
            </a:r>
          </a:p>
          <a:p>
            <a:r>
              <a:rPr lang="pt-BR" dirty="0"/>
              <a:t> figuras, problemas enfrentados, melhorias futuras e outros...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467544" y="3068960"/>
            <a:ext cx="8398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Dúvidas, soluções, inquietações, etc.... PROCURE JOUBERT NO DECOM OU VIA EMAIL!!</a:t>
            </a:r>
          </a:p>
        </p:txBody>
      </p:sp>
      <p:sp>
        <p:nvSpPr>
          <p:cNvPr id="7" name="AutoShape 2" descr="data:image/jpeg;base64,/9j/4AAQSkZJRgABAQAAAQABAAD/2wCEAAkGBxQTEhUTExQUFhUWFxgWGRgYGBgYHhgeGxwfGhwcHB0YHSgiHR8nHB0XIjEhJSkrLi4uHSA/ODMtNygtLisBCgoKDg0OGxAQGzAiICYsLS0vLC80NCwsNCwsLS0sLCw1LCwsLC80LCwsLCwsNCwsLCwsLDQ0LywsLCwsLC0sNP/AABEIAOkA2QMBIgACEQEDEQH/xAAcAAEAAgMBAQEAAAAAAAAAAAAABwgEBQYDAgH/xABGEAACAQMBBgMFBQUFBwMFAAABAgMABBEhBQYSMUFRB2FxEyIyQoEUI1JykQhigqGxJDOSosEVQ7LC0fDxNGNzGERTVJP/xAAaAQEAAgMBAAAAAAAAAAAAAAAAAgMBBAUG/8QALhEAAgECAwYFBAMBAAAAAAAAAAECAxEEEiEFEzFBUfBhcYGRoSKx0eEyQsEj/9oADAMBAAIRAxEAPwCcaUpQClKUApSlAKUpQClKUApSlAK1219u21qAbieKHPLjdVJ9ATk/StjVRfE/aTT7VvHb5ZmiHpEfZjH0XP1oC1GxtvW10CbaeKXHPgcMV9QNR9a2VVG8MNtPabTtnQ6PIsLjoUkYKc+mjDzUVOHjXvvJs+3SKAETXIcCT/8AGq4DEfvHiGD01PagND4reLT2832WwZeONvvpcBgCDrGudPJj05DXNS7su+WeGKZPhlRJF9GAYf1qk5NWg8Ctr+32VGhOWt3eE57A8a/QKwH0oCQqUpQClKUApSlAKUpQClKUApSlAKUpQClKUApSlAKUpQClKUAqmO9X/rbrXP8AaJte/vtrVovE7esbOsZJQfvnzHCP3yD73ooy3bQDqKqSTQGfu9GzXVuqfE00QX1LgD+dTf8AtI7Id4La5XVYXeN/L2nDwn0ymPVhXGeAu7n2naH2hh93ajj8jI2RGPp7zfwirDbxbHS8tpraT4JUKk8+E81YZ6q2GHmBQFLamL9m/a3Dc3FqTpLGsi66ZjOCAO5D5/hqKdsbMktp5LeUYkicow8x1GeYPMHqCK2m4G2/se0La4JwqyAP+R/cc/RWJ+lAXDpSlAKUpQClKUApSlAKUpQClKUApSlAKUpQClKUApSlAK1m8W3oLKBri4cIi/qx6Ko6se3+gJrUb7b/AFps1fvm45iMrCmC57E/hXzPY4ydKrPvtvhcbSn9tMcKMiOIH3Y1PQdydMtzPoAAB7+IW+Um07n2zgpGo4Yo85CLnOT0LHqfIDkBXO2dq8siRRqWd2CKo5kk4AH1r4hiZ2CqpZmIVVAJJJ0AAGpJPSrH+E/hqtgouroBrth7q6EQAjkO7kaFunIdS0ZTjBZpOyB1nh9usuzbKO3GC/xysPmc8/oNFHkBXQJLlvLFeEspPpX5E2CK4lXaqlWjGH8b6vr+i1Q0Ie/aG3SyqbRiXUcMU+Ox0jc/XCH1TtUFVdraVik8UkMq8UcisjDuGGD6etU/3x3dksLuW2kyeA5VsYDodVYeo59iCOld0qLO+Fu3ftmzLeQnLovspO/FH7uT5kcLfxV1lQD+zjt/gnnsmOkq+1jH76aMB5lSD/BU/UApSlAKUpQClKUApSlAKV+Zr9oBSlKAUpSgFK023t6rOzGbm4ijOM8JbLn0RcsfoKinefx6AyljBnp7WfQeojU59CWHmOlATHtbakNtGZp5EijXmzHA9B3PYDU1CG/Pjg78UWzlKLyM7gcR/Ih0UebZOvIGov2/vBdbQmD3EjyuThV6Ln5UQaDOnIa+ddJu54TbQucM8Ytoz802Q2PKMe9n1CjzqM5xgrydkLHEXNw0jF5GZ3Y5ZmJYse5J1JrrNzPDi82hh1X2UB5zSAgEfuDm558tNNSKmXdTwnsrTDyL9plHzSgcIP7seoH8XER3rvq5GI2xCOlJXfXl+fsWKn1OV3M3As9nANEntJ8azyYLfwDkg58tccya6omtFvHt54MxwQme4MRlji4gnGFdVfDEHVQ4bh5kcq4ndvxE2hdiZo7KA/Z/72IysknXQBlOvusNeorlTWJxS3knovFJe3+k1ZaHReJ+977OtlkiVHlkfgUOToApZm4V1YDA6jmPSs7cHehdo2aTjAkHuSqPlcc8Z6HRhz0PcGuL3w3ht76wttpQnS0u4nkRgOJQWCshA55yh0yCM+eOH3J3gWDbISwdktLidUKSYHEpyAOpGCzcOufhz1rYhglPDtWtJXu/Ll7aoxm1LNwtkVHvjTuX9utPbRLm5twWXHN05umnM6ZXzGB8Vd3bvg+tZVdnAYjfUU+a0ffiVyVmUq2HtWS1uIriI4eJw488cwfIjIPkTVxdgbXju7eK5iOUlQMPLupx1Byp8war/wCOO432Sf7ZAv8AZ52PEByjkOpHkrakdjxDTSt5+zpvPgy7PkbQ5mhz35SKMntwsAOznrW6RJ0pSlAKUpQClKUApSlAVH8SN65r+8lZ5OKGN3SFR8KoGIBA/EwAJbmfQADR2e2rmL+6uJ4/ySOv/CalzfLwNlMzSWEkZjclvZyEqUyc4UgEMvPGcEDHPnWjg8DNpNza1T1kY/8AChoDnLLxK2pEMLezH8/DIf1kBNZLeK+1z/8AeN9I4R/RK73ZP7P+oNzeadVijx/nc/8ALXa7J8I9lQYJgMzD5pnLZ9VGE/y1hu3EFfbrfzacpAN7c+iSMmfpHjNZdtsDbN5/ur6QHrIZApz+9KQP51aGw2fbW4xBBFGO0cap/wAIFZDTn0rRrbSw9Lnd+Gv6JKDZXjY3gbfSYNw8NuvUFvaOPonun/FXbbH8E7CLBnea4bqM+yQ/RPeH+KpMJr5dgASSAAMknQAVya22KstKay/L/BYqa5mv2RsC1tRi3t4otMZRAGPq3xH6mtlWNs/aEU6e0hkSVMkcSMGGRzGV0qMt9/Fh7PaBtooUmjjChwSysXYZwrDIGAVHwnXNaMadfE1GtW/H9krpI6ffzxAt9mAK4MszjKxKQNPxOT8K5GM4JPQaHEf+Ie9V61rs7aULS26SE8UQYheNW4kLcuNXVSQDpgDvXp4u2Z9pYbUlgdVDJHPC5RiArl1B4SVPEPaDn+HIBJFbCy2hcbwW10kkMUFrgC3YseP2y4K6nRhzBwBgHAyckdChSp0oQq2vr9Tb9LJfJFtvQxId/ftlrFeAAXmzpBLLGo/vIH+7lKZPIgqTz4So7ivvbt0my9qrtKP3rS+t5GJXkX4OMYwMe+wjIJ6u/QVze7+5TX1k7W59jf2rSW8qE8PtlORhsfC3CWjydG4de9SLsHchrnZEFltJHRonJHC6FlwWCHiXiXRWIxr0qyruaUrJ6XcXHnZ66eCeqfiYV2cb4L7rRXllfLcLxRyPGi90dFY8anowEg+mnIkV3G7O5sUlhaRyQJDLbTrI2F+OSCQo7HkWEiqcE6aqcEACut3c2FFZW8dvCCEQczqWJ1LMepJyf6YGlbOqatWdScpXsm7peSt8mUrIAV7xPnSsKW7RXRGdFeTIRSwBfhHEeEHU4AJOK9wanh6zoyuuBhq557b2TFdQSW8y8Uci8LD+YI7EHBB6ECqn7d2Xc7H2hwhiskLCSKQaB1z7rAdiMgjUfEDmreI+a4fxa3JG0rQmMf2mEF4joOP8UZJ6NpjsQOma9BCanHMuBUbvcfeiPaNolwmAT7siZz7Nx8S+nIg9QRW/qpnhvvlJsu74iGMLkJPHyOAfiA/GmSQPUaZzVrbO6SWNZY2Do6hlYahgRkEVIHtSlKAUpSgFKUoBXldXKRo0kjqiKMszsFVR3JOgFetV4/aG25cG8W0b3bdEWRVBP3hbILt6EMoGuME9aAlqfxL2WjhDexEnqvEw/wASgqP1roNm7TguU44JYpk/EjK4Hkccj5VSms3ZG1p7aQS28rxOPmQkZ8j0I8joaw0mrMF0Htx00rHdCOdQ5uT456rFtFABy+0Rg/q8Y+uqf4amq0uY5o1kjZZI3GVZSGBHcEVzMTsulVV4fS/j2/BNTa4mPXKeKiOdk3fAAT7ME5/CGUsfULxEeYrsJYcajlWt21bmS3mjVUcvG6BXJCtxKRhiASAc9q8+6c8PWSmuDTLb3WhCPhzt8bIujb3L4tbqOOeOTBx76go+OgIyjdio6Amvjd6yjk3nnM2OGOa4mHFjGUyVJz20bPkKwIPD69urSaeeb37NWhSA5Zh7H4k00X3dVxniyD1yZTvdw7faEMM8waG5eCMSSQPw8WUAKnIIYYJGSM4wM4FdevWowlKWbWScW115P26EEmccd+v9p3Muz7lUWzuWkht5grAh1YeyYkthtQugHNl6Vvtzdztoxvax3ckC2tnxPGkOcyOwYAv7o5cTa/yOSa6lNw7I20Nq0IdIB7jEkOCTlmDpggs2pxgGunC1qSrKUctFWj4+114tcTNupi22zokd5EjRXkwZGVQC+M44iBlsZPPvWXQ1wG+HizZWeUib7TMNOGM+6p/ek5fRcn0pSoOTtFXYbO8mlVFLMQqqMkkgAAdSTyFRRvz4zRQ5isAJpORlYH2a/lGhc+fw8vi5VE+9e+95tFsTSHgz7sMeVQdvd5sfNiTrpXR7m+D93dcMlzm2hOD7w+8YeSfL6tjHY104YSnSWas/Qhmb4HKWm1L+6vUnjeaW74gyMPeYEHOgxgKNdMcOM9KtdsaWZoImuEEcxRTIgIIVsagEE6Z8z6msHdjdW1sI+C2iC5A4nOrvj8Tcz105DoBWNtjfizt7iK1eXinkkWPgT3ihYgAvj4dSNDrryxVGIrb9pQjwMpWOkU4rIRs1jVorjedElCqOJQcM4/07j/sVnBVakZWirrn33cSSIu8edwxGf9o2yYViftIXozHSXH7xJDefCepNYHgj4hi1YWN02IHb7pydInJ1U9kY9eh8iSLAgpKmCFZWGoOCGB/kQRVaPGHcE7Pn9vCP7LMx4f8A2n5mM+XMr5ZHy5PZjJSV0VlnqVBfg/4phQljfPposMzHl2SQnp0DdOR71OlSApSlAKUpQCuV383DttqIom4kkjzwSIdVzjIIOjDQaHXsRk56qlAQ1/8AT/B/+5N//Nf+tcjvF4IX0GWt2jukH4fu3/wucfoxPlVk6UBSS/sZIXMc0bxuOaupUj6HWug3H36utmSZhbiiY5khb4X6ZH4Wx8w7DORpVqNu7v214ns7mFJV6cQ1XPVWHvKfMEVAPiX4Ry2fFcWnFLbc2Xm8I65x8aD8XMDny4iBOe5u9kG0bcTQHlo8Z+KNuzf6Hkf1xtZosajlVQN0d559n3CzwNgjRlPwyL1Vh28+nSrXbo7zQ7QtluIDodGU842HNW8/6gg9a1sVhYYiGWXo+hmMrHzY7KWOWeRSfv2V2XoGVFjyPUKufSs8JXrKmPSvEMGGhyD1B/oRXnp4bdytJaouvc87y7jiQvK6RoObOwUD6nSo03o8a7SHKWiNcuNOLVIx9SOJvoMHvXL+LHhzdITdRSz3ceTxLIzSSRA9vxJ6DIGM5GTWp3S8Hby5w9x/ZYjr74zIR5J8v8RB8jXSo0MOo55yv8fsg2zQ7zeIF/f5WWYiNv8AdRDgT0IGrfxE1t90/CO+u8PKPssR+aQHjP5Y9D/iK/Wpv3U3BsrAAwxBpR/vZMM/0OML/CBWfvHvTaWK8VzMqZ5LzdvyoNT64wOpqUsZ/ShHvyMZeprd0PD2y2fhoo+OXrNJhn/h0wn8IBxzJrZ7x70WtinHczLHnVV5u35UHvHXrjA64qGd7fGyeXMdinsEOntHAaQ+g1VOo+Y9iK+dzPCm5vX+1bReREYhiHJM0unUtkoPNtdOQ0NQeHf868rfczfkja32/e0NsSG12VE0EXzzMcMAerMMiIc9FJY40PMV3G5W4VrstDKSJJ8e/O/TPMIPlH8z1PIDeQx22z4FjiRY41+FF5se+upPdifU1yu1NqvOfe0UclHIf9T51OnCVZZYLLD5ffsHoZm29vNLlEysf829ew8v1rS172dm8rcKLk/yHmT0rsdkbBSLDN779+i+g/1/pW3OrSw0cq9iNmzy3VgmRDx6JzVT8Q7+g8j/AOdxtTZ0N1C8E6B43GGU/wAiOxBwQRqCBXpSubDGSjUcuT4rvmTy6FT/ABA3Lm2ZcGNwTCxJhl0xIv05MMgEf6EE974SeK/seCyv3zFosU7H+76BJD+Ds3y9fd1WY95tgQ7QtntrhchtVbqjD4XU9CP5jIOhIqsG/u5E+zJuCT3421jmAwrjtjJ4WHVc/qNa7VOpGpHNErasW5BzqK/arV4aeLEtkUt7rMtoPdB5vEOnCfmQfh6A6csGxezNoxXEaywSJJG3JkIYemnUdRzFTMGVSlKAUpSgFKUoBSlKAhrxS8IVl47vZ6hZMFngA0k65jx8Lfu8j0wecV+Hm+Mmy7oSjiMTYSaP8S55gHTjXUg+o5E1bmoN8b/DnHHtG1Tu1xGo/WUD/i/X8RoCVNsQLtLZ8i28wC3MJCSjOMMOuMHyI5860HhfudNsy2eKeVZGeTjwhYommPdLAEk4ydB/LNRp4E78/Z5vsE7fczN90SdI5D8vkr8vzY7k1YWRcitbF0nUptR4mYuzMesTa20Ft4ZJ3DFI1LtwKWOBzwB/2K5K28TLd9pnZoil4g7Re00xxpniGOeNCM9+mNa7iuHKEoNZkWlft7fGu4mylkn2ePlxthpD6fKn0yexFcVu9u3e7UmPsw8jE5kmkLcK+buc6+WpPQVM1x4K2j3rTl2W3b3vs6Dh97qOPOifugZ10IwKkaxsoreIRxIkUaDRVAUAdT/qTW+8VSpRtRWpDK3xOQ3F8MbXZ+JGHt7ga+0YaIf/AG1+X8xyfMZxXQ7a28sOVXDSdui+v/T+lazbW8ZOUhOB1fqfy9vWtBbW7SNwoCzH/vJ7etSpYWU3vK79A3yQubhpGLOSSep/70FbXZG77y4Z8on+ZvTsPM1udkburHhpMO/+VfTufM1mbc25b2cZluZUiToWOrHsoGrHyAJpWxv9KK78Ao9TKtLVI14UUAf18z3NaLeffe0sWWOVy8zEBYYh7SQ5OB7o5ZzpkjPTNRTvT4uXN5ILXZkbxhzwB8ZlfP4QNE69z1yK7bw18N1sv7Vcn2t4+SWJ4hFxcwpPNzk5f1A0yW1pUMiz1nq+XMlfoSEjZAOuozrofqK/aE1zWy9+bG5ne3iuEMitwgE4D9/Zk6P1+HPLtrWlJtJtK9iR0RasTbuxoL6Bra5TiRsHnggjkykcmH89QcgkVlUqjD42pRnmXqjLimir2/3h1dbNYsw9pbE4SZeWvIOPkbl5HoTWp3W3uu9nvx20rKCctGfejf8AMh0zjTIwR0Iq3UkaSo0Uqq6OCrKwBDA8wQedQnvz4HupMuzTxLzMDthh+R2OCPJsHTma9XQrwrwzwKGrHR7heM0V5IlvdRiCZyFV1OY3Y8hrqhJ0AOR51KtVn3H8LtoG+gae3aGKOVZHdivJDxYADZJYjh0zjOasxVxgUpSgFKUoBSlKAV+MM6HUGv2lAVa8XtyDs6644gfs05LRnoh5tH9OY8scyDUzeD2+/wDtC14JWzcwALJ3dflk884wfMdMiuh343bTaFnLbNgFhmNj8jrqrfrofImqtbubYn2VfCQKVkhdo5YyccQB4XRsenPXBAPSgLUvu3ai4N2LeL255y8I4uWM57kaZ54rPr42PtOK6gjnhbijlUMp/qD2IOQR0INa/bW2UgyvxSfh7ebdvTnXJxmGm6icdbk4vQy729SJeJzgdO58gOtcXtfbLznHwp0Xv5t3/pWLdXMkz5YlmOgA/oBXQ7G3bAw82p6J0H5u/py9ashSpYVZp6y74fkXb4Gq2RsR5vePup+I9fyjr68q62KGG2jJysaKMu7EAadWY/8AiuW348SrTZwMefbXA0EKEe7/API3JB5anUaY1qv+92+l3tB8zye4DlYlyqL6DqfM5NQy1sVq/piNIkr76+NUcfFFs9RK/IzODwD8q6F+upwPzCofkmvNp3KgmS4uJDhRz89BoqKNT0A15V+bsbtXF/MIbdOI82Y6Kg/E56D+Z6A1ZfcTceDZsWI/fmYfeTEat5D8K5+X9c1bOVLCxtFXkNZGB4beHkWzY+N+GS6Ye/J0XPyR55DueZ8tAO2kkCgsxAAGSToABzJr5nmVFLMQqqCSSQAANSSTyAHWq8eKniY14WtrUlbYHDNyM2P6J2HXmew5sI1MTUsvV9O+hLRIyvFbxQNzxWlmxEGqySDQy91Xsnf8Xpzjrd/Yc15OsFuhZ218lHVmPRR39OpArcbkbiXO0n+7HBCDh5mB4R5L+NvIeWSM1ZDdXde3sIRFbpjlxudWkPdj+unIdK26+KpYKG7p6y71f4+xhRctWeO5W7hsbdYmmlmfQszuxAPZFJwijy59fLL3i3itrKP2tzKqDoObMeyqNT/p1xXJ+I3ibFYZhh4ZbrHw/LFnkXI6/uDXvjTNedsbWmupWmuJGkkbmzf0AGgHkMCtDC7PqYl72q7J+7JOaWiJS3g8cpmbFnAiIPmmyzHz4VIC+mWruvBvf+baQnS5VBJDwMGQFeJWyNQSdQV5jv5a1mqb/wBmmyfivJsHgxHGD3b3mIB8hw5/MK79DDU6KtTViptviTpSlKvMClKUApSlAKUpQClKUAqBv2hd0OF12jEuj4jnx0bGEf6gcJPcL3qeawdt7LjureW3lGUlQo3lnkR5g4IPcCgIK8Ad8vYzHZ8rfdzHiiJPwydV9HH+YD8VTXvDsUTrkYEi8j3HY+X9KqRtzZctjdyQOSssEmAwyOWqup5jI4WHqKtH4ab2rtKySU49sn3cyjTDgcwOzDDD1I6GsSV1oDYbJ2OkAyPefqx/oOwrY1y2+2/trsySKOcSs0uo4FB4VzjibJHXOgydDXTxSBlDKcggEHuDqK89XjUUr1C1W5Fb/G3dT7Je+3jXENzlxjksnzr9SeIep7Vp9wdwbjaUnu5jgU+/MRp+VPxN5ch1xkZsrvLu7BfQ+wuV4k4lcYOCCvYjUZGQcdCaz7K0SJFjiRURBhVUYAHkBW0se1SUVx6mMupr92d3LexhEFunCo1JOrOerOep/kOmBpWdtC+jhjaWV1REGWZjgAVrt6N6Lawi9rcSBefCo1dz2VevTXkOpFV43s3qvNtXKwxI/BxfdQJr/G55E4+Y6KM8tSdWnRnXbd7LnJ98fsZbSMzxN8SZNoMYIOJLUHlyaYjkW7L2T6nXAXceHvhA0vDPtAMkZwVg1V3/ADkaoPIe9+Xr2nh14XxWPDPPiW60IPNIvyA82/fP0xrmRKhiNoRpx3WG0XXn34mVG+rPG0tkiRY41VEUYVVAAA7ADlUb+LHiQLMG1tWBuWHvMNRCD/zkch059qyPFbxFFiht7chrtxz0IhB+Zh+Mj4VPqdMBq6TSszFmJZmJYsSSSTqSSeZJ61LZ2z9497V4cl18fL7icraI/JHLEkkkk5JOpJPMk1kbO2fLO4jhjeRzyVFLH1wOnnXdeG3hbNtEiabihtPx4w0vlGCOX75GO2dcWK3e3dtrKP2VtEsa9casx7sx1Y+pr0ZSQzuZ4GO+JNoP7Mc/YxkFj+d9QvoufUVNuxdkQ2kKwW8YjiTkoyeepJJ1JJ6k5rOpQClKUApSlAKUpQClKUApSlAKUpQEJ/tFbr5WLaEY1XEM2OxP3bH0JK5/eXtUeeFG952deqzn+zzYjmHYfK/qpOfQt3q0W29mJdW8tvIMpKjIfLI5jzBwR5iqabW2c9vPLBIMPE7I3qpxkeR5g9qAtxvJujZ35je5hWVo9UbLDTnglSOJeuDkfrW0RQAAAABoANMVwngVvL9q2eIXOZbUiI9yn+7P6Ap/BXeXLBAWYgKAWJOgAGpJPYVy9o027TXkTgxXBeK+/MuzIo/Yw8TzcQEjfAnDjmBqWwdAcD1wRXS7A3otb0ObWZZfZnDYDAjOcaMAcHBweRwawPEDdobQspINPaaPEx+V15egIypPZjXLVSNKqo1F5k7XWhW20gvdr3gXiaad+bMdEUcycaIgzyA64AyQDY7cXcqDZsPAnvSsPvJSNXPYfhUdF/XJr63E3Oh2bB7NPekbBllxq5/0Ua4H+pJrpajjsfvv+dPSC+f14GYxtqxXF+KG+g2dbe5g3EuViB14cfE5HYaepI6Zrrr26SKN5ZDwxxqzu3YKMn/xVTd895JL+7kuH0B91F/AgJ4V/nk9yTWdnYF1pZ5r6V8icrGourl5HaSRizuSzMxySTzJNTL4VeEXtAl3tBSE+KO3Ixxdmlz8vUJ166aH28EPDjPBtG7TT4reNh+kpB/y/r+E1Odep4FB8ogAAAAAGABoAB0FfVKUApSlAKUpQClKUApSlAKUpQClKUApSlAKr5+0Tu37O4jvkHuTj2ch7SIPdJ/Mgx/AasHWk303fW/sprZsZdfcJ+Vxqjf4gM9xnvQFbfCDeX7FtKMscRTfcSdgGI4W7aPwnPbi71aLatis8MkTjKSIyMO6sCpH6GqWXMDRu0bgq6MVZTzBBwQfQ1a7wp3l+37OikY5lj+5l7lkA94/mXhb1J7VGcFOLiwjD3G3Cg2YZWieR2l4QS/DoFyQBwgd9T5DlXW19zJg18V4vE7zeyVR3Zsq1tBX1GmaRpk17XM6QxvI5CpGrOzHkAoySfoDW5s/AOu88/4r5IylYiH9oTef2UMez4z70uJJcfgB91T+Zhn+DzrgPB/cf/aN1xyr/ZoCGk7SNzWP68z5dsitFta7m2ttJmUEyXMoWNT8oJ4UBxyCqBk+RNWn3Q3cjsLWO2i5KMs2MF3PxOfU/oAB0r1MYqKsuBQblRjQcq/aUrIFKUoBSlKAUpSgFKUoBSlKAUpSgFKUoBSlKAUpSgK2eP27f2e/FygxHdLxHykXAcfUcLeZLV5eBO9Itb72EjYiusJryEg/uz9clfVh2qZvFrdv7ds2VFGZYvvou5ZAcqO/EpZcdyO1VPBxqKAu9MmRWKi5OBXL+E++I2jZKXbNxCAkw6k/LJ6MBn14h0rtFQDlXMxezo16sZ3t1/wnGdkETAxUXftAby+wsltUOJLo4OOkaYLfqeFfMcVSBvHt6Cyga4uH4UX9WPRVHVj2/XABNVZ2rtCfbW0weTzyLHGvMRJnQeijLE9TxHrXRjFRSjFWSIEk/s87o6PtKVefFFBn9JHH80H8dThWJsnZ6W8McEQwkSKijyUY17nuay6kBSlKAUpSgFKUoBSlKAUpSgFKUoBSlKAUpSgFKUoBSlKAVUvxV3c+w7RmjUYjk++i8lcnQeSsGX0Aq2lRj487rfarH7SgzLa5c+cZ/vB9MB/RW70BAe6e8k2z7lbmAjiGQynPC6nmrAcwcA+RAPSpjX9oCH2RJs5fbdF9opT6vjI/w1AdKA3++G99ztGX2tw+g+CNchIx+6M8+5OSdNdBUhfs6bve0uZb1l92FfZxkj53HvEHuE0P/wAlRLY2bzSJFGpaSRgiqOZJOAP1q4G5W7qbPs4rVcEoMuw+dzqzfry8gO1AbylKUApSlAKUpQClKUApSlAKUpQClKUApSlAKUpQClKUApSlAK+ZEBBBAIIwQdQQeYNfVKArD4p+Gsmz5GmgVns2OQdWMOflfrjsx9Drzj2KMsQqgsxOAAMkk8gAOZq7d38D/lb+lQ94Q/8Ar5vRv6mgMjwU8OGtf7ddpwzMuIo2GsSnmzZ5Ow0xzUZzqSFl6lKAUpSgFKUoBSlKAUpSgFKUoD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8" name="Picture 4" descr="http://www.daf.unb.br/images/agenda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4265385"/>
            <a:ext cx="2399065" cy="2578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/>
          <p:cNvSpPr txBox="1"/>
          <p:nvPr/>
        </p:nvSpPr>
        <p:spPr>
          <a:xfrm>
            <a:off x="395536" y="3933056"/>
            <a:ext cx="85590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rgbClr val="FF0000"/>
                </a:solidFill>
              </a:rPr>
              <a:t>AGENDE SUA APRESENTAÇÃO COM O JOUBERT O QUANTO ANTES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728609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</TotalTime>
  <Words>344</Words>
  <Application>Microsoft Office PowerPoint</Application>
  <PresentationFormat>Apresentação na tela (4:3)</PresentationFormat>
  <Paragraphs>93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1" baseType="lpstr">
      <vt:lpstr>Arial</vt:lpstr>
      <vt:lpstr>Calibri</vt:lpstr>
      <vt:lpstr>Tema do Office</vt:lpstr>
      <vt:lpstr>Trabalho prático 2</vt:lpstr>
      <vt:lpstr>Simulando o sistema de memória cache</vt:lpstr>
      <vt:lpstr>Apresentação do PowerPoint</vt:lpstr>
      <vt:lpstr>Apresentação do PowerPoint</vt:lpstr>
      <vt:lpstr>RESULTADOS de forma TABULAR</vt:lpstr>
      <vt:lpstr>Apresentação do PowerPoint</vt:lpstr>
      <vt:lpstr>Considerações finais</vt:lpstr>
      <vt:lpstr>Apresentação do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Trabalho prático 2</dc:title>
  <dc:creator>joubert</dc:creator>
  <cp:lastModifiedBy>Joubert</cp:lastModifiedBy>
  <cp:revision>16</cp:revision>
  <dcterms:created xsi:type="dcterms:W3CDTF">2011-04-12T15:22:16Z</dcterms:created>
  <dcterms:modified xsi:type="dcterms:W3CDTF">2017-09-25T21:05:00Z</dcterms:modified>
</cp:coreProperties>
</file>