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9" r:id="rId7"/>
    <p:sldId id="290" r:id="rId8"/>
    <p:sldId id="297" r:id="rId9"/>
    <p:sldId id="291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F6"/>
    <a:srgbClr val="F8FAFC"/>
    <a:srgbClr val="F1F5F9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532EB-5015-46E8-9233-706C3364642C}" v="31" dt="2025-09-13T23:01:57.468"/>
    <p1510:client id="{E3ACF743-24AC-EB1C-5321-70F3123BA09B}" v="493" dt="2025-09-13T22:55:34.7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Web Patronus</a:t>
            </a:r>
            <a:br>
              <a:rPr lang="en-US" sz="2400" b="0" dirty="0"/>
            </a:br>
            <a:r>
              <a:rPr lang="en-US" sz="2400" b="0" dirty="0">
                <a:latin typeface="Tenorite"/>
                <a:ea typeface="Calibri"/>
                <a:cs typeface="Calibri"/>
              </a:rPr>
              <a:t>Chrome Extension + Cybersecurity Quiz Game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434410"/>
            <a:ext cx="9779182" cy="2949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Problem</a:t>
            </a:r>
          </a:p>
          <a:p>
            <a:r>
              <a:rPr lang="en-US" dirty="0"/>
              <a:t>Web Patronus Solution</a:t>
            </a:r>
          </a:p>
          <a:p>
            <a:r>
              <a:rPr lang="en-US" dirty="0"/>
              <a:t>Technical Implementation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b="1" dirty="0">
                <a:latin typeface="Segoe UI"/>
                <a:cs typeface="Segoe UI"/>
              </a:rPr>
              <a:t>73% of users</a:t>
            </a:r>
            <a:r>
              <a:rPr lang="en-US" dirty="0">
                <a:latin typeface="Segoe UI"/>
                <a:cs typeface="Segoe UI"/>
              </a:rPr>
              <a:t> clicked malicious links this year</a:t>
            </a:r>
          </a:p>
          <a:p>
            <a:pPr indent="-283210"/>
            <a:r>
              <a:rPr lang="en-US" b="1" dirty="0">
                <a:latin typeface="Segoe UI"/>
                <a:cs typeface="Segoe UI"/>
              </a:rPr>
              <a:t>220% increase</a:t>
            </a:r>
            <a:r>
              <a:rPr lang="en-US" dirty="0">
                <a:latin typeface="Segoe UI"/>
                <a:cs typeface="Segoe UI"/>
              </a:rPr>
              <a:t> in phishing attacks</a:t>
            </a:r>
          </a:p>
          <a:p>
            <a:pPr indent="-283210"/>
            <a:r>
              <a:rPr lang="en-US" b="1">
                <a:latin typeface="Segoe UI"/>
                <a:cs typeface="Segoe UI"/>
              </a:rPr>
              <a:t>Users lack</a:t>
            </a:r>
            <a:r>
              <a:rPr lang="en-US">
                <a:latin typeface="Segoe UI"/>
                <a:cs typeface="Segoe UI"/>
              </a:rPr>
              <a:t> cybersecurity knowledge</a:t>
            </a:r>
            <a:endParaRPr lang="en-US" dirty="0">
              <a:latin typeface="Segoe UI"/>
              <a:cs typeface="Segoe UI"/>
            </a:endParaRPr>
          </a:p>
          <a:p>
            <a:pPr indent="-283210"/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indent="-283210"/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indent="-283210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A00ACC-0F27-3E84-AEAD-93307AF982D2}"/>
              </a:ext>
            </a:extLst>
          </p:cNvPr>
          <p:cNvSpPr/>
          <p:nvPr/>
        </p:nvSpPr>
        <p:spPr>
          <a:xfrm>
            <a:off x="1169261" y="5164112"/>
            <a:ext cx="9050693" cy="9136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"People need protection AND education to stay safe online"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72670A-1B87-6851-DFD1-35367F11A5A3}"/>
              </a:ext>
            </a:extLst>
          </p:cNvPr>
          <p:cNvSpPr/>
          <p:nvPr/>
        </p:nvSpPr>
        <p:spPr>
          <a:xfrm>
            <a:off x="1284279" y="5164111"/>
            <a:ext cx="9050693" cy="913696"/>
          </a:xfrm>
          <a:prstGeom prst="roundRect">
            <a:avLst/>
          </a:prstGeom>
          <a:solidFill>
            <a:srgbClr val="F1F5F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"People need protection AND education to stay safe online"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Web Patronus Solution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73E7A-7F22-8304-82EB-5DBCAF4B8C36}"/>
              </a:ext>
            </a:extLst>
          </p:cNvPr>
          <p:cNvSpPr/>
          <p:nvPr/>
        </p:nvSpPr>
        <p:spPr>
          <a:xfrm>
            <a:off x="1368489" y="2208244"/>
            <a:ext cx="4229877" cy="21615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2944E-5055-30BF-C00D-461779679BB6}"/>
              </a:ext>
            </a:extLst>
          </p:cNvPr>
          <p:cNvSpPr/>
          <p:nvPr/>
        </p:nvSpPr>
        <p:spPr>
          <a:xfrm>
            <a:off x="6501205" y="2208243"/>
            <a:ext cx="4229877" cy="21615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681" y="2340286"/>
            <a:ext cx="3843931" cy="1895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>
                <a:latin typeface="Segoe UI"/>
                <a:cs typeface="Segoe UI"/>
              </a:rPr>
              <a:t>🛡️</a:t>
            </a:r>
          </a:p>
          <a:p>
            <a:pPr algn="ctr"/>
            <a:r>
              <a:rPr lang="en-US" b="1" dirty="0">
                <a:latin typeface="Segoe UI"/>
                <a:cs typeface="Segoe UI"/>
              </a:rPr>
              <a:t>Real-time Protection</a:t>
            </a:r>
          </a:p>
          <a:p>
            <a:pPr algn="ctr"/>
            <a:r>
              <a:rPr lang="en-US" sz="1800" dirty="0">
                <a:latin typeface="Segoe UI"/>
                <a:cs typeface="Segoe UI"/>
              </a:rPr>
              <a:t>Scans every link instantly</a:t>
            </a:r>
          </a:p>
          <a:p>
            <a:pPr algn="ctr"/>
            <a:endParaRPr lang="en-US" sz="6000" dirty="0">
              <a:latin typeface="Segoe UI"/>
              <a:cs typeface="Segoe U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F41F9D-BA3B-5602-5F5C-951CF4B3DE9D}"/>
              </a:ext>
            </a:extLst>
          </p:cNvPr>
          <p:cNvSpPr txBox="1">
            <a:spLocks/>
          </p:cNvSpPr>
          <p:nvPr/>
        </p:nvSpPr>
        <p:spPr>
          <a:xfrm>
            <a:off x="6668270" y="2334535"/>
            <a:ext cx="3887063" cy="2024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Segoe UI"/>
                <a:cs typeface="Segoe UI"/>
              </a:rPr>
              <a:t>🎮️</a:t>
            </a:r>
            <a:endParaRPr lang="en-US" sz="6000" dirty="0"/>
          </a:p>
          <a:p>
            <a:pPr algn="ctr"/>
            <a:r>
              <a:rPr lang="en-US" b="1" dirty="0">
                <a:latin typeface="Segoe UI"/>
                <a:cs typeface="Segoe UI"/>
              </a:rPr>
              <a:t>Gamified Learning</a:t>
            </a:r>
          </a:p>
          <a:p>
            <a:pPr algn="ctr"/>
            <a:r>
              <a:rPr lang="en-US" sz="1800" dirty="0">
                <a:latin typeface="Segoe UI"/>
                <a:cs typeface="Segoe UI"/>
              </a:rPr>
              <a:t>Level up security knowledge</a:t>
            </a:r>
          </a:p>
          <a:p>
            <a:pPr algn="ctr"/>
            <a:endParaRPr lang="en-US" sz="6000" dirty="0">
              <a:latin typeface="Segoe UI"/>
              <a:cs typeface="Segoe U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62D9B-C177-1579-8D14-0733FD35B176}"/>
              </a:ext>
            </a:extLst>
          </p:cNvPr>
          <p:cNvSpPr/>
          <p:nvPr/>
        </p:nvSpPr>
        <p:spPr>
          <a:xfrm>
            <a:off x="1374357" y="4784726"/>
            <a:ext cx="6329265" cy="1663959"/>
          </a:xfrm>
          <a:prstGeom prst="roundRect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4B58C6-B6EF-B8E0-FE40-229034688590}"/>
              </a:ext>
            </a:extLst>
          </p:cNvPr>
          <p:cNvSpPr/>
          <p:nvPr/>
        </p:nvSpPr>
        <p:spPr>
          <a:xfrm>
            <a:off x="1561262" y="4784725"/>
            <a:ext cx="6329265" cy="1663959"/>
          </a:xfrm>
          <a:prstGeom prst="roundRect">
            <a:avLst/>
          </a:prstGeom>
          <a:solidFill>
            <a:srgbClr val="F8FA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87A6B-AD9A-D6B0-1F53-469EB8C6AECA}"/>
              </a:ext>
            </a:extLst>
          </p:cNvPr>
          <p:cNvSpPr txBox="1"/>
          <p:nvPr/>
        </p:nvSpPr>
        <p:spPr>
          <a:xfrm>
            <a:off x="1772816" y="4787074"/>
            <a:ext cx="591789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200" b="1" dirty="0">
                <a:solidFill>
                  <a:srgbClr val="002060"/>
                </a:solidFill>
              </a:rPr>
              <a:t>How it works: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000" b="1" dirty="0"/>
              <a:t>1.</a:t>
            </a:r>
            <a:r>
              <a:rPr lang="en-US" dirty="0"/>
              <a:t>Scan page links </a:t>
            </a:r>
            <a:r>
              <a:rPr lang="en-US" dirty="0">
                <a:latin typeface="Segoe UI"/>
                <a:cs typeface="Segoe UI"/>
              </a:rPr>
              <a:t>→ </a:t>
            </a:r>
            <a:r>
              <a:rPr lang="en-US" b="1" dirty="0">
                <a:latin typeface="Segoe UI"/>
                <a:cs typeface="Segoe UI"/>
              </a:rPr>
              <a:t>2.</a:t>
            </a:r>
            <a:r>
              <a:rPr lang="en-US" dirty="0">
                <a:latin typeface="Segoe UI"/>
                <a:cs typeface="Segoe UI"/>
              </a:rPr>
              <a:t> Show security warning → </a:t>
            </a:r>
            <a:r>
              <a:rPr lang="en-US" b="1" dirty="0">
                <a:latin typeface="Segoe UI"/>
                <a:cs typeface="Segoe UI"/>
              </a:rPr>
              <a:t>3.</a:t>
            </a:r>
            <a:r>
              <a:rPr lang="en-US" dirty="0">
                <a:latin typeface="Segoe UI"/>
                <a:cs typeface="Segoe UI"/>
              </a:rPr>
              <a:t> Offer quiz question → </a:t>
            </a:r>
            <a:r>
              <a:rPr lang="en-US" b="1" dirty="0">
                <a:latin typeface="Segoe UI"/>
                <a:cs typeface="Segoe UI"/>
              </a:rPr>
              <a:t>4.</a:t>
            </a:r>
            <a:r>
              <a:rPr lang="en-US" dirty="0">
                <a:latin typeface="Segoe UI"/>
                <a:cs typeface="Segoe UI"/>
              </a:rPr>
              <a:t> User levels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2119259"/>
          </a:xfrm>
        </p:spPr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299576"/>
            <a:ext cx="6245912" cy="3414509"/>
          </a:xfrm>
        </p:spPr>
        <p:txBody>
          <a:bodyPr/>
          <a:lstStyle/>
          <a:p>
            <a:r>
              <a:rPr lang="en-US" sz="2800" b="1" dirty="0">
                <a:solidFill>
                  <a:schemeClr val="bg2"/>
                </a:solidFill>
                <a:latin typeface="Segoe UI"/>
                <a:cs typeface="Segoe UI"/>
              </a:rPr>
              <a:t>Multi-Layer Security Analysis: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har char="•"/>
            </a:pPr>
            <a:endParaRPr lang="en-US" sz="2800" b="1" dirty="0">
              <a:solidFill>
                <a:schemeClr val="bg2"/>
              </a:solidFill>
              <a:latin typeface="Segoe UI"/>
              <a:cs typeface="Segoe UI"/>
            </a:endParaRPr>
          </a:p>
          <a:p>
            <a:pPr>
              <a:buChar char="•"/>
            </a:pPr>
            <a:r>
              <a:rPr lang="en-US" sz="1800" b="1" dirty="0">
                <a:latin typeface="Segoe UI"/>
                <a:cs typeface="Segoe UI"/>
              </a:rPr>
              <a:t>  Google Safe Browsing API</a:t>
            </a:r>
            <a:r>
              <a:rPr lang="en-US" sz="1800" dirty="0">
                <a:latin typeface="Segoe UI"/>
                <a:cs typeface="Segoe UI"/>
              </a:rPr>
              <a:t> - Real-time threat data</a:t>
            </a:r>
            <a:endParaRPr lang="en-US" sz="1800"/>
          </a:p>
          <a:p>
            <a:pPr>
              <a:buChar char="•"/>
            </a:pPr>
            <a:r>
              <a:rPr lang="en-US" sz="1800" b="1" dirty="0">
                <a:latin typeface="Segoe UI"/>
                <a:cs typeface="Segoe UI"/>
              </a:rPr>
              <a:t>  </a:t>
            </a:r>
            <a:r>
              <a:rPr lang="en-US" sz="1800" b="1" dirty="0" err="1">
                <a:latin typeface="Segoe UI"/>
                <a:cs typeface="Segoe UI"/>
              </a:rPr>
              <a:t>VirusTotal</a:t>
            </a:r>
            <a:r>
              <a:rPr lang="en-US" sz="1800" b="1" dirty="0">
                <a:latin typeface="Segoe UI"/>
                <a:cs typeface="Segoe UI"/>
              </a:rPr>
              <a:t> API</a:t>
            </a:r>
            <a:r>
              <a:rPr lang="en-US" sz="1800" dirty="0">
                <a:latin typeface="Segoe UI"/>
                <a:cs typeface="Segoe UI"/>
              </a:rPr>
              <a:t> - 70+ antivirus engines</a:t>
            </a:r>
            <a:endParaRPr lang="en-US" sz="1800"/>
          </a:p>
          <a:p>
            <a:pPr>
              <a:buChar char="•"/>
            </a:pPr>
            <a:r>
              <a:rPr lang="en-US" sz="1800" b="1" dirty="0">
                <a:latin typeface="Segoe UI"/>
                <a:cs typeface="Segoe UI"/>
              </a:rPr>
              <a:t>  Custom Heuristics</a:t>
            </a:r>
            <a:r>
              <a:rPr lang="en-US" sz="1800" dirty="0">
                <a:latin typeface="Segoe UI"/>
                <a:cs typeface="Segoe UI"/>
              </a:rPr>
              <a:t> - Pattern recognition</a:t>
            </a:r>
            <a:endParaRPr lang="en-US" sz="1800" dirty="0"/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5109773" cy="3332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30225" indent="-530225"/>
            <a:r>
              <a:rPr lang="en-US" dirty="0">
                <a:latin typeface="Segoe UI"/>
                <a:cs typeface="Segoe UI"/>
              </a:rPr>
              <a:t>Open Chrome → Go to </a:t>
            </a:r>
            <a:r>
              <a:rPr lang="en-US" b="1" dirty="0">
                <a:latin typeface="Segoe UI"/>
                <a:cs typeface="Segoe UI"/>
              </a:rPr>
              <a:t>chrome://extensions/</a:t>
            </a:r>
            <a:endParaRPr lang="en-US" dirty="0">
              <a:latin typeface="Tenorite"/>
              <a:cs typeface="Segoe UI"/>
            </a:endParaRPr>
          </a:p>
          <a:p>
            <a:pPr marL="530225" indent="-530225"/>
            <a:r>
              <a:rPr lang="en-US" dirty="0">
                <a:latin typeface="Segoe UI"/>
                <a:cs typeface="Segoe UI"/>
              </a:rPr>
              <a:t>Turn on </a:t>
            </a:r>
            <a:r>
              <a:rPr lang="en-US" b="1" dirty="0">
                <a:latin typeface="Segoe UI"/>
                <a:cs typeface="Segoe UI"/>
              </a:rPr>
              <a:t>"Developer mode"</a:t>
            </a:r>
            <a:r>
              <a:rPr lang="en-US" dirty="0">
                <a:latin typeface="Segoe UI"/>
                <a:cs typeface="Segoe UI"/>
              </a:rPr>
              <a:t> (top-right toggle)</a:t>
            </a:r>
            <a:endParaRPr lang="en-US" dirty="0"/>
          </a:p>
          <a:p>
            <a:pPr marL="530225" indent="-530225"/>
            <a:r>
              <a:rPr lang="en-US" dirty="0">
                <a:latin typeface="Segoe UI"/>
                <a:cs typeface="Segoe UI"/>
              </a:rPr>
              <a:t>Click </a:t>
            </a:r>
            <a:r>
              <a:rPr lang="en-US" b="1" dirty="0">
                <a:latin typeface="Segoe UI"/>
                <a:cs typeface="Segoe UI"/>
              </a:rPr>
              <a:t>"Load unpacked"</a:t>
            </a:r>
            <a:endParaRPr lang="en-US"/>
          </a:p>
          <a:p>
            <a:pPr marL="530225" indent="-530225"/>
            <a:r>
              <a:rPr lang="en-US" dirty="0">
                <a:latin typeface="Segoe UI"/>
                <a:cs typeface="Segoe UI"/>
              </a:rPr>
              <a:t>Select our </a:t>
            </a:r>
            <a:r>
              <a:rPr lang="en-US" b="1" dirty="0">
                <a:latin typeface="Segoe UI"/>
                <a:cs typeface="Segoe UI"/>
              </a:rPr>
              <a:t>/</a:t>
            </a:r>
            <a:r>
              <a:rPr lang="en-US" b="1" err="1">
                <a:latin typeface="Segoe UI"/>
                <a:cs typeface="Segoe UI"/>
              </a:rPr>
              <a:t>src</a:t>
            </a:r>
            <a:r>
              <a:rPr lang="en-US" dirty="0">
                <a:latin typeface="Segoe UI"/>
                <a:cs typeface="Segoe UI"/>
              </a:rPr>
              <a:t> folder</a:t>
            </a:r>
            <a:endParaRPr lang="en-US"/>
          </a:p>
          <a:p>
            <a:pPr marL="530225" indent="-530225"/>
            <a:r>
              <a:rPr lang="en-US" dirty="0">
                <a:latin typeface="Segoe UI"/>
                <a:cs typeface="Segoe UI"/>
              </a:rPr>
              <a:t>✅ Extension installed!</a:t>
            </a:r>
            <a:endParaRPr lang="en-US"/>
          </a:p>
          <a:p>
            <a:pPr marL="530225" indent="-530225"/>
            <a:endParaRPr lang="en-US" dirty="0"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56494" y="2024063"/>
            <a:ext cx="4390906" cy="3332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latin typeface="Segoe UI"/>
                <a:cs typeface="Segoe UI"/>
              </a:rPr>
              <a:t>Test It: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Segoe UI"/>
                <a:cs typeface="Segoe UI"/>
              </a:rPr>
              <a:t>Browse any website</a:t>
            </a:r>
            <a:r>
              <a:rPr lang="en-US" sz="1800" dirty="0">
                <a:latin typeface="Segoe UI"/>
                <a:cs typeface="Segoe UI"/>
              </a:rPr>
              <a:t> → automatic scanning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Segoe UI"/>
                <a:cs typeface="Segoe UI"/>
              </a:rPr>
              <a:t> Click extension icon</a:t>
            </a:r>
            <a:r>
              <a:rPr lang="en-US" sz="1800" dirty="0">
                <a:latin typeface="Segoe UI"/>
                <a:cs typeface="Segoe UI"/>
              </a:rPr>
              <a:t> → view results dashboard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Segoe UI"/>
                <a:cs typeface="Segoe UI"/>
              </a:rPr>
              <a:t>Take security quiz</a:t>
            </a:r>
            <a:r>
              <a:rPr lang="en-US" sz="1800" dirty="0">
                <a:latin typeface="Segoe UI"/>
                <a:cs typeface="Segoe UI"/>
              </a:rPr>
              <a:t> → earn XP and level up!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Segoe UI"/>
              <a:cs typeface="Segoe UI"/>
            </a:endParaRPr>
          </a:p>
          <a:p>
            <a:pPr marL="285750" indent="-285750">
              <a:buFont typeface="Arial"/>
            </a:pPr>
            <a:endParaRPr lang="en-US" sz="1800">
              <a:latin typeface="Segoe UI"/>
              <a:cs typeface="Segoe UI"/>
            </a:endParaRPr>
          </a:p>
          <a:p>
            <a:pPr marL="285750" indent="-285750">
              <a:buFont typeface="Arial"/>
            </a:pPr>
            <a:endParaRPr lang="en-US" sz="1800" dirty="0">
              <a:latin typeface="Segoe UI"/>
              <a:cs typeface="Segoe U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677934"/>
            <a:ext cx="5943600" cy="341171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3210" indent="-283210"/>
            <a:r>
              <a:rPr lang="en-US" b="1" dirty="0">
                <a:ea typeface="+mn-lt"/>
                <a:cs typeface="+mn-lt"/>
              </a:rPr>
              <a:t>AI-Driven Threat Detection</a:t>
            </a:r>
            <a:r>
              <a:rPr lang="en-US" dirty="0">
                <a:ea typeface="+mn-lt"/>
                <a:cs typeface="+mn-lt"/>
              </a:rPr>
              <a:t> – Leverage machine learning to identify emerging threats.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Comprehensive Digital Safety Hub</a:t>
            </a:r>
            <a:r>
              <a:rPr lang="en-US" dirty="0">
                <a:ea typeface="+mn-lt"/>
                <a:cs typeface="+mn-lt"/>
              </a:rPr>
              <a:t> – Evolve from link scanning into a full suite that checks emails, cookies, trackers, and downloads for potential risks.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Gamified Cybersecurity Education</a:t>
            </a:r>
            <a:r>
              <a:rPr lang="en-US" dirty="0">
                <a:ea typeface="+mn-lt"/>
                <a:cs typeface="+mn-lt"/>
              </a:rPr>
              <a:t> – Turn online safety into a skill-building journey, rewarding users with levels, badges, and challenges as they learn.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Real-Time, Cross-Platform Protection</a:t>
            </a:r>
            <a:r>
              <a:rPr lang="en-US" dirty="0">
                <a:ea typeface="+mn-lt"/>
                <a:cs typeface="+mn-lt"/>
              </a:rPr>
              <a:t> – Extend Web Patronus beyond Chrome to other browsers and devices for seamless, consistent security.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Community Intelligence &amp; Reporting</a:t>
            </a:r>
            <a:r>
              <a:rPr lang="en-US" dirty="0">
                <a:ea typeface="+mn-lt"/>
                <a:cs typeface="+mn-lt"/>
              </a:rPr>
              <a:t> – Empower users to flag suspicious links, share feedback, and strengthen a collective threat-awareness network.</a:t>
            </a:r>
            <a:endParaRPr lang="en-US" dirty="0"/>
          </a:p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3" name="Picture 2" descr="A screen shot of a shield with an owl&#10;&#10;AI-generated content may be incorrect.">
            <a:extLst>
              <a:ext uri="{FF2B5EF4-FFF2-40B4-BE49-F238E27FC236}">
                <a16:creationId xmlns:a16="http://schemas.microsoft.com/office/drawing/2014/main" id="{1B173B18-F6F0-B243-4BE2-95B4652C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6" y="646981"/>
            <a:ext cx="4432504" cy="44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261583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/>
              <a:t>Thank you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27146"/>
            <a:ext cx="6220277" cy="3178305"/>
          </a:xfrm>
        </p:spPr>
        <p:txBody>
          <a:bodyPr/>
          <a:lstStyle/>
          <a:p>
            <a:pPr algn="ctr"/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Web Patronus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Tenorite"/>
              <a:cs typeface="Segoe UI"/>
            </a:endParaRPr>
          </a:p>
          <a:p>
            <a:pPr algn="ctr"/>
            <a:br>
              <a:rPr lang="en-US" sz="2000" b="1" dirty="0">
                <a:solidFill>
                  <a:schemeClr val="bg2">
                    <a:lumMod val="49000"/>
                  </a:schemeClr>
                </a:solidFill>
                <a:latin typeface="Segoe UI"/>
                <a:cs typeface="Segoe UI"/>
              </a:rPr>
            </a:br>
            <a:r>
              <a:rPr lang="en-US" sz="2000" b="1" dirty="0">
                <a:solidFill>
                  <a:schemeClr val="bg2">
                    <a:lumMod val="49000"/>
                  </a:schemeClr>
                </a:solidFill>
                <a:latin typeface="Segoe UI"/>
                <a:cs typeface="Segoe UI"/>
              </a:rPr>
              <a:t>🛡️ Secure • 📚 Educational • 🎮 Engaging</a:t>
            </a:r>
            <a:br>
              <a:rPr lang="en-US" sz="2000" b="1" dirty="0">
                <a:solidFill>
                  <a:schemeClr val="bg2">
                    <a:lumMod val="49000"/>
                  </a:schemeClr>
                </a:solidFill>
                <a:latin typeface="Segoe UI"/>
                <a:cs typeface="Segoe UI"/>
              </a:rPr>
            </a:br>
            <a:br>
              <a:rPr lang="en-US" sz="2000" b="1" dirty="0">
                <a:solidFill>
                  <a:schemeClr val="bg2">
                    <a:lumMod val="49000"/>
                  </a:schemeClr>
                </a:solidFill>
                <a:latin typeface="Segoe UI"/>
                <a:cs typeface="Segoe UI"/>
              </a:rPr>
            </a:br>
            <a:r>
              <a:rPr lang="en-US" sz="2000" dirty="0">
                <a:solidFill>
                  <a:schemeClr val="bg2">
                    <a:lumMod val="49000"/>
                  </a:schemeClr>
                </a:solidFill>
                <a:latin typeface="Segoe UI"/>
                <a:cs typeface="Segoe UI"/>
              </a:rPr>
              <a:t>Ready to protect the web, one click at a time!</a:t>
            </a:r>
            <a:endParaRPr lang="en-US" sz="2000">
              <a:solidFill>
                <a:schemeClr val="bg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Web Patronus Chrome Extension + Cybersecurity Quiz Game</vt:lpstr>
      <vt:lpstr>Agenda</vt:lpstr>
      <vt:lpstr>The Problem</vt:lpstr>
      <vt:lpstr>Web Patronus Solution</vt:lpstr>
      <vt:lpstr>Technical Implementation</vt:lpstr>
      <vt:lpstr>Setup</vt:lpstr>
      <vt:lpstr>Vision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186</cp:revision>
  <dcterms:created xsi:type="dcterms:W3CDTF">2025-09-13T22:25:50Z</dcterms:created>
  <dcterms:modified xsi:type="dcterms:W3CDTF">2025-09-13T23:02:22Z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