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3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99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05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8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6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E8BC3D-612C-46A1-8739-9A851199D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PROIECT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XML SI INFORMATIE STRUCTURATA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VANZAREA DE MASINI LA UN DEALER AUTO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0AD3775-5CAB-4408-8337-08FAB908D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				Student : </a:t>
            </a:r>
            <a:r>
              <a:rPr lang="en-US" dirty="0" err="1">
                <a:effectLst/>
              </a:rPr>
              <a:t>Orbisor</a:t>
            </a:r>
            <a:r>
              <a:rPr lang="en-US" dirty="0">
                <a:effectLst/>
              </a:rPr>
              <a:t> Bianca-Alexandra</a:t>
            </a:r>
          </a:p>
          <a:p>
            <a:r>
              <a:rPr lang="en-US">
                <a:effectLst/>
              </a:rPr>
              <a:t>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6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2FDD69-660B-4B74-A04E-91336AED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344557"/>
          </a:xfrm>
        </p:spPr>
        <p:txBody>
          <a:bodyPr>
            <a:normAutofit fontScale="90000"/>
          </a:bodyPr>
          <a:lstStyle/>
          <a:p>
            <a:r>
              <a:rPr lang="en-US" dirty="0"/>
              <a:t>BUTOANE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2439E4B-2E39-461C-BD85-C1CE8D8F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954158"/>
            <a:ext cx="3932237" cy="483704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Incarcare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</a:t>
            </a:r>
            <a:r>
              <a:rPr lang="en-US" dirty="0">
                <a:effectLst/>
              </a:rPr>
              <a:t> XML: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 </a:t>
            </a:r>
            <a:r>
              <a:rPr lang="en-US" dirty="0" err="1">
                <a:effectLst/>
              </a:rPr>
              <a:t>incarca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 XML </a:t>
            </a:r>
            <a:r>
              <a:rPr lang="en-US" dirty="0" err="1">
                <a:effectLst/>
              </a:rPr>
              <a:t>prin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formularul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mai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jos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Fisier</a:t>
            </a:r>
            <a:r>
              <a:rPr lang="en-US" dirty="0">
                <a:effectLst/>
              </a:rPr>
              <a:t> XML – </a:t>
            </a:r>
            <a:r>
              <a:rPr lang="en-US" dirty="0" err="1">
                <a:effectLst/>
              </a:rPr>
              <a:t>unde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alege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 xml </a:t>
            </a:r>
            <a:r>
              <a:rPr lang="en-US" dirty="0" err="1">
                <a:effectLst/>
              </a:rPr>
              <a:t>ce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doreste</a:t>
            </a:r>
            <a:r>
              <a:rPr lang="en-US" dirty="0">
                <a:effectLst/>
              </a:rPr>
              <a:t> a fi </a:t>
            </a:r>
            <a:r>
              <a:rPr lang="en-US" dirty="0" err="1">
                <a:effectLst/>
              </a:rPr>
              <a:t>incarcat</a:t>
            </a:r>
            <a:r>
              <a:rPr lang="en-US" dirty="0">
                <a:effectLst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Incarcare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</a:t>
            </a:r>
            <a:r>
              <a:rPr lang="en-US" dirty="0">
                <a:effectLst/>
              </a:rPr>
              <a:t> JSON: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 </a:t>
            </a:r>
            <a:r>
              <a:rPr lang="en-US" dirty="0" err="1">
                <a:effectLst/>
              </a:rPr>
              <a:t>incarca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 JSON </a:t>
            </a:r>
            <a:r>
              <a:rPr lang="en-US" dirty="0" err="1">
                <a:effectLst/>
              </a:rPr>
              <a:t>prin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formularul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mai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jos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Fisier</a:t>
            </a:r>
            <a:r>
              <a:rPr lang="en-US" dirty="0">
                <a:effectLst/>
              </a:rPr>
              <a:t> JSON  – </a:t>
            </a:r>
            <a:r>
              <a:rPr lang="en-US" dirty="0" err="1">
                <a:effectLst/>
              </a:rPr>
              <a:t>unde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alege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 json </a:t>
            </a:r>
            <a:r>
              <a:rPr lang="en-US" dirty="0" err="1">
                <a:effectLst/>
              </a:rPr>
              <a:t>ce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doreste</a:t>
            </a:r>
            <a:r>
              <a:rPr lang="en-US" dirty="0">
                <a:effectLst/>
              </a:rPr>
              <a:t> a fi </a:t>
            </a:r>
            <a:r>
              <a:rPr lang="en-US" dirty="0" err="1">
                <a:effectLst/>
              </a:rPr>
              <a:t>incarcat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 err="1">
                <a:effectLst/>
              </a:rPr>
              <a:t>Primul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formular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accepta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fisiere</a:t>
            </a:r>
            <a:r>
              <a:rPr lang="en-US" dirty="0">
                <a:effectLst/>
              </a:rPr>
              <a:t> cu </a:t>
            </a:r>
            <a:r>
              <a:rPr lang="en-US" dirty="0" err="1">
                <a:effectLst/>
              </a:rPr>
              <a:t>extensia</a:t>
            </a:r>
            <a:r>
              <a:rPr lang="en-US" dirty="0">
                <a:effectLst/>
              </a:rPr>
              <a:t> .xml.</a:t>
            </a:r>
          </a:p>
          <a:p>
            <a:r>
              <a:rPr lang="en-US" dirty="0">
                <a:effectLst/>
              </a:rPr>
              <a:t>Al </a:t>
            </a:r>
            <a:r>
              <a:rPr lang="en-US" dirty="0" err="1">
                <a:effectLst/>
              </a:rPr>
              <a:t>doilea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formular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accepta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fisiere</a:t>
            </a:r>
            <a:r>
              <a:rPr lang="en-US" dirty="0">
                <a:effectLst/>
              </a:rPr>
              <a:t> cu </a:t>
            </a:r>
            <a:r>
              <a:rPr lang="en-US" dirty="0" err="1">
                <a:effectLst/>
              </a:rPr>
              <a:t>extensia</a:t>
            </a:r>
            <a:r>
              <a:rPr lang="en-US" dirty="0">
                <a:effectLst/>
              </a:rPr>
              <a:t> .json.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8E01BF49-04C4-4A8A-A361-8C8404A0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A1E65BB7-13ED-449A-B0E2-BFDC68318F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0848" y="1261743"/>
            <a:ext cx="6189492" cy="1081101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897C8C9D-8089-4499-B7B6-9A15840BB7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8064" y="2316341"/>
            <a:ext cx="6196708" cy="27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901325-448F-4852-99C3-F2D48B0D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Parsare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</a:t>
            </a:r>
            <a:r>
              <a:rPr lang="en-US" dirty="0">
                <a:effectLst/>
              </a:rPr>
              <a:t> XML</a:t>
            </a:r>
            <a:endParaRPr lang="en-US" sz="3400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F8A231A-D182-42F0-A29D-66CE73E73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3534" y="2096064"/>
            <a:ext cx="475402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effectLst/>
              </a:rPr>
              <a:t>S-a </a:t>
            </a:r>
            <a:r>
              <a:rPr lang="en-US" dirty="0" err="1">
                <a:effectLst/>
              </a:rPr>
              <a:t>utilizat</a:t>
            </a:r>
            <a:r>
              <a:rPr lang="en-US" dirty="0">
                <a:effectLst/>
              </a:rPr>
              <a:t> XML DOM (Document Object Model)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accesa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edita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Continutul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fisierului</a:t>
            </a:r>
            <a:r>
              <a:rPr lang="en-US" dirty="0">
                <a:effectLst/>
              </a:rPr>
              <a:t> XML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parsat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intr</a:t>
            </a:r>
            <a:r>
              <a:rPr lang="en-US" dirty="0">
                <a:effectLst/>
              </a:rPr>
              <a:t>-un </a:t>
            </a:r>
            <a:r>
              <a:rPr lang="en-US" dirty="0" err="1">
                <a:effectLst/>
              </a:rPr>
              <a:t>obiect</a:t>
            </a:r>
            <a:r>
              <a:rPr lang="en-US" dirty="0">
                <a:effectLst/>
              </a:rPr>
              <a:t> XML DOM. </a:t>
            </a:r>
            <a:r>
              <a:rPr lang="en-US" dirty="0" err="1">
                <a:effectLst/>
              </a:rPr>
              <a:t>Informatia</a:t>
            </a:r>
            <a:r>
              <a:rPr lang="en-US" dirty="0">
                <a:effectLst/>
              </a:rPr>
              <a:t> din </a:t>
            </a:r>
            <a:r>
              <a:rPr lang="en-US" dirty="0" err="1">
                <a:effectLst/>
              </a:rPr>
              <a:t>cadrul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acestui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obiect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extrasa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folosind</a:t>
            </a:r>
            <a:r>
              <a:rPr lang="en-US" dirty="0">
                <a:effectLst/>
              </a:rPr>
              <a:t> JavaScript</a:t>
            </a:r>
          </a:p>
          <a:p>
            <a:pPr algn="l"/>
            <a:r>
              <a:rPr lang="en-US" dirty="0" err="1">
                <a:effectLst/>
              </a:rPr>
              <a:t>Nodurile</a:t>
            </a:r>
            <a:r>
              <a:rPr lang="en-US" dirty="0">
                <a:effectLst/>
              </a:rPr>
              <a:t> sunt </a:t>
            </a:r>
            <a:r>
              <a:rPr lang="en-US" dirty="0" err="1">
                <a:effectLst/>
              </a:rPr>
              <a:t>selectate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folosind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numele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tagului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iar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valoarea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accesata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folosind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childNodes</a:t>
            </a:r>
            <a:r>
              <a:rPr lang="en-US" dirty="0">
                <a:effectLst/>
              </a:rPr>
              <a:t>[…].</a:t>
            </a:r>
            <a:r>
              <a:rPr lang="en-US" dirty="0" err="1">
                <a:effectLst/>
              </a:rPr>
              <a:t>nodeValue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>
            <a:extLst>
              <a:ext uri="{FF2B5EF4-FFF2-40B4-BE49-F238E27FC236}">
                <a16:creationId xmlns:a16="http://schemas.microsoft.com/office/drawing/2014/main" id="{0CBA108D-64FA-4F70-B5EC-101C834732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085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901325-448F-4852-99C3-F2D48B0D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Parsare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</a:t>
            </a:r>
            <a:r>
              <a:rPr lang="en-US" dirty="0">
                <a:effectLst/>
              </a:rPr>
              <a:t> XML</a:t>
            </a:r>
            <a:endParaRPr lang="en-US" sz="3400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F8A231A-D182-42F0-A29D-66CE73E73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3534" y="2096063"/>
            <a:ext cx="4754022" cy="434449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/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JSON se </a:t>
            </a:r>
            <a:r>
              <a:rPr lang="en-US" dirty="0" err="1">
                <a:effectLst/>
              </a:rPr>
              <a:t>utilizeaza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JSON.parse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converteste</a:t>
            </a:r>
            <a:r>
              <a:rPr lang="en-US" dirty="0">
                <a:effectLst/>
              </a:rPr>
              <a:t> un string </a:t>
            </a:r>
            <a:r>
              <a:rPr lang="en-US" dirty="0" err="1">
                <a:effectLst/>
              </a:rPr>
              <a:t>scris</a:t>
            </a:r>
            <a:r>
              <a:rPr lang="en-US" dirty="0">
                <a:effectLst/>
              </a:rPr>
              <a:t> in format JSON in </a:t>
            </a:r>
            <a:r>
              <a:rPr lang="en-US" dirty="0" err="1">
                <a:effectLst/>
              </a:rPr>
              <a:t>obiecte</a:t>
            </a:r>
            <a:r>
              <a:rPr lang="en-US" dirty="0">
                <a:effectLst/>
              </a:rPr>
              <a:t> JavaScript</a:t>
            </a:r>
          </a:p>
          <a:p>
            <a:pPr algn="l"/>
            <a:r>
              <a:rPr lang="en-US" dirty="0">
                <a:effectLst/>
              </a:rPr>
              <a:t>Se </a:t>
            </a:r>
            <a:r>
              <a:rPr lang="en-US" dirty="0" err="1">
                <a:effectLst/>
              </a:rPr>
              <a:t>creaza</a:t>
            </a:r>
            <a:r>
              <a:rPr lang="en-US" dirty="0">
                <a:effectLst/>
              </a:rPr>
              <a:t> un </a:t>
            </a:r>
            <a:r>
              <a:rPr lang="en-US" dirty="0" err="1">
                <a:effectLst/>
              </a:rPr>
              <a:t>obiect</a:t>
            </a:r>
            <a:r>
              <a:rPr lang="en-US" dirty="0">
                <a:effectLst/>
              </a:rPr>
              <a:t> JavaScript care </a:t>
            </a:r>
            <a:r>
              <a:rPr lang="en-US" dirty="0" err="1">
                <a:effectLst/>
              </a:rPr>
              <a:t>retine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informatia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extrasa</a:t>
            </a:r>
            <a:r>
              <a:rPr lang="en-US" dirty="0">
                <a:effectLst/>
              </a:rPr>
              <a:t> din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 JSON</a:t>
            </a:r>
          </a:p>
          <a:p>
            <a:pPr algn="l"/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Accesul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datele</a:t>
            </a:r>
            <a:r>
              <a:rPr lang="en-US" dirty="0">
                <a:effectLst/>
              </a:rPr>
              <a:t> din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 JSON se </a:t>
            </a:r>
            <a:r>
              <a:rPr lang="en-US" dirty="0" err="1">
                <a:effectLst/>
              </a:rPr>
              <a:t>realizeaza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intermediul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obiectelor</a:t>
            </a:r>
            <a:r>
              <a:rPr lang="en-US" dirty="0">
                <a:effectLst/>
              </a:rPr>
              <a:t> JavaScript. </a:t>
            </a:r>
          </a:p>
          <a:p>
            <a:pPr algn="l"/>
            <a:r>
              <a:rPr lang="en-US" dirty="0">
                <a:effectLst/>
              </a:rPr>
              <a:t>De </a:t>
            </a:r>
            <a:r>
              <a:rPr lang="en-US" dirty="0" err="1">
                <a:effectLst/>
              </a:rPr>
              <a:t>exemplu</a:t>
            </a:r>
            <a:r>
              <a:rPr lang="en-US" dirty="0">
                <a:effectLst/>
              </a:rPr>
              <a:t>: </a:t>
            </a:r>
          </a:p>
          <a:p>
            <a:pPr algn="l"/>
            <a:r>
              <a:rPr lang="en-US" dirty="0">
                <a:effectLst/>
              </a:rPr>
              <a:t>text = text + "</a:t>
            </a:r>
            <a:r>
              <a:rPr lang="en-US" dirty="0" err="1">
                <a:effectLst/>
              </a:rPr>
              <a:t>marca</a:t>
            </a:r>
            <a:r>
              <a:rPr lang="en-US" dirty="0">
                <a:effectLst/>
              </a:rPr>
              <a:t>: " + 	</a:t>
            </a:r>
            <a:r>
              <a:rPr lang="en-US" dirty="0" err="1">
                <a:effectLst/>
              </a:rPr>
              <a:t>myObj.dealer_auto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].</a:t>
            </a:r>
            <a:r>
              <a:rPr lang="en-US" dirty="0" err="1">
                <a:effectLst/>
              </a:rPr>
              <a:t>comanda</a:t>
            </a:r>
            <a:r>
              <a:rPr lang="en-US" dirty="0">
                <a:effectLst/>
              </a:rPr>
              <a:t>[0].</a:t>
            </a:r>
            <a:r>
              <a:rPr lang="en-US" dirty="0" err="1">
                <a:effectLst/>
              </a:rPr>
              <a:t>masina.specificatii_tehnice.marca</a:t>
            </a:r>
            <a:r>
              <a:rPr lang="en-US" dirty="0">
                <a:effectLst/>
              </a:rPr>
              <a:t> + "&lt;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&gt;";	 -&gt; se </a:t>
            </a:r>
            <a:r>
              <a:rPr lang="en-US" dirty="0" err="1">
                <a:effectLst/>
              </a:rPr>
              <a:t>specifica</a:t>
            </a:r>
            <a:r>
              <a:rPr lang="en-US" dirty="0">
                <a:effectLst/>
              </a:rPr>
              <a:t> cum se </a:t>
            </a:r>
            <a:r>
              <a:rPr lang="en-US" dirty="0" err="1">
                <a:effectLst/>
              </a:rPr>
              <a:t>ajunge</a:t>
            </a:r>
            <a:r>
              <a:rPr lang="en-US" dirty="0">
                <a:effectLst/>
              </a:rPr>
              <a:t> la o </a:t>
            </a:r>
            <a:r>
              <a:rPr lang="en-US" dirty="0" err="1">
                <a:effectLst/>
              </a:rPr>
              <a:t>anumita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informatie</a:t>
            </a:r>
            <a:r>
              <a:rPr lang="en-US" dirty="0">
                <a:effectLst/>
              </a:rPr>
              <a:t> pas cu pas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ine 5">
            <a:extLst>
              <a:ext uri="{FF2B5EF4-FFF2-40B4-BE49-F238E27FC236}">
                <a16:creationId xmlns:a16="http://schemas.microsoft.com/office/drawing/2014/main" id="{72792E0E-EF0C-4477-B56C-E4E9078C39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89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901325-448F-4852-99C3-F2D48B0D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</a:rPr>
              <a:t>XML – </a:t>
            </a:r>
            <a:r>
              <a:rPr lang="en-US" dirty="0" err="1">
                <a:effectLst/>
              </a:rPr>
              <a:t>foi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stil</a:t>
            </a:r>
            <a:endParaRPr lang="en-US" sz="3400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F8A231A-D182-42F0-A29D-66CE73E73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3534" y="1935921"/>
            <a:ext cx="4913049" cy="4663661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/>
            <a:r>
              <a:rPr lang="en-US" dirty="0">
                <a:effectLst/>
              </a:rPr>
              <a:t>XML – </a:t>
            </a:r>
            <a:r>
              <a:rPr lang="en-US" dirty="0" err="1">
                <a:effectLst/>
              </a:rPr>
              <a:t>foi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stil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afisarea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fisierului</a:t>
            </a:r>
            <a:r>
              <a:rPr lang="en-US" dirty="0">
                <a:effectLst/>
              </a:rPr>
              <a:t> XML, </a:t>
            </a:r>
            <a:r>
              <a:rPr lang="en-US" dirty="0" err="1">
                <a:effectLst/>
              </a:rPr>
              <a:t>aplicand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foi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stil</a:t>
            </a:r>
            <a:r>
              <a:rPr lang="en-US" dirty="0">
                <a:effectLst/>
              </a:rPr>
              <a:t> (sub forma </a:t>
            </a:r>
            <a:r>
              <a:rPr lang="en-US" dirty="0" err="1">
                <a:effectLst/>
              </a:rPr>
              <a:t>unui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tabel</a:t>
            </a:r>
            <a:r>
              <a:rPr lang="en-US" dirty="0">
                <a:effectLst/>
              </a:rPr>
              <a:t>).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realizarea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acestei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optiuni</a:t>
            </a:r>
            <a:r>
              <a:rPr lang="en-US" dirty="0">
                <a:effectLst/>
              </a:rPr>
              <a:t> s-a </a:t>
            </a:r>
            <a:r>
              <a:rPr lang="en-US" dirty="0" err="1">
                <a:effectLst/>
              </a:rPr>
              <a:t>folosit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limbajul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proiectarea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foilor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stiluri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XSL</a:t>
            </a:r>
          </a:p>
          <a:p>
            <a:pPr lvl="0"/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accesarea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datelor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utilizeaza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XPATH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specifica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calea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catre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noduri</a:t>
            </a:r>
            <a:r>
              <a:rPr lang="en-US" dirty="0">
                <a:effectLst/>
              </a:rPr>
              <a:t>. De </a:t>
            </a:r>
            <a:r>
              <a:rPr lang="en-US" dirty="0" err="1">
                <a:effectLst/>
              </a:rPr>
              <a:t>exemplu</a:t>
            </a:r>
            <a:r>
              <a:rPr lang="en-US" dirty="0">
                <a:effectLst/>
              </a:rPr>
              <a:t>: </a:t>
            </a:r>
          </a:p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xsl:for-each</a:t>
            </a:r>
            <a:r>
              <a:rPr lang="en-US" dirty="0">
                <a:effectLst/>
              </a:rPr>
              <a:t> select="</a:t>
            </a:r>
            <a:r>
              <a:rPr lang="en-US" dirty="0" err="1">
                <a:effectLst/>
              </a:rPr>
              <a:t>dealer_auto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comanda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masina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specificatii_tehnice</a:t>
            </a:r>
            <a:r>
              <a:rPr lang="en-US" dirty="0">
                <a:effectLst/>
              </a:rPr>
              <a:t>/tip"&gt;</a:t>
            </a:r>
          </a:p>
          <a:p>
            <a:r>
              <a:rPr lang="en-US" dirty="0">
                <a:effectLst/>
              </a:rPr>
              <a:t> &lt;tr&gt;</a:t>
            </a:r>
          </a:p>
          <a:p>
            <a:r>
              <a:rPr lang="en-US" dirty="0">
                <a:effectLst/>
              </a:rPr>
              <a:t> &lt;td&gt;&lt;</a:t>
            </a:r>
            <a:r>
              <a:rPr lang="en-US" dirty="0" err="1">
                <a:effectLst/>
              </a:rPr>
              <a:t>xsl:value-of</a:t>
            </a:r>
            <a:r>
              <a:rPr lang="en-US" dirty="0">
                <a:effectLst/>
              </a:rPr>
              <a:t> select="</a:t>
            </a:r>
            <a:r>
              <a:rPr lang="en-US" dirty="0" err="1">
                <a:effectLst/>
              </a:rPr>
              <a:t>denumire_comerciala</a:t>
            </a:r>
            <a:r>
              <a:rPr lang="en-US" dirty="0">
                <a:effectLst/>
              </a:rPr>
              <a:t>"/&gt;&lt;/td&gt;</a:t>
            </a:r>
          </a:p>
          <a:p>
            <a:r>
              <a:rPr lang="en-US" dirty="0">
                <a:effectLst/>
              </a:rPr>
              <a:t> &lt;/tr&gt;</a:t>
            </a:r>
          </a:p>
          <a:p>
            <a:r>
              <a:rPr lang="en-US" dirty="0">
                <a:effectLst/>
              </a:rPr>
              <a:t> &lt;/</a:t>
            </a:r>
            <a:r>
              <a:rPr lang="en-US" dirty="0" err="1">
                <a:effectLst/>
              </a:rPr>
              <a:t>xsl:for-each</a:t>
            </a:r>
            <a:r>
              <a:rPr lang="en-US" dirty="0">
                <a:effectLst/>
              </a:rPr>
              <a:t>&gt;</a:t>
            </a:r>
          </a:p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ine 2">
            <a:extLst>
              <a:ext uri="{FF2B5EF4-FFF2-40B4-BE49-F238E27FC236}">
                <a16:creationId xmlns:a16="http://schemas.microsoft.com/office/drawing/2014/main" id="{FF245211-2BD1-424E-BBAE-15C22187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8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6B7B6A-1B92-446D-9744-6BD8C1B6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MANUAL DE UTILIZARE A APLICATIE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7B25105-2C50-43CE-A119-FCB4886D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Fisierele</a:t>
            </a:r>
            <a:r>
              <a:rPr lang="en-US" dirty="0"/>
              <a:t> XML/JSON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a </a:t>
            </a:r>
            <a:r>
              <a:rPr lang="en-US" dirty="0" err="1"/>
              <a:t>efectua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operatii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se </a:t>
            </a:r>
            <a:r>
              <a:rPr lang="en-US" dirty="0" err="1"/>
              <a:t>apasa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</a:t>
            </a:r>
            <a:r>
              <a:rPr lang="en-US" dirty="0" err="1"/>
              <a:t>Parsare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XML/JSON</a:t>
            </a:r>
          </a:p>
          <a:p>
            <a:endParaRPr lang="en-US" dirty="0"/>
          </a:p>
          <a:p>
            <a:r>
              <a:rPr lang="en-US" dirty="0" err="1">
                <a:effectLst/>
              </a:rPr>
              <a:t>Pagina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dispune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doua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coloane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In prima </a:t>
            </a:r>
            <a:r>
              <a:rPr lang="en-US" dirty="0" err="1">
                <a:effectLst/>
              </a:rPr>
              <a:t>coloana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parsat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</a:t>
            </a:r>
            <a:r>
              <a:rPr lang="en-US" dirty="0">
                <a:effectLst/>
              </a:rPr>
              <a:t> XML, </a:t>
            </a:r>
            <a:r>
              <a:rPr lang="en-US" dirty="0" err="1">
                <a:effectLst/>
              </a:rPr>
              <a:t>prin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apasarea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butonului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aferent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Fereastra</a:t>
            </a:r>
            <a:r>
              <a:rPr lang="en-US" dirty="0">
                <a:effectLst/>
              </a:rPr>
              <a:t> din </a:t>
            </a:r>
            <a:r>
              <a:rPr lang="en-US" dirty="0" err="1">
                <a:effectLst/>
              </a:rPr>
              <a:t>dreapta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continutul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fisierului</a:t>
            </a:r>
            <a:r>
              <a:rPr lang="en-US" dirty="0">
                <a:effectLst/>
              </a:rPr>
              <a:t> JSON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documentul</a:t>
            </a:r>
            <a:r>
              <a:rPr lang="en-US" dirty="0">
                <a:effectLst/>
              </a:rPr>
              <a:t> XML </a:t>
            </a:r>
            <a:r>
              <a:rPr lang="en-US" dirty="0" err="1">
                <a:effectLst/>
              </a:rPr>
              <a:t>aplicand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foi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0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6789E3-220A-4BEF-905A-824048CD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168348"/>
          </a:xfrm>
        </p:spPr>
        <p:txBody>
          <a:bodyPr>
            <a:normAutofit/>
          </a:bodyPr>
          <a:lstStyle/>
          <a:p>
            <a:r>
              <a:rPr lang="en-US" sz="6000" dirty="0"/>
              <a:t>MULTUMESC !</a:t>
            </a:r>
          </a:p>
        </p:txBody>
      </p:sp>
    </p:spTree>
    <p:extLst>
      <p:ext uri="{BB962C8B-B14F-4D97-AF65-F5344CB8AC3E}">
        <p14:creationId xmlns:p14="http://schemas.microsoft.com/office/powerpoint/2010/main" val="41246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6E9F3F-56D7-425F-84D9-34A4B677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DEFINIREA DOMENIULUI SI A CONSTRANGERILOR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3D82D75-969D-4A29-8015-8FE687C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 err="1"/>
              <a:t>Domeniul</a:t>
            </a:r>
            <a:r>
              <a:rPr lang="en-US" sz="2400" dirty="0"/>
              <a:t> : </a:t>
            </a:r>
          </a:p>
          <a:p>
            <a:pPr lvl="1"/>
            <a:r>
              <a:rPr lang="en-US" sz="2400" dirty="0" err="1"/>
              <a:t>vanzarea</a:t>
            </a:r>
            <a:r>
              <a:rPr lang="en-US" sz="2400" dirty="0"/>
              <a:t> de </a:t>
            </a:r>
            <a:r>
              <a:rPr lang="en-US" sz="2400" dirty="0" err="1"/>
              <a:t>masini</a:t>
            </a:r>
            <a:r>
              <a:rPr lang="en-US" sz="2400" dirty="0"/>
              <a:t> la un dealer auto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 err="1">
                <a:effectLst/>
              </a:rPr>
              <a:t>Elementele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importante</a:t>
            </a:r>
            <a:r>
              <a:rPr lang="en-US" sz="2400" dirty="0">
                <a:effectLst/>
              </a:rPr>
              <a:t>:</a:t>
            </a:r>
          </a:p>
          <a:p>
            <a:pPr lvl="1"/>
            <a:r>
              <a:rPr lang="en-US" sz="2400" dirty="0" err="1">
                <a:effectLst/>
              </a:rPr>
              <a:t>Comenzile</a:t>
            </a:r>
            <a:r>
              <a:rPr lang="en-US" sz="2400" dirty="0">
                <a:effectLst/>
              </a:rPr>
              <a:t> -  </a:t>
            </a:r>
            <a:r>
              <a:rPr lang="en-US" sz="2400" dirty="0" err="1">
                <a:effectLst/>
              </a:rPr>
              <a:t>prin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intermediul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acestora</a:t>
            </a:r>
            <a:r>
              <a:rPr lang="en-US" sz="2400" dirty="0">
                <a:effectLst/>
              </a:rPr>
              <a:t> se </a:t>
            </a:r>
            <a:r>
              <a:rPr lang="en-US" sz="2400" dirty="0" err="1">
                <a:effectLst/>
              </a:rPr>
              <a:t>identifica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vanzarea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unei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masini</a:t>
            </a:r>
            <a:endParaRPr lang="en-US" sz="24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20CEA8-C905-479B-85F4-08DED8B1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Comanda</a:t>
            </a:r>
            <a:endParaRPr lang="en-US" sz="48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539270-D4B1-4C58-B29A-91550029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0463"/>
            <a:ext cx="10353762" cy="4547937"/>
          </a:xfrm>
        </p:spPr>
        <p:txBody>
          <a:bodyPr>
            <a:normAutofit/>
          </a:bodyPr>
          <a:lstStyle/>
          <a:p>
            <a:r>
              <a:rPr lang="en-US" sz="2800" dirty="0" err="1"/>
              <a:t>Continutul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comenzi</a:t>
            </a:r>
            <a:r>
              <a:rPr lang="en-US" sz="2800" dirty="0"/>
              <a:t>:</a:t>
            </a:r>
          </a:p>
          <a:p>
            <a:pPr lvl="2"/>
            <a:r>
              <a:rPr lang="en-US" sz="2000" dirty="0" err="1">
                <a:effectLst/>
              </a:rPr>
              <a:t>informatii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despre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masina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comandata</a:t>
            </a:r>
            <a:endParaRPr lang="en-US" sz="2000" dirty="0">
              <a:effectLst/>
            </a:endParaRPr>
          </a:p>
          <a:p>
            <a:pPr lvl="2"/>
            <a:r>
              <a:rPr lang="en-US" sz="2000" dirty="0" err="1">
                <a:effectLst/>
              </a:rPr>
              <a:t>specificatiile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tehnice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despre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masina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achizitionata</a:t>
            </a:r>
            <a:endParaRPr lang="en-US" sz="2000" dirty="0">
              <a:effectLst/>
            </a:endParaRPr>
          </a:p>
          <a:p>
            <a:pPr lvl="2"/>
            <a:r>
              <a:rPr lang="en-US" sz="2000" dirty="0" err="1">
                <a:effectLst/>
              </a:rPr>
              <a:t>datele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cumparatorului</a:t>
            </a:r>
            <a:endParaRPr lang="en-US" sz="2000" dirty="0">
              <a:effectLst/>
            </a:endParaRPr>
          </a:p>
          <a:p>
            <a:pPr lvl="2"/>
            <a:r>
              <a:rPr lang="en-US" sz="2000" dirty="0">
                <a:effectLst/>
              </a:rPr>
              <a:t>date </a:t>
            </a:r>
            <a:r>
              <a:rPr lang="en-US" sz="2000" dirty="0" err="1">
                <a:effectLst/>
              </a:rPr>
              <a:t>despre</a:t>
            </a:r>
            <a:r>
              <a:rPr lang="en-US" sz="2000" dirty="0">
                <a:effectLst/>
              </a:rPr>
              <a:t> dealer</a:t>
            </a:r>
          </a:p>
          <a:p>
            <a:pPr lvl="2"/>
            <a:r>
              <a:rPr lang="en-US" sz="2000" dirty="0" err="1">
                <a:effectLst/>
              </a:rPr>
              <a:t>statusul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masinii</a:t>
            </a:r>
            <a:r>
              <a:rPr lang="en-US" sz="2000" dirty="0">
                <a:effectLst/>
              </a:rPr>
              <a:t> </a:t>
            </a:r>
          </a:p>
          <a:p>
            <a:pPr lvl="2"/>
            <a:r>
              <a:rPr lang="en-US" sz="2000" dirty="0" err="1">
                <a:effectLst/>
              </a:rPr>
              <a:t>datele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vanzatorului</a:t>
            </a:r>
            <a:endParaRPr lang="en-US" sz="2000" dirty="0">
              <a:effectLst/>
            </a:endParaRPr>
          </a:p>
          <a:p>
            <a:pPr lvl="2"/>
            <a:r>
              <a:rPr lang="en-US" sz="2000" dirty="0" err="1">
                <a:effectLst/>
              </a:rPr>
              <a:t>suma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plata</a:t>
            </a:r>
            <a:endParaRPr lang="en-US" sz="2000" dirty="0">
              <a:effectLst/>
            </a:endParaRPr>
          </a:p>
          <a:p>
            <a:pPr lvl="2"/>
            <a:r>
              <a:rPr lang="en-US" sz="2000" dirty="0" err="1">
                <a:effectLst/>
              </a:rPr>
              <a:t>factura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99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1E97B5-7916-4528-97AC-D52549D4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3347"/>
            <a:ext cx="10353762" cy="5935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 La un moment </a:t>
            </a:r>
            <a:r>
              <a:rPr lang="en-US" dirty="0" err="1"/>
              <a:t>dat</a:t>
            </a:r>
            <a:r>
              <a:rPr lang="en-US" dirty="0"/>
              <a:t>, pot </a:t>
            </a:r>
            <a:r>
              <a:rPr lang="en-US" dirty="0" err="1"/>
              <a:t>exista</a:t>
            </a:r>
            <a:r>
              <a:rPr lang="en-US" dirty="0"/>
              <a:t> zero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comenzi</a:t>
            </a: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O </a:t>
            </a:r>
            <a:r>
              <a:rPr lang="en-US" b="1" dirty="0" err="1"/>
              <a:t>comanda</a:t>
            </a:r>
            <a:r>
              <a:rPr lang="en-US" b="1" dirty="0"/>
              <a:t>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dirty="0"/>
              <a:t>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masina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>
                <a:effectLst/>
              </a:rPr>
              <a:t>Datele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cumparatorului</a:t>
            </a:r>
            <a:r>
              <a:rPr lang="en-US" dirty="0">
                <a:effectLst/>
              </a:rPr>
              <a:t>:</a:t>
            </a: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Nume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Prenume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Adresa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Numar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telefon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CNP</a:t>
            </a: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etc.</a:t>
            </a:r>
          </a:p>
          <a:p>
            <a:pPr lvl="1">
              <a:buFontTx/>
              <a:buChar char="-"/>
            </a:pPr>
            <a:r>
              <a:rPr lang="en-US" dirty="0">
                <a:effectLst/>
              </a:rPr>
              <a:t>Date dealer:</a:t>
            </a: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Nume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Prenume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Numar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telefon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mail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1E97B5-7916-4528-97AC-D52549D4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3347"/>
            <a:ext cx="10353762" cy="59355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/>
              <a:t>O </a:t>
            </a:r>
            <a:r>
              <a:rPr lang="en-US" b="1" dirty="0" err="1"/>
              <a:t>comanda</a:t>
            </a:r>
            <a:r>
              <a:rPr lang="en-US" b="1" dirty="0"/>
              <a:t> </a:t>
            </a:r>
            <a:r>
              <a:rPr lang="en-US" dirty="0" err="1"/>
              <a:t>contine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):</a:t>
            </a:r>
          </a:p>
          <a:p>
            <a:pPr lvl="1">
              <a:buFontTx/>
              <a:buChar char="-"/>
            </a:pPr>
            <a:r>
              <a:rPr lang="en-US" dirty="0" err="1">
                <a:effectLst/>
              </a:rPr>
              <a:t>statusul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masinii</a:t>
            </a:r>
            <a:r>
              <a:rPr lang="en-US" dirty="0">
                <a:effectLst/>
              </a:rPr>
              <a:t> </a:t>
            </a:r>
          </a:p>
          <a:p>
            <a:pPr lvl="1">
              <a:buFontTx/>
              <a:buChar char="-"/>
            </a:pPr>
            <a:r>
              <a:rPr lang="en-US" dirty="0" err="1">
                <a:effectLst/>
              </a:rPr>
              <a:t>accesibilitatea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masinii</a:t>
            </a:r>
            <a:endParaRPr lang="en-US" dirty="0">
              <a:effectLst/>
            </a:endParaRPr>
          </a:p>
          <a:p>
            <a:pPr lvl="1">
              <a:buFontTx/>
              <a:buChar char="-"/>
            </a:pPr>
            <a:r>
              <a:rPr lang="en-US" dirty="0">
                <a:effectLst/>
              </a:rPr>
              <a:t>Date </a:t>
            </a:r>
            <a:r>
              <a:rPr lang="en-US" dirty="0" err="1">
                <a:effectLst/>
              </a:rPr>
              <a:t>vanzator</a:t>
            </a:r>
            <a:r>
              <a:rPr lang="en-US" dirty="0">
                <a:effectLst/>
              </a:rPr>
              <a:t>:</a:t>
            </a: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denumire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vanzator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Locatie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date de contact</a:t>
            </a:r>
          </a:p>
          <a:p>
            <a:pPr lvl="1">
              <a:buFontTx/>
              <a:buChar char="-"/>
            </a:pPr>
            <a:r>
              <a:rPr lang="en-US" dirty="0"/>
              <a:t>Date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vehicul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termenul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livrare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denumirea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modelului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an </a:t>
            </a:r>
            <a:r>
              <a:rPr lang="en-US" dirty="0" err="1">
                <a:effectLst/>
              </a:rPr>
              <a:t>fabricatie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numarul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kilometrii</a:t>
            </a:r>
            <a:endParaRPr lang="en-US" dirty="0">
              <a:effectLst/>
            </a:endParaRPr>
          </a:p>
          <a:p>
            <a:pPr lvl="1">
              <a:buFontTx/>
              <a:buChar char="-"/>
            </a:pPr>
            <a:r>
              <a:rPr lang="en-US" dirty="0">
                <a:effectLst/>
              </a:rPr>
              <a:t>Suma de </a:t>
            </a:r>
            <a:r>
              <a:rPr lang="en-US" dirty="0" err="1">
                <a:effectLst/>
              </a:rPr>
              <a:t>plata</a:t>
            </a:r>
            <a:r>
              <a:rPr lang="en-US" dirty="0">
                <a:effectLst/>
              </a:rPr>
              <a:t>:</a:t>
            </a: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pretul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masinii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discound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iar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daca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aplica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multe</a:t>
            </a:r>
            <a:r>
              <a:rPr lang="en-US" dirty="0">
                <a:effectLst/>
              </a:rPr>
              <a:t> discount-</a:t>
            </a:r>
            <a:r>
              <a:rPr lang="en-US" dirty="0" err="1">
                <a:effectLst/>
              </a:rPr>
              <a:t>uri</a:t>
            </a:r>
            <a:r>
              <a:rPr lang="en-US" dirty="0">
                <a:effectLst/>
              </a:rPr>
              <a:t>, se </a:t>
            </a:r>
            <a:r>
              <a:rPr lang="en-US" dirty="0" err="1">
                <a:effectLst/>
              </a:rPr>
              <a:t>calculeaza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trece</a:t>
            </a:r>
            <a:r>
              <a:rPr lang="en-US" dirty="0">
                <a:effectLst/>
              </a:rPr>
              <a:t> pe </a:t>
            </a:r>
            <a:r>
              <a:rPr lang="en-US" dirty="0" err="1">
                <a:effectLst/>
              </a:rPr>
              <a:t>comanda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pretul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unitar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vanzare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calculat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urma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aplicarii</a:t>
            </a:r>
            <a:r>
              <a:rPr lang="en-US" dirty="0">
                <a:effectLst/>
              </a:rPr>
              <a:t> discount-</a:t>
            </a:r>
            <a:r>
              <a:rPr lang="en-US" dirty="0" err="1">
                <a:effectLst/>
              </a:rPr>
              <a:t>urilor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3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1E97B5-7916-4528-97AC-D52549D4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3347"/>
            <a:ext cx="10353762" cy="59355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/>
              <a:t>O </a:t>
            </a:r>
            <a:r>
              <a:rPr lang="en-US" b="1" dirty="0" err="1"/>
              <a:t>comanda</a:t>
            </a:r>
            <a:r>
              <a:rPr lang="en-US" b="1" dirty="0"/>
              <a:t> </a:t>
            </a:r>
            <a:r>
              <a:rPr lang="en-US" dirty="0" err="1"/>
              <a:t>contine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):</a:t>
            </a:r>
          </a:p>
          <a:p>
            <a:pPr lvl="2">
              <a:buFontTx/>
              <a:buChar char="-"/>
            </a:pPr>
            <a:r>
              <a:rPr lang="en-US" dirty="0"/>
              <a:t>Date de </a:t>
            </a:r>
            <a:r>
              <a:rPr lang="en-US" dirty="0" err="1"/>
              <a:t>facturare</a:t>
            </a:r>
            <a:r>
              <a:rPr lang="en-US" dirty="0"/>
              <a:t>:</a:t>
            </a:r>
          </a:p>
          <a:p>
            <a:pPr lvl="3">
              <a:buFontTx/>
              <a:buChar char="-"/>
            </a:pPr>
            <a:r>
              <a:rPr lang="en-US" dirty="0">
                <a:effectLst/>
              </a:rPr>
              <a:t>date </a:t>
            </a:r>
            <a:r>
              <a:rPr lang="en-US" dirty="0" err="1">
                <a:effectLst/>
              </a:rPr>
              <a:t>despre</a:t>
            </a:r>
            <a:r>
              <a:rPr lang="en-US" dirty="0">
                <a:effectLst/>
              </a:rPr>
              <a:t> client </a:t>
            </a:r>
          </a:p>
          <a:p>
            <a:pPr lvl="3">
              <a:buFontTx/>
              <a:buChar char="-"/>
            </a:pPr>
            <a:r>
              <a:rPr lang="en-US" dirty="0" err="1">
                <a:effectLst/>
              </a:rPr>
              <a:t>denumirea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produsului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achizitionat</a:t>
            </a:r>
            <a:endParaRPr lang="en-US" dirty="0">
              <a:effectLst/>
            </a:endParaRPr>
          </a:p>
          <a:p>
            <a:pPr lvl="3">
              <a:buFontTx/>
              <a:buChar char="-"/>
            </a:pPr>
            <a:r>
              <a:rPr lang="en-US" dirty="0" err="1">
                <a:effectLst/>
              </a:rPr>
              <a:t>cantitatea</a:t>
            </a:r>
            <a:endParaRPr lang="en-US" dirty="0">
              <a:effectLst/>
            </a:endParaRPr>
          </a:p>
          <a:p>
            <a:pPr lvl="3">
              <a:buFontTx/>
              <a:buChar char="-"/>
            </a:pPr>
            <a:r>
              <a:rPr lang="en-US" dirty="0" err="1">
                <a:effectLst/>
              </a:rPr>
              <a:t>totalul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plata</a:t>
            </a:r>
            <a:endParaRPr lang="en-US" dirty="0">
              <a:effectLst/>
            </a:endParaRPr>
          </a:p>
          <a:p>
            <a:pPr>
              <a:buFontTx/>
              <a:buChar char="-"/>
            </a:pPr>
            <a:r>
              <a:rPr lang="en-US" b="1" dirty="0" err="1">
                <a:effectLst/>
              </a:rPr>
              <a:t>Masina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asignata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comenzi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contine</a:t>
            </a:r>
            <a:r>
              <a:rPr lang="en-US" dirty="0">
                <a:effectLst/>
              </a:rPr>
              <a:t>:</a:t>
            </a:r>
          </a:p>
          <a:p>
            <a:pPr lvl="1">
              <a:buFontTx/>
              <a:buChar char="-"/>
            </a:pP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specificatii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tehnice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dintre</a:t>
            </a:r>
            <a:r>
              <a:rPr lang="en-US" dirty="0">
                <a:effectLst/>
              </a:rPr>
              <a:t> care:</a:t>
            </a: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Marca</a:t>
            </a: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Tip</a:t>
            </a: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Date de </a:t>
            </a:r>
            <a:r>
              <a:rPr lang="en-US" dirty="0" err="1">
                <a:effectLst/>
              </a:rPr>
              <a:t>identificare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Anul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fabricatie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 err="1">
                <a:effectLst/>
              </a:rPr>
              <a:t>Putere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Capacitate </a:t>
            </a:r>
            <a:r>
              <a:rPr lang="en-US" dirty="0" err="1">
                <a:effectLst/>
              </a:rPr>
              <a:t>cilindrica</a:t>
            </a:r>
            <a:endParaRPr lang="en-US" dirty="0">
              <a:effectLst/>
            </a:endParaRPr>
          </a:p>
          <a:p>
            <a:pPr lvl="2">
              <a:buFontTx/>
              <a:buChar char="-"/>
            </a:pPr>
            <a:r>
              <a:rPr lang="en-US" dirty="0">
                <a:effectLst/>
              </a:rPr>
              <a:t>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D2DCBA-6C38-4146-A120-FA37DC95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F908D49-74A5-4137-8FF3-14FED3A0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Atribute</a:t>
            </a:r>
            <a:r>
              <a:rPr lang="en-US" sz="2400" dirty="0"/>
              <a:t> </a:t>
            </a:r>
            <a:r>
              <a:rPr lang="en-US" sz="2400" dirty="0" err="1"/>
              <a:t>obligatorii</a:t>
            </a:r>
            <a:r>
              <a:rPr lang="en-US" sz="2400" dirty="0"/>
              <a:t>: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numarul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comenzii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strada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numarul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orasul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campului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adresa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numele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prenumele</a:t>
            </a:r>
            <a:r>
              <a:rPr lang="en-US" dirty="0">
                <a:effectLst/>
              </a:rPr>
              <a:t> dealer-</a:t>
            </a:r>
            <a:r>
              <a:rPr lang="en-US" dirty="0" err="1">
                <a:effectLst/>
              </a:rPr>
              <a:t>ului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denumirea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vanzatorului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denumirea</a:t>
            </a:r>
            <a:r>
              <a:rPr lang="en-US" dirty="0">
                <a:effectLst/>
              </a:rPr>
              <a:t> discount-</a:t>
            </a:r>
            <a:r>
              <a:rPr lang="en-US" dirty="0" err="1">
                <a:effectLst/>
              </a:rPr>
              <a:t>ului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seria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numarul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data </a:t>
            </a:r>
            <a:r>
              <a:rPr lang="en-US" dirty="0" err="1">
                <a:effectLst/>
              </a:rPr>
              <a:t>facturii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9FA9F0-CCF7-4F03-831D-7679C0C4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PROIECTARE XML SHEMA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B58F5A-9320-40BC-A121-ACDAA9BC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8589"/>
            <a:ext cx="10353762" cy="4844715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Constrangeri</a:t>
            </a:r>
            <a:r>
              <a:rPr lang="en-US" dirty="0">
                <a:effectLst/>
              </a:rPr>
              <a:t>:</a:t>
            </a:r>
          </a:p>
          <a:p>
            <a:pPr lvl="1"/>
            <a:r>
              <a:rPr lang="en-US" sz="2000" dirty="0" err="1">
                <a:effectLst/>
              </a:rPr>
              <a:t>Campul</a:t>
            </a:r>
            <a:r>
              <a:rPr lang="en-US" sz="2000" dirty="0">
                <a:effectLst/>
              </a:rPr>
              <a:t> </a:t>
            </a:r>
            <a:r>
              <a:rPr lang="en-US" sz="2000" i="1" dirty="0" err="1">
                <a:effectLst/>
              </a:rPr>
              <a:t>tractiune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poate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valori</a:t>
            </a:r>
            <a:r>
              <a:rPr lang="en-US" sz="2000" dirty="0">
                <a:effectLst/>
              </a:rPr>
              <a:t> din </a:t>
            </a:r>
            <a:r>
              <a:rPr lang="en-US" sz="2000" dirty="0" err="1">
                <a:effectLst/>
              </a:rPr>
              <a:t>multimea</a:t>
            </a:r>
            <a:r>
              <a:rPr lang="en-US" sz="2000" dirty="0">
                <a:effectLst/>
              </a:rPr>
              <a:t> : fata, spate </a:t>
            </a:r>
            <a:r>
              <a:rPr lang="en-US" sz="2000" dirty="0" err="1">
                <a:effectLst/>
              </a:rPr>
              <a:t>si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integrala</a:t>
            </a:r>
            <a:endParaRPr lang="en-US" sz="2000" dirty="0">
              <a:effectLst/>
            </a:endParaRPr>
          </a:p>
          <a:p>
            <a:pPr lvl="1"/>
            <a:r>
              <a:rPr lang="en-US" sz="2000" dirty="0" err="1">
                <a:effectLst/>
              </a:rPr>
              <a:t>Campul</a:t>
            </a:r>
            <a:r>
              <a:rPr lang="en-US" sz="2000" dirty="0">
                <a:effectLst/>
              </a:rPr>
              <a:t> </a:t>
            </a:r>
            <a:r>
              <a:rPr lang="en-US" sz="2000" i="1" dirty="0" err="1">
                <a:effectLst/>
              </a:rPr>
              <a:t>combustibil</a:t>
            </a:r>
            <a:r>
              <a:rPr lang="en-US" sz="2000" dirty="0">
                <a:effectLst/>
              </a:rPr>
              <a:t> : </a:t>
            </a:r>
            <a:r>
              <a:rPr lang="en-US" sz="2000" dirty="0" err="1">
                <a:effectLst/>
              </a:rPr>
              <a:t>benzina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motorina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hibrid</a:t>
            </a:r>
            <a:endParaRPr lang="en-US" sz="2000" dirty="0">
              <a:effectLst/>
            </a:endParaRPr>
          </a:p>
          <a:p>
            <a:pPr lvl="1"/>
            <a:r>
              <a:rPr lang="en-US" sz="2000" dirty="0" err="1">
                <a:effectLst/>
              </a:rPr>
              <a:t>Campul</a:t>
            </a:r>
            <a:r>
              <a:rPr lang="en-US" sz="2000" dirty="0">
                <a:effectLst/>
              </a:rPr>
              <a:t> </a:t>
            </a:r>
            <a:r>
              <a:rPr lang="en-US" sz="2000" i="1" dirty="0" err="1">
                <a:effectLst/>
              </a:rPr>
              <a:t>transmisie</a:t>
            </a:r>
            <a:r>
              <a:rPr lang="en-US" sz="2000" dirty="0">
                <a:effectLst/>
              </a:rPr>
              <a:t> : </a:t>
            </a:r>
            <a:r>
              <a:rPr lang="en-US" sz="2000" dirty="0" err="1">
                <a:effectLst/>
              </a:rPr>
              <a:t>manuala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si</a:t>
            </a:r>
            <a:r>
              <a:rPr lang="en-US" sz="2000" dirty="0">
                <a:effectLst/>
              </a:rPr>
              <a:t> automata</a:t>
            </a:r>
          </a:p>
          <a:p>
            <a:pPr lvl="1"/>
            <a:r>
              <a:rPr lang="en-US" sz="2000" dirty="0" err="1">
                <a:effectLst/>
              </a:rPr>
              <a:t>Campul</a:t>
            </a:r>
            <a:r>
              <a:rPr lang="en-US" sz="2000" dirty="0">
                <a:effectLst/>
              </a:rPr>
              <a:t> </a:t>
            </a:r>
            <a:r>
              <a:rPr lang="en-US" sz="2000" i="1" dirty="0" err="1">
                <a:effectLst/>
              </a:rPr>
              <a:t>accesibilitate</a:t>
            </a:r>
            <a:r>
              <a:rPr lang="en-US" sz="2000" dirty="0">
                <a:effectLst/>
              </a:rPr>
              <a:t> : </a:t>
            </a:r>
            <a:r>
              <a:rPr lang="en-US" sz="2000" dirty="0" err="1">
                <a:effectLst/>
              </a:rPr>
              <a:t>in_stoc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la_comanda</a:t>
            </a:r>
            <a:endParaRPr lang="en-US" sz="2000" dirty="0">
              <a:effectLst/>
            </a:endParaRPr>
          </a:p>
          <a:p>
            <a:pPr lvl="1"/>
            <a:r>
              <a:rPr lang="en-US" sz="2000" dirty="0" err="1">
                <a:effectLst/>
              </a:rPr>
              <a:t>Campul</a:t>
            </a:r>
            <a:r>
              <a:rPr lang="en-US" sz="2000" dirty="0">
                <a:effectLst/>
              </a:rPr>
              <a:t> </a:t>
            </a:r>
            <a:r>
              <a:rPr lang="en-US" sz="2000" i="1" dirty="0">
                <a:effectLst/>
              </a:rPr>
              <a:t>status</a:t>
            </a:r>
            <a:r>
              <a:rPr lang="en-US" sz="2000" dirty="0">
                <a:effectLst/>
              </a:rPr>
              <a:t> : </a:t>
            </a:r>
            <a:r>
              <a:rPr lang="en-US" sz="2000" dirty="0" err="1">
                <a:effectLst/>
              </a:rPr>
              <a:t>in_depozit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in_productie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in_asteptare</a:t>
            </a:r>
            <a:endParaRPr lang="en-US" sz="2000" dirty="0">
              <a:effectLst/>
            </a:endParaRPr>
          </a:p>
          <a:p>
            <a:r>
              <a:rPr lang="en-US" b="1" dirty="0" err="1">
                <a:effectLst/>
              </a:rPr>
              <a:t>Extensia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sz="2000" dirty="0">
                <a:effectLst/>
              </a:rPr>
              <a:t> la </a:t>
            </a:r>
            <a:r>
              <a:rPr lang="en-US" sz="2000" dirty="0" err="1">
                <a:effectLst/>
              </a:rPr>
              <a:t>nivelul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datelor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clientului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prin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extinderea</a:t>
            </a:r>
            <a:r>
              <a:rPr lang="en-US" sz="2000" dirty="0">
                <a:effectLst/>
              </a:rPr>
              <a:t> cu </a:t>
            </a:r>
            <a:r>
              <a:rPr lang="en-US" sz="2000" dirty="0" err="1">
                <a:effectLst/>
              </a:rPr>
              <a:t>urmatoarele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campuri</a:t>
            </a:r>
            <a:r>
              <a:rPr lang="en-US" sz="2000" dirty="0">
                <a:effectLst/>
              </a:rPr>
              <a:t>: </a:t>
            </a:r>
            <a:r>
              <a:rPr lang="en-US" sz="2000" dirty="0" err="1">
                <a:effectLst/>
              </a:rPr>
              <a:t>nume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prenume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adresa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cnp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serie_CI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nr_CI</a:t>
            </a:r>
            <a:r>
              <a:rPr lang="en-US" sz="2000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161620-9CF9-406E-B210-BA4DE14E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INTERFATA GRAFICA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297830B-B741-41A1-B367-9453DA0378CD}"/>
              </a:ext>
            </a:extLst>
          </p:cNvPr>
          <p:cNvPicPr/>
          <p:nvPr/>
        </p:nvPicPr>
        <p:blipFill rotWithShape="1">
          <a:blip r:embed="rId3"/>
          <a:srcRect r="-2" b="8282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11CB754-B3D7-4BE4-8C37-757D6FFED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4444" y="2096064"/>
            <a:ext cx="311311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Interfata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este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realizata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folosind</a:t>
            </a:r>
            <a:r>
              <a:rPr lang="en-US" sz="2000" dirty="0">
                <a:effectLst/>
              </a:rPr>
              <a:t>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</a:t>
            </a:r>
            <a:r>
              <a:rPr lang="en-US" sz="1600" dirty="0">
                <a:effectLst/>
              </a:rPr>
              <a:t>HTML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CSS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JAVASCRIPT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</a:rPr>
              <a:t>etc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2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763</Words>
  <Application>Microsoft Office PowerPoint</Application>
  <PresentationFormat>Ecran lat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PROIECT XML SI INFORMATIE STRUCTURATA  VANZAREA DE MASINI LA UN DEALER AUTO</vt:lpstr>
      <vt:lpstr>DEFINIREA DOMENIULUI SI A CONSTRANGERILOR</vt:lpstr>
      <vt:lpstr>Comanda</vt:lpstr>
      <vt:lpstr>Prezentare PowerPoint</vt:lpstr>
      <vt:lpstr>Prezentare PowerPoint</vt:lpstr>
      <vt:lpstr>Prezentare PowerPoint</vt:lpstr>
      <vt:lpstr>atribute</vt:lpstr>
      <vt:lpstr>PROIECTARE XML SHEMA</vt:lpstr>
      <vt:lpstr>INTERFATA GRAFICA</vt:lpstr>
      <vt:lpstr>BUTOANE</vt:lpstr>
      <vt:lpstr>Parsare fisier XML</vt:lpstr>
      <vt:lpstr>Parsare fisier XML</vt:lpstr>
      <vt:lpstr>XML – foi de stil</vt:lpstr>
      <vt:lpstr>MANUAL DE UTILIZARE A APLICATIE </vt:lpstr>
      <vt:lpstr>MULTUMESC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XML SI INFORMATIE STRUCTURATA  VANZAREA DE MASINI LA UN DEALER AUTO</dc:title>
  <dc:creator>Sorin-Alexandru MARTINESCU (87325)</dc:creator>
  <cp:lastModifiedBy>Bianca-Alexandra ORBIŞOR (87320)</cp:lastModifiedBy>
  <cp:revision>6</cp:revision>
  <dcterms:created xsi:type="dcterms:W3CDTF">2020-04-30T09:47:53Z</dcterms:created>
  <dcterms:modified xsi:type="dcterms:W3CDTF">2023-01-29T14:39:24Z</dcterms:modified>
</cp:coreProperties>
</file>