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6" r:id="rId6"/>
    <p:sldId id="277" r:id="rId7"/>
    <p:sldId id="257" r:id="rId8"/>
    <p:sldId id="275" r:id="rId9"/>
    <p:sldId id="260" r:id="rId10"/>
    <p:sldId id="279" r:id="rId11"/>
    <p:sldId id="280" r:id="rId12"/>
    <p:sldId id="293" r:id="rId13"/>
    <p:sldId id="282" r:id="rId14"/>
    <p:sldId id="284" r:id="rId15"/>
    <p:sldId id="258" r:id="rId16"/>
    <p:sldId id="286" r:id="rId17"/>
    <p:sldId id="294" r:id="rId18"/>
    <p:sldId id="295" r:id="rId19"/>
    <p:sldId id="297" r:id="rId20"/>
    <p:sldId id="296" r:id="rId21"/>
    <p:sldId id="298" r:id="rId22"/>
    <p:sldId id="289" r:id="rId23"/>
    <p:sldId id="290" r:id="rId24"/>
    <p:sldId id="292" r:id="rId25"/>
    <p:sldId id="288" r:id="rId26"/>
    <p:sldId id="265" r:id="rId27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251"/>
    <a:srgbClr val="00A5CD"/>
    <a:srgbClr val="FD0353"/>
    <a:srgbClr val="4E3BAD"/>
    <a:srgbClr val="FF8E11"/>
    <a:srgbClr val="99FF33"/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344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0AA241-E142-4A95-A9D4-D47FA81C926B}" type="datetime1">
              <a:rPr lang="ro-RO" smtClean="0"/>
              <a:t>21.01.2021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150976-6376-4755-A908-CB46DCB80856}" type="datetime1">
              <a:rPr lang="ro-RO" noProof="0" smtClean="0"/>
              <a:t>21.01.2021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1093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226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162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74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296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188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286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873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976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010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66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05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3375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004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7904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727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703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538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930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955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295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065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887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o-RO" noProof="0"/>
          </a:p>
        </p:txBody>
      </p:sp>
      <p:sp>
        <p:nvSpPr>
          <p:cNvPr id="10" name="Substituent imagin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0"/>
              <a:t>Inserați sau glisați și fixați imaginea</a:t>
            </a:r>
          </a:p>
        </p:txBody>
      </p:sp>
      <p:sp>
        <p:nvSpPr>
          <p:cNvPr id="9" name="Element graf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>
              <a:solidFill>
                <a:schemeClr val="lt1"/>
              </a:solidFill>
            </a:endParaRPr>
          </a:p>
        </p:txBody>
      </p:sp>
      <p:sp>
        <p:nvSpPr>
          <p:cNvPr id="11" name="Element graf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>
              <a:solidFill>
                <a:schemeClr val="lt1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9" name="Titlu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10" name="Subtitlu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. dreapt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7" name="Titlu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15" name="Col. stânga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9" name="Substituent text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9" name="Substituent text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11" name="Substituent imagine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ro-RO" noProof="0"/>
              <a:t>Faceți clic pe pictogramă pentru a adăuga o imagine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t secțiune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stituent imagin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0"/>
              <a:t>Inserați sau glisați și fixați imaginea</a:t>
            </a:r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9" name="Titlu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10" name="Subtitlu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u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ro-RO" noProof="0"/>
              <a:t>Subtitlu</a:t>
            </a:r>
          </a:p>
        </p:txBody>
      </p:sp>
      <p:sp>
        <p:nvSpPr>
          <p:cNvPr id="3" name="Col. stâng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imagin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0"/>
              <a:t>Inserați sau glisați și fixați imaginea</a:t>
            </a:r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imagin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0"/>
              <a:t>Inserați sau glisați și fixați imaginea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7" name="Titlu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o-RO" noProof="0"/>
              <a:t>Editare titlu</a:t>
            </a:r>
          </a:p>
        </p:txBody>
      </p:sp>
      <p:sp>
        <p:nvSpPr>
          <p:cNvPr id="11" name="Subtitlu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ro-RO" noProof="0"/>
              <a:t>Subtitlu</a:t>
            </a:r>
          </a:p>
        </p:txBody>
      </p:sp>
      <p:sp>
        <p:nvSpPr>
          <p:cNvPr id="12" name="Col. stânga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Adăugați un subsol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7" name="Titlu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10" name="Substituent conținut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1" name="Substituent text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ro-RO" noProof="0"/>
              <a:t>Editați stilurile de text coordonator</a:t>
            </a:r>
          </a:p>
        </p:txBody>
      </p:sp>
      <p:sp>
        <p:nvSpPr>
          <p:cNvPr id="12" name="Substituent conținut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ro-RO" noProof="0"/>
              <a:t>Editați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ie m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imagin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0"/>
              <a:t>Inserați sau glisați și fixați imaginea</a:t>
            </a:r>
          </a:p>
        </p:txBody>
      </p:sp>
      <p:sp>
        <p:nvSpPr>
          <p:cNvPr id="5" name="Legendă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ro-RO" noProof="0"/>
              <a:t>Plasați aici legenda pentru imagine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0"/>
              <a:t>Inserați videoclipul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4" name="Legendă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ro-RO" noProof="0"/>
              <a:t>Plasați aici legenda pentru imagine</a:t>
            </a: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ă mulțum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ro-RO" noProof="0"/>
              <a:t>Nume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o-RO" noProof="0"/>
              <a:t>E-mail</a:t>
            </a: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o-RO" noProof="0"/>
          </a:p>
        </p:txBody>
      </p:sp>
      <p:sp>
        <p:nvSpPr>
          <p:cNvPr id="19" name="Element graf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>
              <a:solidFill>
                <a:schemeClr val="lt1"/>
              </a:solidFill>
            </a:endParaRPr>
          </a:p>
        </p:txBody>
      </p:sp>
      <p:sp>
        <p:nvSpPr>
          <p:cNvPr id="20" name="Element graf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>
              <a:solidFill>
                <a:schemeClr val="lt1"/>
              </a:solidFill>
            </a:endParaRPr>
          </a:p>
        </p:txBody>
      </p:sp>
      <p:sp>
        <p:nvSpPr>
          <p:cNvPr id="2" name="Vă mulțumim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Vă mulțumim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o-RO" noProof="0"/>
          </a:p>
        </p:txBody>
      </p:sp>
      <p:sp>
        <p:nvSpPr>
          <p:cNvPr id="9" name="Element graf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>
              <a:solidFill>
                <a:schemeClr val="lt1"/>
              </a:solidFill>
            </a:endParaRPr>
          </a:p>
        </p:txBody>
      </p:sp>
      <p:sp>
        <p:nvSpPr>
          <p:cNvPr id="11" name="Element graf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>
              <a:solidFill>
                <a:schemeClr val="lt1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o-RO"/>
              <a:t>Adăugați un subsol</a:t>
            </a:r>
            <a:endParaRPr lang="ro-RO" dirty="0"/>
          </a:p>
        </p:txBody>
      </p:sp>
      <p:sp>
        <p:nvSpPr>
          <p:cNvPr id="8" name="Element graf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dirty="0">
              <a:solidFill>
                <a:schemeClr val="lt1"/>
              </a:solidFill>
            </a:endParaRPr>
          </a:p>
        </p:txBody>
      </p:sp>
      <p:sp>
        <p:nvSpPr>
          <p:cNvPr id="9" name="Element graf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dirty="0">
              <a:solidFill>
                <a:schemeClr val="lt1"/>
              </a:solidFill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/>
          </a:p>
        </p:txBody>
      </p:sp>
      <p:sp>
        <p:nvSpPr>
          <p:cNvPr id="14" name="Formă liberă: Formă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dirty="0">
              <a:solidFill>
                <a:schemeClr val="lt1"/>
              </a:solidFill>
            </a:endParaRPr>
          </a:p>
        </p:txBody>
      </p:sp>
      <p:sp>
        <p:nvSpPr>
          <p:cNvPr id="16" name="Formă liberă: Formă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dirty="0"/>
          </a:p>
        </p:txBody>
      </p:sp>
      <p:sp>
        <p:nvSpPr>
          <p:cNvPr id="20" name="Element graf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ro-RO" dirty="0"/>
          </a:p>
        </p:txBody>
      </p:sp>
      <p:sp>
        <p:nvSpPr>
          <p:cNvPr id="22" name="Casetă text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ro-RO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Cosmin Vlad</a:t>
            </a:r>
          </a:p>
        </p:txBody>
      </p:sp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o-RO"/>
              <a:t>Clic pentru editare stil titlu Coordonator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o-RO"/>
              <a:t>Editați stilurile de text coordonator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imagine 6">
            <a:extLst>
              <a:ext uri="{FF2B5EF4-FFF2-40B4-BE49-F238E27FC236}">
                <a16:creationId xmlns:a16="http://schemas.microsoft.com/office/drawing/2014/main" id="{22116E3F-19D6-44E9-B579-02F06EE0A2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0788" r="25347"/>
          <a:stretch/>
        </p:blipFill>
        <p:spPr>
          <a:xfrm>
            <a:off x="6095999" y="10"/>
            <a:ext cx="6096001" cy="6857989"/>
          </a:xfrm>
          <a:noFill/>
        </p:spPr>
      </p:pic>
      <p:sp>
        <p:nvSpPr>
          <p:cNvPr id="4" name="Titlu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P</a:t>
            </a:r>
            <a:r>
              <a:rPr lang="ro-RO" dirty="0" err="1"/>
              <a:t>redicția</a:t>
            </a:r>
            <a:r>
              <a:rPr lang="ro-RO" dirty="0"/>
              <a:t> diabetului</a:t>
            </a:r>
            <a:endParaRPr lang="ro" dirty="0"/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>
            <a:normAutofit/>
          </a:bodyPr>
          <a:lstStyle/>
          <a:p>
            <a:pPr rtl="0"/>
            <a:r>
              <a:rPr lang="ro-RO" sz="2200" noProof="1"/>
              <a:t>  </a:t>
            </a:r>
            <a:r>
              <a:rPr lang="en-US" sz="2200" noProof="1"/>
              <a:t>M</a:t>
            </a:r>
            <a:r>
              <a:rPr lang="ro-RO" sz="2200" noProof="1"/>
              <a:t>asterand: Orbișor Bianca-Alexandra</a:t>
            </a:r>
          </a:p>
          <a:p>
            <a:pPr rtl="0"/>
            <a:r>
              <a:rPr lang="ro-RO" sz="2200" noProof="1"/>
              <a:t>  Materie: Tehnici de căutare și regăsire a 	    informației</a:t>
            </a:r>
            <a:endParaRPr lang="ro" sz="2200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10</a:t>
            </a:fld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Analiza datelor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5FFE426-54BF-40B7-A76F-BA61C8CD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0" y="1368000"/>
            <a:ext cx="3033076" cy="208569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380E338C-B7DB-4D84-9F7F-D40B7101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667" y="1390539"/>
            <a:ext cx="2960816" cy="208569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95498841-D6C4-489B-9E8D-FC517E452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8" y="3800573"/>
            <a:ext cx="3044132" cy="2168944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11D6AAE2-1DC3-4F62-825D-18009555B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585" y="1390539"/>
            <a:ext cx="2960815" cy="2063159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A7CAAACA-39B3-487B-BF0E-3B6A7A511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667" y="3800573"/>
            <a:ext cx="3064309" cy="21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11</a:t>
            </a:fld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Analiza datelor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04888" y="1559772"/>
            <a:ext cx="7283804" cy="650028"/>
          </a:xfrm>
        </p:spPr>
        <p:txBody>
          <a:bodyPr rtlCol="0"/>
          <a:lstStyle/>
          <a:p>
            <a:pPr rtl="0"/>
            <a:r>
              <a:rPr lang="ro-RO" dirty="0"/>
              <a:t>Corelațiile dintre toate variabilele și variabila Diabet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3A374411-F941-47BB-BCF9-345C352E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87" y="2303695"/>
            <a:ext cx="2974095" cy="3439880"/>
          </a:xfrm>
          <a:prstGeom prst="rect">
            <a:avLst/>
          </a:prstGeom>
        </p:spPr>
      </p:pic>
      <p:sp>
        <p:nvSpPr>
          <p:cNvPr id="16" name="Substituent conținut 5">
            <a:extLst>
              <a:ext uri="{FF2B5EF4-FFF2-40B4-BE49-F238E27FC236}">
                <a16:creationId xmlns:a16="http://schemas.microsoft.com/office/drawing/2014/main" id="{B69C6D5F-CDC3-4179-8EFD-19771D65A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1" y="2078754"/>
            <a:ext cx="4490963" cy="4195511"/>
          </a:xfrm>
        </p:spPr>
        <p:txBody>
          <a:bodyPr rtlCol="0"/>
          <a:lstStyle/>
          <a:p>
            <a:pPr rtl="0"/>
            <a:r>
              <a:rPr lang="en-US" noProof="1"/>
              <a:t>Se poate observa c</a:t>
            </a:r>
            <a:r>
              <a:rPr lang="ro-RO" noProof="1"/>
              <a:t>ă vârsta este cel mai puternic corelată cu variabila Diabet</a:t>
            </a:r>
          </a:p>
          <a:p>
            <a:pPr rtl="0"/>
            <a:r>
              <a:rPr lang="ro-RO" noProof="1"/>
              <a:t>De sus în jos corelația dintre două variabile scade:</a:t>
            </a:r>
          </a:p>
          <a:p>
            <a:pPr lvl="1"/>
            <a:r>
              <a:rPr lang="ro-RO" noProof="1"/>
              <a:t>Insulina</a:t>
            </a:r>
          </a:p>
          <a:p>
            <a:pPr lvl="1"/>
            <a:r>
              <a:rPr lang="ro-RO" noProof="1"/>
              <a:t>Indicele de masă corporală</a:t>
            </a:r>
          </a:p>
          <a:p>
            <a:pPr lvl="1"/>
            <a:r>
              <a:rPr lang="ro-RO" noProof="1"/>
              <a:t>glucoza</a:t>
            </a:r>
          </a:p>
          <a:p>
            <a:pPr lvl="1"/>
            <a:r>
              <a:rPr lang="ro-RO" noProof="1"/>
              <a:t>cea mai slabă corelată este tensiunea arterială diastolică cu 0,091</a:t>
            </a:r>
          </a:p>
          <a:p>
            <a:pPr rtl="0"/>
            <a:r>
              <a:rPr lang="ro-RO" noProof="1"/>
              <a:t>Matricea de corelare:</a:t>
            </a:r>
          </a:p>
          <a:p>
            <a:pPr lvl="1"/>
            <a:r>
              <a:rPr lang="ro-RO" noProof="1"/>
              <a:t>Parametrii sunt slab corelați între ei</a:t>
            </a:r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0D3EE068-B6AB-4AA0-A842-331490DC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82" y="1872940"/>
            <a:ext cx="4341729" cy="3870635"/>
          </a:xfrm>
          <a:prstGeom prst="rect">
            <a:avLst/>
          </a:prstGeom>
        </p:spPr>
      </p:pic>
      <p:sp>
        <p:nvSpPr>
          <p:cNvPr id="18" name="Substituent text 4">
            <a:extLst>
              <a:ext uri="{FF2B5EF4-FFF2-40B4-BE49-F238E27FC236}">
                <a16:creationId xmlns:a16="http://schemas.microsoft.com/office/drawing/2014/main" id="{C2CF3037-B2F5-41B4-87D7-0CBBD50CFBC7}"/>
              </a:ext>
            </a:extLst>
          </p:cNvPr>
          <p:cNvSpPr txBox="1">
            <a:spLocks/>
          </p:cNvSpPr>
          <p:nvPr/>
        </p:nvSpPr>
        <p:spPr>
          <a:xfrm>
            <a:off x="8407905" y="1559772"/>
            <a:ext cx="2940301" cy="650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Matricea de corelare</a:t>
            </a:r>
          </a:p>
        </p:txBody>
      </p:sp>
    </p:spTree>
    <p:extLst>
      <p:ext uri="{BB962C8B-B14F-4D97-AF65-F5344CB8AC3E}">
        <p14:creationId xmlns:p14="http://schemas.microsoft.com/office/powerpoint/2010/main" val="12498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Implementare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r>
              <a:rPr lang="en-US" dirty="0"/>
              <a:t>Decision Tree Classification Algorithm</a:t>
            </a:r>
          </a:p>
          <a:p>
            <a:pPr rtl="0"/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12</a:t>
            </a:fld>
            <a:endParaRPr lang="ro-RO" dirty="0"/>
          </a:p>
        </p:txBody>
      </p:sp>
      <p:pic>
        <p:nvPicPr>
          <p:cNvPr id="22" name="Substituent imagine 21">
            <a:extLst>
              <a:ext uri="{FF2B5EF4-FFF2-40B4-BE49-F238E27FC236}">
                <a16:creationId xmlns:a16="http://schemas.microsoft.com/office/drawing/2014/main" id="{33F40732-1C6D-4305-9748-70C228642A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663" r="13663"/>
          <a:stretch>
            <a:fillRect/>
          </a:stretch>
        </p:blipFill>
        <p:spPr/>
      </p:pic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ine 13">
            <a:extLst>
              <a:ext uri="{FF2B5EF4-FFF2-40B4-BE49-F238E27FC236}">
                <a16:creationId xmlns:a16="http://schemas.microsoft.com/office/drawing/2014/main" id="{EC640FAE-A34C-4DC7-98AC-6682703E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2114189"/>
            <a:ext cx="3910217" cy="2629621"/>
          </a:xfrm>
          <a:prstGeom prst="rect">
            <a:avLst/>
          </a:prstGeom>
          <a:noFill/>
        </p:spPr>
      </p:pic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smtClean="0"/>
              <a:pPr rtl="0">
                <a:spcAft>
                  <a:spcPts val="600"/>
                </a:spcAft>
              </a:pPr>
              <a:t>13</a:t>
            </a:fld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endParaRPr lang="ro-RO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991" y="2154614"/>
            <a:ext cx="6743400" cy="4479736"/>
          </a:xfrm>
        </p:spPr>
        <p:txBody>
          <a:bodyPr rtlCol="0">
            <a:normAutofit/>
          </a:bodyPr>
          <a:lstStyle/>
          <a:p>
            <a:pPr rtl="0"/>
            <a:r>
              <a:rPr lang="ro-RO" dirty="0"/>
              <a:t>Este o </a:t>
            </a:r>
            <a:r>
              <a:rPr lang="ro-RO" dirty="0" err="1"/>
              <a:t>teh</a:t>
            </a:r>
            <a:r>
              <a:rPr lang="en-US" dirty="0"/>
              <a:t>n</a:t>
            </a:r>
            <a:r>
              <a:rPr lang="ro-RO" dirty="0" err="1"/>
              <a:t>ică</a:t>
            </a:r>
            <a:r>
              <a:rPr lang="ro-RO" dirty="0"/>
              <a:t> de învățare supervizată</a:t>
            </a:r>
          </a:p>
          <a:p>
            <a:pPr rtl="0"/>
            <a:r>
              <a:rPr lang="ro-RO" dirty="0"/>
              <a:t>Datele sunt etichetate</a:t>
            </a:r>
          </a:p>
          <a:p>
            <a:pPr rtl="0"/>
            <a:r>
              <a:rPr lang="ro-RO" dirty="0"/>
              <a:t>Este un clasificator cu structură de arbore:</a:t>
            </a:r>
          </a:p>
          <a:p>
            <a:pPr lvl="1"/>
            <a:r>
              <a:rPr lang="ro-RO" dirty="0"/>
              <a:t>nodurile interne = caracteristicile setului de date</a:t>
            </a:r>
          </a:p>
          <a:p>
            <a:pPr lvl="1"/>
            <a:r>
              <a:rPr lang="ro-RO" dirty="0"/>
              <a:t>ramurile = regulile de decizie </a:t>
            </a:r>
          </a:p>
          <a:p>
            <a:pPr lvl="1"/>
            <a:r>
              <a:rPr lang="ro-RO" dirty="0"/>
              <a:t>nod frunză = rezultat</a:t>
            </a:r>
          </a:p>
          <a:p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368000"/>
            <a:ext cx="6705300" cy="4578075"/>
          </a:xfrm>
        </p:spPr>
        <p:txBody>
          <a:bodyPr rtlCol="0"/>
          <a:lstStyle/>
          <a:p>
            <a:pPr marL="0" indent="0">
              <a:buNone/>
            </a:pPr>
            <a:endParaRPr lang="ro-RO" dirty="0"/>
          </a:p>
          <a:p>
            <a:r>
              <a:rPr lang="ro-RO" dirty="0"/>
              <a:t>Pas1: Se găsește cel mai bun atribut din set, utilizând ASM (</a:t>
            </a:r>
            <a:r>
              <a:rPr lang="ro-RO" dirty="0" err="1"/>
              <a:t>Attribute</a:t>
            </a:r>
            <a:r>
              <a:rPr lang="ro-RO" dirty="0"/>
              <a:t> </a:t>
            </a:r>
            <a:r>
              <a:rPr lang="ro-RO" dirty="0" err="1"/>
              <a:t>Selection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), reprezentând </a:t>
            </a:r>
            <a:r>
              <a:rPr lang="ro-RO" dirty="0" err="1"/>
              <a:t>radăcina</a:t>
            </a:r>
            <a:r>
              <a:rPr lang="ro-RO" dirty="0"/>
              <a:t> arborelui</a:t>
            </a:r>
          </a:p>
          <a:p>
            <a:r>
              <a:rPr lang="en-US" sz="1600" dirty="0"/>
              <a:t>Information Gain= Entropy(S)- [(Weighted Avg) *Entropy(each feature) </a:t>
            </a:r>
            <a:endParaRPr lang="ro-RO" sz="1600" dirty="0"/>
          </a:p>
          <a:p>
            <a:pPr lvl="1"/>
            <a:r>
              <a:rPr lang="ro-RO" dirty="0" err="1"/>
              <a:t>Entropy</a:t>
            </a:r>
            <a:r>
              <a:rPr lang="ro-RO" dirty="0"/>
              <a:t>(s)= -P(yes)log2 P(yes)- P(</a:t>
            </a:r>
            <a:r>
              <a:rPr lang="ro-RO" dirty="0" err="1"/>
              <a:t>no</a:t>
            </a:r>
            <a:r>
              <a:rPr lang="ro-RO" dirty="0"/>
              <a:t>) log2 P(</a:t>
            </a:r>
            <a:r>
              <a:rPr lang="ro-RO" dirty="0" err="1"/>
              <a:t>no</a:t>
            </a:r>
            <a:r>
              <a:rPr lang="ro-RO" dirty="0"/>
              <a:t>)</a:t>
            </a:r>
          </a:p>
          <a:p>
            <a:pPr lvl="1"/>
            <a:r>
              <a:rPr lang="en-US" dirty="0"/>
              <a:t>S= </a:t>
            </a:r>
            <a:r>
              <a:rPr lang="ro-RO" dirty="0"/>
              <a:t>numărul total de înregistrări</a:t>
            </a:r>
            <a:endParaRPr lang="en-US" dirty="0"/>
          </a:p>
          <a:p>
            <a:pPr lvl="1"/>
            <a:r>
              <a:rPr lang="en-US" dirty="0"/>
              <a:t>P(yes)= </a:t>
            </a:r>
            <a:r>
              <a:rPr lang="ro-RO" dirty="0"/>
              <a:t>probabilitatea să fie </a:t>
            </a:r>
            <a:r>
              <a:rPr lang="en-US" dirty="0"/>
              <a:t>yes</a:t>
            </a:r>
          </a:p>
          <a:p>
            <a:pPr lvl="1"/>
            <a:r>
              <a:rPr lang="en-US" dirty="0"/>
              <a:t>P(no)= </a:t>
            </a:r>
            <a:r>
              <a:rPr lang="ro-RO" dirty="0"/>
              <a:t>probabilitatea să fie </a:t>
            </a:r>
            <a:r>
              <a:rPr lang="en-US" dirty="0"/>
              <a:t>no</a:t>
            </a:r>
            <a:endParaRPr lang="ro-RO" dirty="0"/>
          </a:p>
          <a:p>
            <a:r>
              <a:rPr lang="ro-RO" dirty="0"/>
              <a:t>Pas2:Se împarte nodul rădăcină în subseturi care conțin valorile posibile ale celor mai bune atribute</a:t>
            </a:r>
          </a:p>
          <a:p>
            <a:r>
              <a:rPr lang="ro-RO" dirty="0"/>
              <a:t>Pas3: Se generează nodul care conține cel mai bun atribut</a:t>
            </a:r>
          </a:p>
          <a:p>
            <a:r>
              <a:rPr lang="ro-RO" dirty="0"/>
              <a:t>Pas4:Se continuă până când se atinge o etapă în care nu se mai poate continua clasificarea = nod frunză</a:t>
            </a:r>
          </a:p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14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61145245-3D1F-4D09-8560-2CC56B7B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69" y="1942589"/>
            <a:ext cx="3610279" cy="2972821"/>
          </a:xfrm>
          <a:prstGeom prst="rect">
            <a:avLst/>
          </a:prstGeom>
        </p:spPr>
      </p:pic>
      <p:sp>
        <p:nvSpPr>
          <p:cNvPr id="12" name="Titlu 1">
            <a:extLst>
              <a:ext uri="{FF2B5EF4-FFF2-40B4-BE49-F238E27FC236}">
                <a16:creationId xmlns:a16="http://schemas.microsoft.com/office/drawing/2014/main" id="{D0621A20-6C52-4BB9-AD8E-3A86A95C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756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119295"/>
            <a:ext cx="6562425" cy="4578075"/>
          </a:xfrm>
        </p:spPr>
        <p:txBody>
          <a:bodyPr rtlCol="0"/>
          <a:lstStyle/>
          <a:p>
            <a:r>
              <a:rPr lang="en-US" dirty="0" err="1"/>
              <a:t>Indicatori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indicator</a:t>
            </a:r>
            <a:r>
              <a:rPr lang="ro-RO" dirty="0"/>
              <a:t>1</a:t>
            </a:r>
            <a:r>
              <a:rPr lang="en-US" dirty="0"/>
              <a:t> = (</a:t>
            </a:r>
            <a:r>
              <a:rPr lang="ro-RO" dirty="0"/>
              <a:t>TP</a:t>
            </a:r>
            <a:r>
              <a:rPr lang="en-US" dirty="0"/>
              <a:t> + </a:t>
            </a:r>
            <a:r>
              <a:rPr lang="ro-RO" dirty="0"/>
              <a:t>TN</a:t>
            </a:r>
            <a:r>
              <a:rPr lang="en-US" dirty="0"/>
              <a:t>) / (</a:t>
            </a:r>
            <a:r>
              <a:rPr lang="ro-RO" dirty="0"/>
              <a:t>TP</a:t>
            </a:r>
            <a:r>
              <a:rPr lang="en-US" dirty="0"/>
              <a:t> + </a:t>
            </a:r>
            <a:r>
              <a:rPr lang="ro-RO" dirty="0"/>
              <a:t>TN</a:t>
            </a:r>
            <a:r>
              <a:rPr lang="en-US" dirty="0"/>
              <a:t> + </a:t>
            </a:r>
            <a:r>
              <a:rPr lang="ro-RO" dirty="0"/>
              <a:t>FP</a:t>
            </a:r>
            <a:r>
              <a:rPr lang="en-US" dirty="0"/>
              <a:t> + </a:t>
            </a:r>
            <a:r>
              <a:rPr lang="ro-RO" dirty="0"/>
              <a:t>FN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la </a:t>
            </a:r>
            <a:r>
              <a:rPr lang="en-US" dirty="0" err="1"/>
              <a:t>sut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reprezint</a:t>
            </a:r>
            <a:r>
              <a:rPr lang="ro-RO" dirty="0"/>
              <a:t>ă predicțiile corecte</a:t>
            </a:r>
          </a:p>
          <a:p>
            <a:pPr lvl="1"/>
            <a:r>
              <a:rPr lang="ro-RO" dirty="0"/>
              <a:t>indicator2 = (FP + FN) / (TP + TN + FP + FN)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la </a:t>
            </a:r>
            <a:r>
              <a:rPr lang="en-US" dirty="0" err="1"/>
              <a:t>sut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reprezintă predicțiile incorecte</a:t>
            </a:r>
          </a:p>
          <a:p>
            <a:pPr lvl="1"/>
            <a:r>
              <a:rPr lang="it-IT" dirty="0"/>
              <a:t>indicator</a:t>
            </a:r>
            <a:r>
              <a:rPr lang="ro-RO" dirty="0"/>
              <a:t>3</a:t>
            </a:r>
            <a:r>
              <a:rPr lang="it-IT" dirty="0"/>
              <a:t> = FP / (FP + FN)</a:t>
            </a:r>
          </a:p>
          <a:p>
            <a:pPr lvl="2"/>
            <a:r>
              <a:rPr lang="it-IT" dirty="0"/>
              <a:t>c</a:t>
            </a:r>
            <a:r>
              <a:rPr lang="ro-RO" dirty="0" err="1"/>
              <a:t>ât</a:t>
            </a:r>
            <a:r>
              <a:rPr lang="it-IT" dirty="0"/>
              <a:t> la sut</a:t>
            </a:r>
            <a:r>
              <a:rPr lang="ro-RO" dirty="0"/>
              <a:t>ă</a:t>
            </a:r>
            <a:r>
              <a:rPr lang="it-IT" dirty="0"/>
              <a:t> din FP </a:t>
            </a:r>
            <a:r>
              <a:rPr lang="ro-RO" dirty="0"/>
              <a:t>ș</a:t>
            </a:r>
            <a:r>
              <a:rPr lang="it-IT" dirty="0"/>
              <a:t>i FN reprezint</a:t>
            </a:r>
            <a:r>
              <a:rPr lang="ro-RO" dirty="0"/>
              <a:t>ă</a:t>
            </a:r>
            <a:r>
              <a:rPr lang="it-IT" dirty="0"/>
              <a:t> FP</a:t>
            </a:r>
            <a:endParaRPr lang="ro-RO" dirty="0"/>
          </a:p>
          <a:p>
            <a:pPr lvl="2"/>
            <a:r>
              <a:rPr lang="ro-RO" dirty="0"/>
              <a:t>Câte persoane </a:t>
            </a:r>
            <a:r>
              <a:rPr lang="en-US" dirty="0"/>
              <a:t>au </a:t>
            </a:r>
            <a:r>
              <a:rPr lang="en-US" dirty="0" err="1"/>
              <a:t>fost</a:t>
            </a:r>
            <a:r>
              <a:rPr lang="en-US" dirty="0"/>
              <a:t> diagnosticate </a:t>
            </a:r>
            <a:r>
              <a:rPr lang="en-US" dirty="0" err="1"/>
              <a:t>pozitiv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ro-RO" dirty="0"/>
              <a:t>e</a:t>
            </a:r>
            <a:endParaRPr lang="en-US" dirty="0"/>
          </a:p>
          <a:p>
            <a:pPr lvl="1"/>
            <a:r>
              <a:rPr lang="en-US" dirty="0"/>
              <a:t>indicator</a:t>
            </a:r>
            <a:r>
              <a:rPr lang="ro-RO" dirty="0"/>
              <a:t>4</a:t>
            </a:r>
            <a:r>
              <a:rPr lang="en-US" dirty="0"/>
              <a:t> = </a:t>
            </a:r>
            <a:r>
              <a:rPr lang="it-IT" dirty="0"/>
              <a:t>FN</a:t>
            </a:r>
            <a:r>
              <a:rPr lang="en-US" dirty="0"/>
              <a:t> / (</a:t>
            </a:r>
            <a:r>
              <a:rPr lang="it-IT" dirty="0"/>
              <a:t>FP</a:t>
            </a:r>
            <a:r>
              <a:rPr lang="en-US" dirty="0"/>
              <a:t> + </a:t>
            </a:r>
            <a:r>
              <a:rPr lang="it-IT" dirty="0"/>
              <a:t>FN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la </a:t>
            </a:r>
            <a:r>
              <a:rPr lang="en-US" dirty="0" err="1"/>
              <a:t>sut</a:t>
            </a:r>
            <a:r>
              <a:rPr lang="ro-RO" dirty="0"/>
              <a:t>ă</a:t>
            </a:r>
            <a:r>
              <a:rPr lang="en-US" dirty="0"/>
              <a:t> din FP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it-IT" dirty="0"/>
              <a:t>FN</a:t>
            </a:r>
            <a:r>
              <a:rPr lang="en-US" dirty="0"/>
              <a:t> </a:t>
            </a:r>
            <a:r>
              <a:rPr lang="en-US" dirty="0" err="1"/>
              <a:t>reprezint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it-IT" dirty="0"/>
              <a:t>FN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persoane</a:t>
            </a:r>
            <a:r>
              <a:rPr lang="en-US" dirty="0"/>
              <a:t> care au </a:t>
            </a:r>
            <a:r>
              <a:rPr lang="en-US" dirty="0" err="1"/>
              <a:t>diabet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predictia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ca nu au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15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D0621A20-6C52-4BB9-AD8E-3A86A95C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618825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endParaRPr lang="ro-RO" dirty="0"/>
          </a:p>
        </p:txBody>
      </p:sp>
      <p:sp>
        <p:nvSpPr>
          <p:cNvPr id="7" name="Substituent text 4">
            <a:extLst>
              <a:ext uri="{FF2B5EF4-FFF2-40B4-BE49-F238E27FC236}">
                <a16:creationId xmlns:a16="http://schemas.microsoft.com/office/drawing/2014/main" id="{27742276-B09E-4E16-A506-8E491CE2E339}"/>
              </a:ext>
            </a:extLst>
          </p:cNvPr>
          <p:cNvSpPr txBox="1">
            <a:spLocks/>
          </p:cNvSpPr>
          <p:nvPr/>
        </p:nvSpPr>
        <p:spPr>
          <a:xfrm>
            <a:off x="648000" y="1354875"/>
            <a:ext cx="7391100" cy="327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/>
              <a:t>Etapele implementării:</a:t>
            </a:r>
            <a:endParaRPr lang="en-US" dirty="0"/>
          </a:p>
        </p:txBody>
      </p:sp>
      <p:pic>
        <p:nvPicPr>
          <p:cNvPr id="32" name="Imagine 31">
            <a:extLst>
              <a:ext uri="{FF2B5EF4-FFF2-40B4-BE49-F238E27FC236}">
                <a16:creationId xmlns:a16="http://schemas.microsoft.com/office/drawing/2014/main" id="{F7D709D7-CA31-4FED-AF51-86C3721F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474" y="3897044"/>
            <a:ext cx="2790825" cy="485775"/>
          </a:xfrm>
          <a:prstGeom prst="rect">
            <a:avLst/>
          </a:prstGeom>
        </p:spPr>
      </p:pic>
      <p:pic>
        <p:nvPicPr>
          <p:cNvPr id="33" name="Imagine 32">
            <a:extLst>
              <a:ext uri="{FF2B5EF4-FFF2-40B4-BE49-F238E27FC236}">
                <a16:creationId xmlns:a16="http://schemas.microsoft.com/office/drawing/2014/main" id="{1DA83352-04A0-483A-A858-AEC51A7A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2" y="4531184"/>
            <a:ext cx="1924050" cy="733425"/>
          </a:xfrm>
          <a:prstGeom prst="rect">
            <a:avLst/>
          </a:prstGeom>
        </p:spPr>
      </p:pic>
      <p:sp>
        <p:nvSpPr>
          <p:cNvPr id="34" name="CasetăText 33">
            <a:extLst>
              <a:ext uri="{FF2B5EF4-FFF2-40B4-BE49-F238E27FC236}">
                <a16:creationId xmlns:a16="http://schemas.microsoft.com/office/drawing/2014/main" id="{0DBB89DC-B8D0-420D-B6E9-EFEC686A50B7}"/>
              </a:ext>
            </a:extLst>
          </p:cNvPr>
          <p:cNvSpPr txBox="1"/>
          <p:nvPr/>
        </p:nvSpPr>
        <p:spPr>
          <a:xfrm>
            <a:off x="648000" y="5502082"/>
            <a:ext cx="730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Precizia</a:t>
            </a:r>
            <a:r>
              <a:rPr lang="en-US" sz="1600" dirty="0"/>
              <a:t> ne </a:t>
            </a:r>
            <a:r>
              <a:rPr lang="en-US" sz="1600" dirty="0" err="1"/>
              <a:t>spune</a:t>
            </a:r>
            <a:r>
              <a:rPr lang="en-US" sz="1600" dirty="0"/>
              <a:t> </a:t>
            </a:r>
            <a:r>
              <a:rPr lang="en-US" sz="1600" dirty="0" err="1"/>
              <a:t>câte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cazurile</a:t>
            </a:r>
            <a:r>
              <a:rPr lang="en-US" sz="1600" dirty="0"/>
              <a:t> </a:t>
            </a:r>
            <a:r>
              <a:rPr lang="en-US" sz="1600" dirty="0" err="1"/>
              <a:t>prezise</a:t>
            </a:r>
            <a:r>
              <a:rPr lang="en-US" sz="1600" dirty="0"/>
              <a:t> </a:t>
            </a:r>
            <a:r>
              <a:rPr lang="en-US" sz="1600" dirty="0" err="1"/>
              <a:t>corect</a:t>
            </a:r>
            <a:r>
              <a:rPr lang="en-US" sz="1600" dirty="0"/>
              <a:t> s-au </a:t>
            </a:r>
            <a:r>
              <a:rPr lang="en-US" sz="1600" dirty="0" err="1"/>
              <a:t>dovedit</a:t>
            </a:r>
            <a:r>
              <a:rPr lang="en-US" sz="1600" dirty="0"/>
              <a:t> a fi de </a:t>
            </a:r>
            <a:r>
              <a:rPr lang="en-US" sz="1600" dirty="0" err="1"/>
              <a:t>fapt</a:t>
            </a:r>
            <a:r>
              <a:rPr lang="en-US" sz="1600" dirty="0"/>
              <a:t> </a:t>
            </a:r>
            <a:r>
              <a:rPr lang="en-US" sz="1600" dirty="0" err="1"/>
              <a:t>pozitive</a:t>
            </a:r>
            <a:r>
              <a:rPr lang="en-US" sz="1600" dirty="0"/>
              <a:t>.</a:t>
            </a:r>
            <a:endParaRPr lang="ro-RO" sz="1600" dirty="0"/>
          </a:p>
          <a:p>
            <a:r>
              <a:rPr lang="ro-RO" sz="1600" dirty="0" err="1"/>
              <a:t>Recall-ul</a:t>
            </a:r>
            <a:r>
              <a:rPr lang="ro-RO" sz="1600" dirty="0"/>
              <a:t> </a:t>
            </a:r>
            <a:r>
              <a:rPr lang="en-US" sz="1600" dirty="0"/>
              <a:t>ne </a:t>
            </a:r>
            <a:r>
              <a:rPr lang="en-US" sz="1600" dirty="0" err="1"/>
              <a:t>spune</a:t>
            </a:r>
            <a:r>
              <a:rPr lang="en-US" sz="1600" dirty="0"/>
              <a:t> </a:t>
            </a:r>
            <a:r>
              <a:rPr lang="en-US" sz="1600" dirty="0" err="1"/>
              <a:t>câte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cazurile</a:t>
            </a:r>
            <a:r>
              <a:rPr lang="en-US" sz="1600" dirty="0"/>
              <a:t> </a:t>
            </a:r>
            <a:r>
              <a:rPr lang="en-US" sz="1600" dirty="0" err="1"/>
              <a:t>pozitive</a:t>
            </a:r>
            <a:r>
              <a:rPr lang="en-US" sz="1600" dirty="0"/>
              <a:t> </a:t>
            </a:r>
            <a:r>
              <a:rPr lang="en-US" sz="1600" dirty="0" err="1"/>
              <a:t>reale</a:t>
            </a:r>
            <a:r>
              <a:rPr lang="en-US" sz="1600" dirty="0"/>
              <a:t> am </a:t>
            </a:r>
            <a:r>
              <a:rPr lang="en-US" sz="1600" dirty="0" err="1"/>
              <a:t>reușit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le </a:t>
            </a:r>
            <a:r>
              <a:rPr lang="en-US" sz="1600" dirty="0" err="1"/>
              <a:t>prezicem</a:t>
            </a:r>
            <a:r>
              <a:rPr lang="en-US" sz="1600" dirty="0"/>
              <a:t> correct</a:t>
            </a:r>
            <a:r>
              <a:rPr lang="ro-RO" sz="1600" dirty="0"/>
              <a:t>.</a:t>
            </a:r>
            <a:endParaRPr lang="en-US" sz="1600" dirty="0"/>
          </a:p>
        </p:txBody>
      </p:sp>
      <p:pic>
        <p:nvPicPr>
          <p:cNvPr id="35" name="Imagine 34">
            <a:extLst>
              <a:ext uri="{FF2B5EF4-FFF2-40B4-BE49-F238E27FC236}">
                <a16:creationId xmlns:a16="http://schemas.microsoft.com/office/drawing/2014/main" id="{D37C6BE5-84ED-448D-97E6-A0D4DD4DB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787" y="5412974"/>
            <a:ext cx="1676400" cy="695325"/>
          </a:xfrm>
          <a:prstGeom prst="rect">
            <a:avLst/>
          </a:prstGeom>
        </p:spPr>
      </p:pic>
      <p:sp>
        <p:nvSpPr>
          <p:cNvPr id="36" name="Dreptunghi 35">
            <a:extLst>
              <a:ext uri="{FF2B5EF4-FFF2-40B4-BE49-F238E27FC236}">
                <a16:creationId xmlns:a16="http://schemas.microsoft.com/office/drawing/2014/main" id="{DE1FD39F-0D2A-4041-B965-66E200CA6E18}"/>
              </a:ext>
            </a:extLst>
          </p:cNvPr>
          <p:cNvSpPr/>
          <p:nvPr/>
        </p:nvSpPr>
        <p:spPr>
          <a:xfrm>
            <a:off x="6711265" y="1404568"/>
            <a:ext cx="1009371" cy="8076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052E0678-A5AA-4353-9A5B-B065F07113DD}"/>
              </a:ext>
            </a:extLst>
          </p:cNvPr>
          <p:cNvSpPr/>
          <p:nvPr/>
        </p:nvSpPr>
        <p:spPr>
          <a:xfrm>
            <a:off x="7720634" y="2212184"/>
            <a:ext cx="1009371" cy="7918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67E98955-8BE5-49DB-ADBF-574CF6C073EF}"/>
              </a:ext>
            </a:extLst>
          </p:cNvPr>
          <p:cNvSpPr/>
          <p:nvPr/>
        </p:nvSpPr>
        <p:spPr>
          <a:xfrm>
            <a:off x="6711262" y="2212183"/>
            <a:ext cx="1009371" cy="7918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7EDC33FD-0AFD-4F47-BEA4-1D91166C6B97}"/>
              </a:ext>
            </a:extLst>
          </p:cNvPr>
          <p:cNvSpPr/>
          <p:nvPr/>
        </p:nvSpPr>
        <p:spPr>
          <a:xfrm>
            <a:off x="7720635" y="1404567"/>
            <a:ext cx="1009371" cy="8076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CasetăText 39">
            <a:extLst>
              <a:ext uri="{FF2B5EF4-FFF2-40B4-BE49-F238E27FC236}">
                <a16:creationId xmlns:a16="http://schemas.microsoft.com/office/drawing/2014/main" id="{64CF646E-6C1B-4F47-878F-DA1B2F9340B1}"/>
              </a:ext>
            </a:extLst>
          </p:cNvPr>
          <p:cNvSpPr txBox="1"/>
          <p:nvPr/>
        </p:nvSpPr>
        <p:spPr>
          <a:xfrm>
            <a:off x="6780904" y="1088726"/>
            <a:ext cx="100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41" name="CasetăText 40">
            <a:extLst>
              <a:ext uri="{FF2B5EF4-FFF2-40B4-BE49-F238E27FC236}">
                <a16:creationId xmlns:a16="http://schemas.microsoft.com/office/drawing/2014/main" id="{BB932A9A-4145-40AF-A6B3-166A704C5E6F}"/>
              </a:ext>
            </a:extLst>
          </p:cNvPr>
          <p:cNvSpPr txBox="1"/>
          <p:nvPr/>
        </p:nvSpPr>
        <p:spPr>
          <a:xfrm>
            <a:off x="6205168" y="1215022"/>
            <a:ext cx="369332" cy="9584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42" name="CasetăText 41">
            <a:extLst>
              <a:ext uri="{FF2B5EF4-FFF2-40B4-BE49-F238E27FC236}">
                <a16:creationId xmlns:a16="http://schemas.microsoft.com/office/drawing/2014/main" id="{08E3167E-AEB3-4B5A-865F-07A2EFFE8371}"/>
              </a:ext>
            </a:extLst>
          </p:cNvPr>
          <p:cNvSpPr txBox="1"/>
          <p:nvPr/>
        </p:nvSpPr>
        <p:spPr>
          <a:xfrm>
            <a:off x="7720633" y="1070227"/>
            <a:ext cx="10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43" name="Dreptunghi 42">
            <a:extLst>
              <a:ext uri="{FF2B5EF4-FFF2-40B4-BE49-F238E27FC236}">
                <a16:creationId xmlns:a16="http://schemas.microsoft.com/office/drawing/2014/main" id="{55CB1A6A-3CBA-4D77-97D5-2BD039A95857}"/>
              </a:ext>
            </a:extLst>
          </p:cNvPr>
          <p:cNvSpPr/>
          <p:nvPr/>
        </p:nvSpPr>
        <p:spPr>
          <a:xfrm>
            <a:off x="6212627" y="2187717"/>
            <a:ext cx="369332" cy="79188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5F7F5144-CB60-4698-98CD-C12C54C06A09}"/>
              </a:ext>
            </a:extLst>
          </p:cNvPr>
          <p:cNvSpPr txBox="1"/>
          <p:nvPr/>
        </p:nvSpPr>
        <p:spPr>
          <a:xfrm>
            <a:off x="6997015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B87C0F20-ED05-420E-B317-71536436AD92}"/>
              </a:ext>
            </a:extLst>
          </p:cNvPr>
          <p:cNvSpPr txBox="1"/>
          <p:nvPr/>
        </p:nvSpPr>
        <p:spPr>
          <a:xfrm>
            <a:off x="8021392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88017C75-4D98-4360-8DE3-D3C69263356C}"/>
              </a:ext>
            </a:extLst>
          </p:cNvPr>
          <p:cNvSpPr txBox="1"/>
          <p:nvPr/>
        </p:nvSpPr>
        <p:spPr>
          <a:xfrm>
            <a:off x="6991070" y="2190708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6B48E944-2D8A-4AD3-96DF-07B691B4230A}"/>
              </a:ext>
            </a:extLst>
          </p:cNvPr>
          <p:cNvSpPr txBox="1"/>
          <p:nvPr/>
        </p:nvSpPr>
        <p:spPr>
          <a:xfrm>
            <a:off x="7986706" y="2211599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3B838930-7908-4A96-8330-B4220BF13F8C}"/>
              </a:ext>
            </a:extLst>
          </p:cNvPr>
          <p:cNvSpPr txBox="1"/>
          <p:nvPr/>
        </p:nvSpPr>
        <p:spPr>
          <a:xfrm>
            <a:off x="6780903" y="707234"/>
            <a:ext cx="18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ACTUAL VALUES</a:t>
            </a:r>
            <a:endParaRPr lang="en-US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15CAEC77-1B86-4712-B3BB-75308400B94F}"/>
              </a:ext>
            </a:extLst>
          </p:cNvPr>
          <p:cNvSpPr txBox="1"/>
          <p:nvPr/>
        </p:nvSpPr>
        <p:spPr>
          <a:xfrm>
            <a:off x="5531156" y="1507588"/>
            <a:ext cx="738664" cy="12382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dirty="0"/>
              <a:t>PREDICTED VALUES</a:t>
            </a:r>
            <a:endParaRPr lang="en-US" dirty="0"/>
          </a:p>
        </p:txBody>
      </p:sp>
      <p:sp>
        <p:nvSpPr>
          <p:cNvPr id="54" name="CasetăText 53">
            <a:extLst>
              <a:ext uri="{FF2B5EF4-FFF2-40B4-BE49-F238E27FC236}">
                <a16:creationId xmlns:a16="http://schemas.microsoft.com/office/drawing/2014/main" id="{FCF91DD1-0B41-4885-B9A1-8F0EAB1C036F}"/>
              </a:ext>
            </a:extLst>
          </p:cNvPr>
          <p:cNvSpPr txBox="1"/>
          <p:nvPr/>
        </p:nvSpPr>
        <p:spPr>
          <a:xfrm>
            <a:off x="5134150" y="770145"/>
            <a:ext cx="15545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Pacienți care au diabet și au fost diagnosticați cu diabet</a:t>
            </a:r>
            <a:endParaRPr lang="en-US" sz="1100" dirty="0"/>
          </a:p>
        </p:txBody>
      </p:sp>
      <p:sp>
        <p:nvSpPr>
          <p:cNvPr id="55" name="CasetăText 54">
            <a:extLst>
              <a:ext uri="{FF2B5EF4-FFF2-40B4-BE49-F238E27FC236}">
                <a16:creationId xmlns:a16="http://schemas.microsoft.com/office/drawing/2014/main" id="{C21D1579-F969-42F8-80D7-BB0E023AC184}"/>
              </a:ext>
            </a:extLst>
          </p:cNvPr>
          <p:cNvSpPr txBox="1"/>
          <p:nvPr/>
        </p:nvSpPr>
        <p:spPr>
          <a:xfrm>
            <a:off x="8834647" y="735532"/>
            <a:ext cx="15545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Pacienți care nu au diabet și au fost diagnosticați cu diabet</a:t>
            </a:r>
            <a:endParaRPr lang="en-US" sz="1100" dirty="0"/>
          </a:p>
        </p:txBody>
      </p:sp>
      <p:sp>
        <p:nvSpPr>
          <p:cNvPr id="56" name="CasetăText 55">
            <a:extLst>
              <a:ext uri="{FF2B5EF4-FFF2-40B4-BE49-F238E27FC236}">
                <a16:creationId xmlns:a16="http://schemas.microsoft.com/office/drawing/2014/main" id="{FBD4B457-C25E-46A6-BF1E-F53A3E662796}"/>
              </a:ext>
            </a:extLst>
          </p:cNvPr>
          <p:cNvSpPr txBox="1"/>
          <p:nvPr/>
        </p:nvSpPr>
        <p:spPr>
          <a:xfrm>
            <a:off x="5910989" y="3232646"/>
            <a:ext cx="15545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Pacienți care au diabet și nu au fost diagnosticați cu diabet</a:t>
            </a:r>
            <a:endParaRPr lang="en-US" sz="1100" dirty="0"/>
          </a:p>
        </p:txBody>
      </p:sp>
      <p:sp>
        <p:nvSpPr>
          <p:cNvPr id="57" name="CasetăText 56">
            <a:extLst>
              <a:ext uri="{FF2B5EF4-FFF2-40B4-BE49-F238E27FC236}">
                <a16:creationId xmlns:a16="http://schemas.microsoft.com/office/drawing/2014/main" id="{6C6E8561-62A7-43DD-A83E-5679F1A2416F}"/>
              </a:ext>
            </a:extLst>
          </p:cNvPr>
          <p:cNvSpPr txBox="1"/>
          <p:nvPr/>
        </p:nvSpPr>
        <p:spPr>
          <a:xfrm>
            <a:off x="8906236" y="3128918"/>
            <a:ext cx="15545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Pacienți care nu au diabet și nu au fost diagnosticați cu diabet</a:t>
            </a:r>
            <a:endParaRPr lang="en-US" sz="1100" dirty="0"/>
          </a:p>
        </p:txBody>
      </p:sp>
      <p:sp>
        <p:nvSpPr>
          <p:cNvPr id="58" name="Formă liberă: formă 57">
            <a:extLst>
              <a:ext uri="{FF2B5EF4-FFF2-40B4-BE49-F238E27FC236}">
                <a16:creationId xmlns:a16="http://schemas.microsoft.com/office/drawing/2014/main" id="{513439B8-721C-470C-ACDF-E4DA43F2924F}"/>
              </a:ext>
            </a:extLst>
          </p:cNvPr>
          <p:cNvSpPr/>
          <p:nvPr/>
        </p:nvSpPr>
        <p:spPr>
          <a:xfrm>
            <a:off x="6048375" y="1190625"/>
            <a:ext cx="685800" cy="266700"/>
          </a:xfrm>
          <a:custGeom>
            <a:avLst/>
            <a:gdLst>
              <a:gd name="connsiteX0" fmla="*/ 0 w 685800"/>
              <a:gd name="connsiteY0" fmla="*/ 0 h 266700"/>
              <a:gd name="connsiteX1" fmla="*/ 95250 w 685800"/>
              <a:gd name="connsiteY1" fmla="*/ 85725 h 266700"/>
              <a:gd name="connsiteX2" fmla="*/ 161925 w 685800"/>
              <a:gd name="connsiteY2" fmla="*/ 133350 h 266700"/>
              <a:gd name="connsiteX3" fmla="*/ 209550 w 685800"/>
              <a:gd name="connsiteY3" fmla="*/ 190500 h 266700"/>
              <a:gd name="connsiteX4" fmla="*/ 266700 w 685800"/>
              <a:gd name="connsiteY4" fmla="*/ 219075 h 266700"/>
              <a:gd name="connsiteX5" fmla="*/ 295275 w 685800"/>
              <a:gd name="connsiteY5" fmla="*/ 238125 h 266700"/>
              <a:gd name="connsiteX6" fmla="*/ 333375 w 685800"/>
              <a:gd name="connsiteY6" fmla="*/ 257175 h 266700"/>
              <a:gd name="connsiteX7" fmla="*/ 438150 w 685800"/>
              <a:gd name="connsiteY7" fmla="*/ 228600 h 266700"/>
              <a:gd name="connsiteX8" fmla="*/ 533400 w 685800"/>
              <a:gd name="connsiteY8" fmla="*/ 209550 h 266700"/>
              <a:gd name="connsiteX9" fmla="*/ 561975 w 685800"/>
              <a:gd name="connsiteY9" fmla="*/ 200025 h 266700"/>
              <a:gd name="connsiteX10" fmla="*/ 628650 w 685800"/>
              <a:gd name="connsiteY10" fmla="*/ 209550 h 266700"/>
              <a:gd name="connsiteX11" fmla="*/ 647700 w 685800"/>
              <a:gd name="connsiteY11" fmla="*/ 238125 h 266700"/>
              <a:gd name="connsiteX12" fmla="*/ 676275 w 685800"/>
              <a:gd name="connsiteY12" fmla="*/ 257175 h 266700"/>
              <a:gd name="connsiteX13" fmla="*/ 685800 w 685800"/>
              <a:gd name="connsiteY1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5800" h="266700">
                <a:moveTo>
                  <a:pt x="0" y="0"/>
                </a:moveTo>
                <a:cubicBezTo>
                  <a:pt x="144301" y="144301"/>
                  <a:pt x="-9142" y="-3754"/>
                  <a:pt x="95250" y="85725"/>
                </a:cubicBezTo>
                <a:cubicBezTo>
                  <a:pt x="149311" y="132063"/>
                  <a:pt x="95495" y="100135"/>
                  <a:pt x="161925" y="133350"/>
                </a:cubicBezTo>
                <a:cubicBezTo>
                  <a:pt x="180656" y="161447"/>
                  <a:pt x="182048" y="167581"/>
                  <a:pt x="209550" y="190500"/>
                </a:cubicBezTo>
                <a:cubicBezTo>
                  <a:pt x="250496" y="224622"/>
                  <a:pt x="223742" y="197596"/>
                  <a:pt x="266700" y="219075"/>
                </a:cubicBezTo>
                <a:cubicBezTo>
                  <a:pt x="276939" y="224195"/>
                  <a:pt x="285336" y="232445"/>
                  <a:pt x="295275" y="238125"/>
                </a:cubicBezTo>
                <a:cubicBezTo>
                  <a:pt x="307603" y="245170"/>
                  <a:pt x="320675" y="250825"/>
                  <a:pt x="333375" y="257175"/>
                </a:cubicBezTo>
                <a:cubicBezTo>
                  <a:pt x="463640" y="238566"/>
                  <a:pt x="348642" y="262166"/>
                  <a:pt x="438150" y="228600"/>
                </a:cubicBezTo>
                <a:cubicBezTo>
                  <a:pt x="465753" y="218249"/>
                  <a:pt x="506464" y="215536"/>
                  <a:pt x="533400" y="209550"/>
                </a:cubicBezTo>
                <a:cubicBezTo>
                  <a:pt x="543201" y="207372"/>
                  <a:pt x="552450" y="203200"/>
                  <a:pt x="561975" y="200025"/>
                </a:cubicBezTo>
                <a:cubicBezTo>
                  <a:pt x="584200" y="203200"/>
                  <a:pt x="608134" y="200432"/>
                  <a:pt x="628650" y="209550"/>
                </a:cubicBezTo>
                <a:cubicBezTo>
                  <a:pt x="639111" y="214199"/>
                  <a:pt x="639605" y="230030"/>
                  <a:pt x="647700" y="238125"/>
                </a:cubicBezTo>
                <a:cubicBezTo>
                  <a:pt x="655795" y="246220"/>
                  <a:pt x="667117" y="250306"/>
                  <a:pt x="676275" y="257175"/>
                </a:cubicBezTo>
                <a:cubicBezTo>
                  <a:pt x="679867" y="259869"/>
                  <a:pt x="682625" y="263525"/>
                  <a:pt x="685800" y="266700"/>
                </a:cubicBezTo>
              </a:path>
            </a:pathLst>
          </a:custGeom>
          <a:noFill/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ector drept cu săgeată 62">
            <a:extLst>
              <a:ext uri="{FF2B5EF4-FFF2-40B4-BE49-F238E27FC236}">
                <a16:creationId xmlns:a16="http://schemas.microsoft.com/office/drawing/2014/main" id="{4BCAEDD9-F4D8-4D1D-B702-E4E15F031FC8}"/>
              </a:ext>
            </a:extLst>
          </p:cNvPr>
          <p:cNvCxnSpPr/>
          <p:nvPr/>
        </p:nvCxnSpPr>
        <p:spPr>
          <a:xfrm>
            <a:off x="6212627" y="1190625"/>
            <a:ext cx="498635" cy="32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5996BC34-81E6-42A8-BAC0-BE0F416CA581}"/>
              </a:ext>
            </a:extLst>
          </p:cNvPr>
          <p:cNvCxnSpPr/>
          <p:nvPr/>
        </p:nvCxnSpPr>
        <p:spPr>
          <a:xfrm flipH="1">
            <a:off x="8740743" y="1323203"/>
            <a:ext cx="696283" cy="27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62103B48-F153-4B38-86C2-DC2AF517DF1D}"/>
              </a:ext>
            </a:extLst>
          </p:cNvPr>
          <p:cNvCxnSpPr/>
          <p:nvPr/>
        </p:nvCxnSpPr>
        <p:spPr>
          <a:xfrm flipH="1" flipV="1">
            <a:off x="8752579" y="2951685"/>
            <a:ext cx="318464" cy="17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rept cu săgeată 68">
            <a:extLst>
              <a:ext uri="{FF2B5EF4-FFF2-40B4-BE49-F238E27FC236}">
                <a16:creationId xmlns:a16="http://schemas.microsoft.com/office/drawing/2014/main" id="{4690734F-8909-4797-A8DF-345C48CA8375}"/>
              </a:ext>
            </a:extLst>
          </p:cNvPr>
          <p:cNvCxnSpPr/>
          <p:nvPr/>
        </p:nvCxnSpPr>
        <p:spPr>
          <a:xfrm flipV="1">
            <a:off x="7051194" y="3020556"/>
            <a:ext cx="71301" cy="21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3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31924"/>
            <a:ext cx="6705300" cy="4578075"/>
          </a:xfrm>
        </p:spPr>
        <p:txBody>
          <a:bodyPr rtlCol="0"/>
          <a:lstStyle/>
          <a:p>
            <a:r>
              <a:rPr lang="ro-RO" dirty="0"/>
              <a:t>Prima</a:t>
            </a:r>
            <a:r>
              <a:rPr lang="en-US" dirty="0"/>
              <a:t> variant</a:t>
            </a:r>
            <a:r>
              <a:rPr lang="ro-RO" dirty="0"/>
              <a:t>ă </a:t>
            </a:r>
          </a:p>
          <a:p>
            <a:pPr lvl="1"/>
            <a:r>
              <a:rPr lang="ro-RO" dirty="0"/>
              <a:t>4 parametrii</a:t>
            </a:r>
          </a:p>
          <a:p>
            <a:pPr lvl="2"/>
            <a:r>
              <a:rPr lang="ro-RO" noProof="1"/>
              <a:t>glucoza</a:t>
            </a:r>
          </a:p>
          <a:p>
            <a:pPr lvl="2"/>
            <a:r>
              <a:rPr lang="ro-RO" noProof="1"/>
              <a:t>tensiunea arterială diastolică</a:t>
            </a:r>
          </a:p>
          <a:p>
            <a:pPr lvl="2"/>
            <a:r>
              <a:rPr lang="ro-RO" dirty="0"/>
              <a:t>indicele de masă corporală</a:t>
            </a:r>
            <a:endParaRPr lang="ro-RO" dirty="0">
              <a:solidFill>
                <a:srgbClr val="FF0000"/>
              </a:solidFill>
            </a:endParaRPr>
          </a:p>
          <a:p>
            <a:pPr lvl="2"/>
            <a:r>
              <a:rPr lang="ro-RO" dirty="0"/>
              <a:t>vârsta</a:t>
            </a:r>
          </a:p>
          <a:p>
            <a:pPr lvl="1"/>
            <a:r>
              <a:rPr lang="ro-RO" dirty="0"/>
              <a:t>Date de testare = 25% (3750 de înregistrări)</a:t>
            </a:r>
          </a:p>
          <a:p>
            <a:pPr lvl="1"/>
            <a:r>
              <a:rPr lang="ro-RO" dirty="0"/>
              <a:t>Date de antrenare = 75% (11250 de înregistrări)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Din cele 3750 de date de test </a:t>
            </a:r>
          </a:p>
          <a:p>
            <a:pPr lvl="2"/>
            <a:r>
              <a:rPr lang="ro-RO" dirty="0"/>
              <a:t>3048 – </a:t>
            </a:r>
            <a:r>
              <a:rPr lang="ro-RO" dirty="0" err="1"/>
              <a:t>predicționate</a:t>
            </a:r>
            <a:r>
              <a:rPr lang="ro-RO" dirty="0"/>
              <a:t> corect (TP + TN) = indicator1</a:t>
            </a:r>
          </a:p>
          <a:p>
            <a:pPr lvl="2"/>
            <a:r>
              <a:rPr lang="ro-RO" dirty="0"/>
              <a:t>702 – </a:t>
            </a:r>
            <a:r>
              <a:rPr lang="ro-RO" dirty="0" err="1"/>
              <a:t>predicționate</a:t>
            </a:r>
            <a:r>
              <a:rPr lang="ro-RO" dirty="0"/>
              <a:t> greșit (FP + FN) = indicator 2</a:t>
            </a:r>
          </a:p>
          <a:p>
            <a:pPr lvl="2"/>
            <a:endParaRPr lang="ro-RO" dirty="0"/>
          </a:p>
          <a:p>
            <a:pPr lvl="1"/>
            <a:r>
              <a:rPr lang="ro-RO" dirty="0"/>
              <a:t>Persoane care au fost diagnosticate că nu au diabet, dar au diabet 	= indiactor4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16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D0621A20-6C52-4BB9-AD8E-3A86A95C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618825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endParaRPr lang="ro-RO" dirty="0"/>
          </a:p>
        </p:txBody>
      </p:sp>
      <p:sp>
        <p:nvSpPr>
          <p:cNvPr id="7" name="Substituent text 4">
            <a:extLst>
              <a:ext uri="{FF2B5EF4-FFF2-40B4-BE49-F238E27FC236}">
                <a16:creationId xmlns:a16="http://schemas.microsoft.com/office/drawing/2014/main" id="{27742276-B09E-4E16-A506-8E491CE2E339}"/>
              </a:ext>
            </a:extLst>
          </p:cNvPr>
          <p:cNvSpPr txBox="1">
            <a:spLocks/>
          </p:cNvSpPr>
          <p:nvPr/>
        </p:nvSpPr>
        <p:spPr>
          <a:xfrm>
            <a:off x="648000" y="1354875"/>
            <a:ext cx="7391100" cy="327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/>
              <a:t>Etapele implementării:</a:t>
            </a:r>
            <a:endParaRPr lang="en-US" dirty="0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03D526D0-6438-4796-9134-AE0DAC970F1F}"/>
              </a:ext>
            </a:extLst>
          </p:cNvPr>
          <p:cNvSpPr/>
          <p:nvPr/>
        </p:nvSpPr>
        <p:spPr>
          <a:xfrm>
            <a:off x="6711265" y="1404568"/>
            <a:ext cx="1009371" cy="8076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1E7BA437-9869-4DCA-8C8C-8304602C9357}"/>
              </a:ext>
            </a:extLst>
          </p:cNvPr>
          <p:cNvSpPr/>
          <p:nvPr/>
        </p:nvSpPr>
        <p:spPr>
          <a:xfrm>
            <a:off x="7720634" y="2212184"/>
            <a:ext cx="1009371" cy="7918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46BEFE85-9FE7-4F5C-B250-6ED6791652D6}"/>
              </a:ext>
            </a:extLst>
          </p:cNvPr>
          <p:cNvSpPr/>
          <p:nvPr/>
        </p:nvSpPr>
        <p:spPr>
          <a:xfrm>
            <a:off x="6711262" y="2212183"/>
            <a:ext cx="1009371" cy="7918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A391B1D4-53FD-4455-BCF1-5E8242DF772B}"/>
              </a:ext>
            </a:extLst>
          </p:cNvPr>
          <p:cNvSpPr/>
          <p:nvPr/>
        </p:nvSpPr>
        <p:spPr>
          <a:xfrm>
            <a:off x="7720635" y="1404567"/>
            <a:ext cx="1009371" cy="8076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254A6CB-8185-413E-ADBB-4B86C7C0F0B1}"/>
              </a:ext>
            </a:extLst>
          </p:cNvPr>
          <p:cNvSpPr txBox="1"/>
          <p:nvPr/>
        </p:nvSpPr>
        <p:spPr>
          <a:xfrm>
            <a:off x="6780904" y="1088726"/>
            <a:ext cx="100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46765851-BC6E-4254-AF24-0C5E9FE536D8}"/>
              </a:ext>
            </a:extLst>
          </p:cNvPr>
          <p:cNvSpPr txBox="1"/>
          <p:nvPr/>
        </p:nvSpPr>
        <p:spPr>
          <a:xfrm>
            <a:off x="6205168" y="1215022"/>
            <a:ext cx="369332" cy="9584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6F9DBF66-485B-414F-92A8-346D596886C9}"/>
              </a:ext>
            </a:extLst>
          </p:cNvPr>
          <p:cNvSpPr txBox="1"/>
          <p:nvPr/>
        </p:nvSpPr>
        <p:spPr>
          <a:xfrm>
            <a:off x="7720633" y="1070227"/>
            <a:ext cx="10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888283A-3167-4EDD-B36E-718ECCC55118}"/>
              </a:ext>
            </a:extLst>
          </p:cNvPr>
          <p:cNvSpPr/>
          <p:nvPr/>
        </p:nvSpPr>
        <p:spPr>
          <a:xfrm>
            <a:off x="6212627" y="2187717"/>
            <a:ext cx="369332" cy="79188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DA2E9B8-9870-4407-94D5-F60ECAA61CB5}"/>
              </a:ext>
            </a:extLst>
          </p:cNvPr>
          <p:cNvSpPr txBox="1"/>
          <p:nvPr/>
        </p:nvSpPr>
        <p:spPr>
          <a:xfrm>
            <a:off x="6997015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7E14C50B-CF65-4AB6-BD9B-086C61A325B1}"/>
              </a:ext>
            </a:extLst>
          </p:cNvPr>
          <p:cNvSpPr txBox="1"/>
          <p:nvPr/>
        </p:nvSpPr>
        <p:spPr>
          <a:xfrm>
            <a:off x="8021392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AE82A749-BA09-4226-8D20-5FC06A8A7C16}"/>
              </a:ext>
            </a:extLst>
          </p:cNvPr>
          <p:cNvSpPr txBox="1"/>
          <p:nvPr/>
        </p:nvSpPr>
        <p:spPr>
          <a:xfrm>
            <a:off x="6991070" y="2190708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16F32969-ECC1-4D8F-A63B-082B74B94D1C}"/>
              </a:ext>
            </a:extLst>
          </p:cNvPr>
          <p:cNvSpPr txBox="1"/>
          <p:nvPr/>
        </p:nvSpPr>
        <p:spPr>
          <a:xfrm>
            <a:off x="7986706" y="2211599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63CBFB3-8DAA-49A8-B761-9DF5AF5EA3FD}"/>
              </a:ext>
            </a:extLst>
          </p:cNvPr>
          <p:cNvSpPr txBox="1"/>
          <p:nvPr/>
        </p:nvSpPr>
        <p:spPr>
          <a:xfrm>
            <a:off x="6780903" y="707234"/>
            <a:ext cx="18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ACTUAL VALUES</a:t>
            </a:r>
            <a:endParaRPr lang="en-US" dirty="0"/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7D27D32B-DD8F-4F59-AEFB-50293C1AFE85}"/>
              </a:ext>
            </a:extLst>
          </p:cNvPr>
          <p:cNvSpPr txBox="1"/>
          <p:nvPr/>
        </p:nvSpPr>
        <p:spPr>
          <a:xfrm>
            <a:off x="5531156" y="1507588"/>
            <a:ext cx="738664" cy="12382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dirty="0"/>
              <a:t>PREDICTED VALUES</a:t>
            </a:r>
            <a:endParaRPr lang="en-US" dirty="0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6963EBCC-1932-4E74-B0AC-115932AD3A22}"/>
              </a:ext>
            </a:extLst>
          </p:cNvPr>
          <p:cNvSpPr txBox="1"/>
          <p:nvPr/>
        </p:nvSpPr>
        <p:spPr>
          <a:xfrm>
            <a:off x="6943832" y="1775208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896</a:t>
            </a:r>
            <a:endParaRPr lang="en-US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2201919-0804-4EE3-A3A7-CE311A34F7F3}"/>
              </a:ext>
            </a:extLst>
          </p:cNvPr>
          <p:cNvSpPr txBox="1"/>
          <p:nvPr/>
        </p:nvSpPr>
        <p:spPr>
          <a:xfrm>
            <a:off x="7939204" y="1785027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348</a:t>
            </a:r>
            <a:endParaRPr lang="en-US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42270E29-2D7F-406E-9130-44FDDD10EAC3}"/>
              </a:ext>
            </a:extLst>
          </p:cNvPr>
          <p:cNvSpPr txBox="1"/>
          <p:nvPr/>
        </p:nvSpPr>
        <p:spPr>
          <a:xfrm>
            <a:off x="6963158" y="2489233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354</a:t>
            </a:r>
            <a:endParaRPr lang="en-US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B2B969DC-4EF5-46D7-9280-B97ACA490678}"/>
              </a:ext>
            </a:extLst>
          </p:cNvPr>
          <p:cNvSpPr txBox="1"/>
          <p:nvPr/>
        </p:nvSpPr>
        <p:spPr>
          <a:xfrm>
            <a:off x="7925948" y="2531668"/>
            <a:ext cx="7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2152</a:t>
            </a:r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CBC060F3-056C-4799-A67E-8D5673C2E7D3}"/>
              </a:ext>
            </a:extLst>
          </p:cNvPr>
          <p:cNvSpPr txBox="1"/>
          <p:nvPr/>
        </p:nvSpPr>
        <p:spPr>
          <a:xfrm>
            <a:off x="9170341" y="1365150"/>
            <a:ext cx="21422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rgbClr val="FF0000"/>
                </a:solidFill>
              </a:rPr>
              <a:t>FN </a:t>
            </a:r>
            <a:r>
              <a:rPr lang="en-US" sz="4400" dirty="0">
                <a:solidFill>
                  <a:srgbClr val="FF0000"/>
                </a:solidFill>
              </a:rPr>
              <a:t>&gt; FP</a:t>
            </a:r>
            <a:endParaRPr lang="ro-RO" sz="4400" dirty="0">
              <a:solidFill>
                <a:srgbClr val="FF0000"/>
              </a:solidFill>
            </a:endParaRPr>
          </a:p>
          <a:p>
            <a:r>
              <a:rPr lang="ro-RO" sz="1600" dirty="0">
                <a:solidFill>
                  <a:srgbClr val="FF0000"/>
                </a:solidFill>
              </a:rPr>
              <a:t>indicator4 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r>
              <a:rPr lang="ro-RO" sz="1600" dirty="0">
                <a:solidFill>
                  <a:srgbClr val="FF0000"/>
                </a:solidFill>
              </a:rPr>
              <a:t> indicator3</a:t>
            </a:r>
            <a:endParaRPr lang="en-US" sz="1600" dirty="0">
              <a:solidFill>
                <a:srgbClr val="FF0000"/>
              </a:solidFill>
            </a:endParaRPr>
          </a:p>
          <a:p>
            <a:endParaRPr lang="ro-RO" sz="44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EAB7C985-2560-475E-8B5C-A28DB88634D3}"/>
              </a:ext>
            </a:extLst>
          </p:cNvPr>
          <p:cNvSpPr txBox="1"/>
          <p:nvPr/>
        </p:nvSpPr>
        <p:spPr>
          <a:xfrm>
            <a:off x="9068182" y="2608124"/>
            <a:ext cx="234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 dorește ca FN </a:t>
            </a:r>
            <a:r>
              <a:rPr lang="en-US" dirty="0"/>
              <a:t>&lt; FP</a:t>
            </a:r>
            <a:r>
              <a:rPr lang="ro-RO" dirty="0"/>
              <a:t> 	și</a:t>
            </a:r>
          </a:p>
          <a:p>
            <a:r>
              <a:rPr lang="ro-RO" dirty="0"/>
              <a:t>indicator4 </a:t>
            </a:r>
            <a:r>
              <a:rPr lang="en-US" dirty="0"/>
              <a:t>&lt;</a:t>
            </a:r>
            <a:r>
              <a:rPr lang="ro-RO" dirty="0"/>
              <a:t> indicator3</a:t>
            </a:r>
            <a:endParaRPr lang="en-US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83F91E63-2F3C-4D06-996E-FC8BFCCD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22" y="3915497"/>
            <a:ext cx="3975568" cy="1770631"/>
          </a:xfrm>
          <a:prstGeom prst="rect">
            <a:avLst/>
          </a:prstGeom>
        </p:spPr>
      </p:pic>
      <p:sp>
        <p:nvSpPr>
          <p:cNvPr id="11" name="Dreptunghi 10">
            <a:extLst>
              <a:ext uri="{FF2B5EF4-FFF2-40B4-BE49-F238E27FC236}">
                <a16:creationId xmlns:a16="http://schemas.microsoft.com/office/drawing/2014/main" id="{7E8B8F09-ED97-4612-91C2-76B2AC9E4672}"/>
              </a:ext>
            </a:extLst>
          </p:cNvPr>
          <p:cNvSpPr/>
          <p:nvPr/>
        </p:nvSpPr>
        <p:spPr>
          <a:xfrm>
            <a:off x="7603795" y="5181600"/>
            <a:ext cx="3968109" cy="471138"/>
          </a:xfrm>
          <a:prstGeom prst="rect">
            <a:avLst/>
          </a:prstGeom>
          <a:noFill/>
          <a:ln w="28575">
            <a:solidFill>
              <a:srgbClr val="FC025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ine 16">
            <a:extLst>
              <a:ext uri="{FF2B5EF4-FFF2-40B4-BE49-F238E27FC236}">
                <a16:creationId xmlns:a16="http://schemas.microsoft.com/office/drawing/2014/main" id="{CBD38607-38F6-431B-AAB3-BCB7C3A1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95" y="3897101"/>
            <a:ext cx="3961578" cy="1788560"/>
          </a:xfrm>
          <a:prstGeom prst="rect">
            <a:avLst/>
          </a:prstGeom>
        </p:spPr>
      </p:pic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31924"/>
            <a:ext cx="6705300" cy="4578075"/>
          </a:xfrm>
        </p:spPr>
        <p:txBody>
          <a:bodyPr rtlCol="0"/>
          <a:lstStyle/>
          <a:p>
            <a:r>
              <a:rPr lang="ro-RO" dirty="0"/>
              <a:t>A doua</a:t>
            </a:r>
            <a:r>
              <a:rPr lang="en-US" dirty="0"/>
              <a:t> variant</a:t>
            </a:r>
            <a:r>
              <a:rPr lang="ro-RO" dirty="0"/>
              <a:t>ă </a:t>
            </a:r>
          </a:p>
          <a:p>
            <a:pPr lvl="1"/>
            <a:r>
              <a:rPr lang="ro-RO" dirty="0"/>
              <a:t>4 parametrii + </a:t>
            </a:r>
            <a:r>
              <a:rPr lang="ro-RO" dirty="0">
                <a:solidFill>
                  <a:srgbClr val="FF0000"/>
                </a:solidFill>
              </a:rPr>
              <a:t>Insulina</a:t>
            </a:r>
            <a:endParaRPr lang="ro-RO" dirty="0"/>
          </a:p>
          <a:p>
            <a:pPr lvl="2"/>
            <a:r>
              <a:rPr lang="ro-RO" noProof="1"/>
              <a:t>glucoza</a:t>
            </a:r>
          </a:p>
          <a:p>
            <a:pPr lvl="2"/>
            <a:r>
              <a:rPr lang="ro-RO" noProof="1"/>
              <a:t>tensiunea arterială diastolică</a:t>
            </a:r>
          </a:p>
          <a:p>
            <a:pPr lvl="2"/>
            <a:r>
              <a:rPr lang="ro-RO" dirty="0"/>
              <a:t>indicele de masă corporală</a:t>
            </a:r>
          </a:p>
          <a:p>
            <a:pPr lvl="2"/>
            <a:r>
              <a:rPr lang="ro-RO" dirty="0">
                <a:solidFill>
                  <a:srgbClr val="FF0000"/>
                </a:solidFill>
              </a:rPr>
              <a:t>insulina</a:t>
            </a:r>
          </a:p>
          <a:p>
            <a:pPr lvl="2"/>
            <a:r>
              <a:rPr lang="ro-RO" dirty="0"/>
              <a:t>vârsta</a:t>
            </a:r>
          </a:p>
          <a:p>
            <a:pPr lvl="1"/>
            <a:r>
              <a:rPr lang="ro-RO" dirty="0"/>
              <a:t>Date de testare = 25% (3750 de înregistrări)</a:t>
            </a:r>
          </a:p>
          <a:p>
            <a:pPr lvl="1"/>
            <a:r>
              <a:rPr lang="ro-RO" dirty="0"/>
              <a:t>Date de antrenare = 75% (11250 de înregistrări)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Din cele 3750 de date de test </a:t>
            </a:r>
          </a:p>
          <a:p>
            <a:pPr lvl="2"/>
            <a:r>
              <a:rPr lang="ro-RO" dirty="0"/>
              <a:t>3211 – </a:t>
            </a:r>
            <a:r>
              <a:rPr lang="ro-RO" dirty="0" err="1"/>
              <a:t>predicționate</a:t>
            </a:r>
            <a:r>
              <a:rPr lang="ro-RO" dirty="0"/>
              <a:t> corect (TP + TN) = indicator1</a:t>
            </a:r>
          </a:p>
          <a:p>
            <a:pPr lvl="2"/>
            <a:r>
              <a:rPr lang="ro-RO" dirty="0"/>
              <a:t>539 – </a:t>
            </a:r>
            <a:r>
              <a:rPr lang="ro-RO" dirty="0" err="1"/>
              <a:t>predicționate</a:t>
            </a:r>
            <a:r>
              <a:rPr lang="ro-RO" dirty="0"/>
              <a:t> greșit (FP + FN) = indicator 2</a:t>
            </a:r>
          </a:p>
          <a:p>
            <a:pPr lvl="2"/>
            <a:endParaRPr lang="ro-RO" dirty="0"/>
          </a:p>
          <a:p>
            <a:pPr lvl="1"/>
            <a:r>
              <a:rPr lang="ro-RO" dirty="0"/>
              <a:t>Persoane care au fost diagnosticate că nu au diabet, dar au diabet 	= indiactor4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17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D0621A20-6C52-4BB9-AD8E-3A86A95C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618825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endParaRPr lang="ro-RO" dirty="0"/>
          </a:p>
        </p:txBody>
      </p:sp>
      <p:sp>
        <p:nvSpPr>
          <p:cNvPr id="7" name="Substituent text 4">
            <a:extLst>
              <a:ext uri="{FF2B5EF4-FFF2-40B4-BE49-F238E27FC236}">
                <a16:creationId xmlns:a16="http://schemas.microsoft.com/office/drawing/2014/main" id="{27742276-B09E-4E16-A506-8E491CE2E339}"/>
              </a:ext>
            </a:extLst>
          </p:cNvPr>
          <p:cNvSpPr txBox="1">
            <a:spLocks/>
          </p:cNvSpPr>
          <p:nvPr/>
        </p:nvSpPr>
        <p:spPr>
          <a:xfrm>
            <a:off x="648000" y="1354875"/>
            <a:ext cx="7391100" cy="327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/>
              <a:t>Etapele implementării:</a:t>
            </a:r>
            <a:endParaRPr lang="en-US" dirty="0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03D526D0-6438-4796-9134-AE0DAC970F1F}"/>
              </a:ext>
            </a:extLst>
          </p:cNvPr>
          <p:cNvSpPr/>
          <p:nvPr/>
        </p:nvSpPr>
        <p:spPr>
          <a:xfrm>
            <a:off x="6711265" y="1404568"/>
            <a:ext cx="1009371" cy="8076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1E7BA437-9869-4DCA-8C8C-8304602C9357}"/>
              </a:ext>
            </a:extLst>
          </p:cNvPr>
          <p:cNvSpPr/>
          <p:nvPr/>
        </p:nvSpPr>
        <p:spPr>
          <a:xfrm>
            <a:off x="7720634" y="2212184"/>
            <a:ext cx="1009371" cy="7918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46BEFE85-9FE7-4F5C-B250-6ED6791652D6}"/>
              </a:ext>
            </a:extLst>
          </p:cNvPr>
          <p:cNvSpPr/>
          <p:nvPr/>
        </p:nvSpPr>
        <p:spPr>
          <a:xfrm>
            <a:off x="6711262" y="2212183"/>
            <a:ext cx="1009371" cy="7918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A391B1D4-53FD-4455-BCF1-5E8242DF772B}"/>
              </a:ext>
            </a:extLst>
          </p:cNvPr>
          <p:cNvSpPr/>
          <p:nvPr/>
        </p:nvSpPr>
        <p:spPr>
          <a:xfrm>
            <a:off x="7720635" y="1404567"/>
            <a:ext cx="1009371" cy="8076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254A6CB-8185-413E-ADBB-4B86C7C0F0B1}"/>
              </a:ext>
            </a:extLst>
          </p:cNvPr>
          <p:cNvSpPr txBox="1"/>
          <p:nvPr/>
        </p:nvSpPr>
        <p:spPr>
          <a:xfrm>
            <a:off x="6780904" y="1088726"/>
            <a:ext cx="100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46765851-BC6E-4254-AF24-0C5E9FE536D8}"/>
              </a:ext>
            </a:extLst>
          </p:cNvPr>
          <p:cNvSpPr txBox="1"/>
          <p:nvPr/>
        </p:nvSpPr>
        <p:spPr>
          <a:xfrm>
            <a:off x="6205168" y="1215022"/>
            <a:ext cx="369332" cy="9584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6F9DBF66-485B-414F-92A8-346D596886C9}"/>
              </a:ext>
            </a:extLst>
          </p:cNvPr>
          <p:cNvSpPr txBox="1"/>
          <p:nvPr/>
        </p:nvSpPr>
        <p:spPr>
          <a:xfrm>
            <a:off x="7720633" y="1070227"/>
            <a:ext cx="10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888283A-3167-4EDD-B36E-718ECCC55118}"/>
              </a:ext>
            </a:extLst>
          </p:cNvPr>
          <p:cNvSpPr/>
          <p:nvPr/>
        </p:nvSpPr>
        <p:spPr>
          <a:xfrm>
            <a:off x="6212627" y="2187717"/>
            <a:ext cx="369332" cy="79188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DA2E9B8-9870-4407-94D5-F60ECAA61CB5}"/>
              </a:ext>
            </a:extLst>
          </p:cNvPr>
          <p:cNvSpPr txBox="1"/>
          <p:nvPr/>
        </p:nvSpPr>
        <p:spPr>
          <a:xfrm>
            <a:off x="6997015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7E14C50B-CF65-4AB6-BD9B-086C61A325B1}"/>
              </a:ext>
            </a:extLst>
          </p:cNvPr>
          <p:cNvSpPr txBox="1"/>
          <p:nvPr/>
        </p:nvSpPr>
        <p:spPr>
          <a:xfrm>
            <a:off x="8021392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AE82A749-BA09-4226-8D20-5FC06A8A7C16}"/>
              </a:ext>
            </a:extLst>
          </p:cNvPr>
          <p:cNvSpPr txBox="1"/>
          <p:nvPr/>
        </p:nvSpPr>
        <p:spPr>
          <a:xfrm>
            <a:off x="6991070" y="2190708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16F32969-ECC1-4D8F-A63B-082B74B94D1C}"/>
              </a:ext>
            </a:extLst>
          </p:cNvPr>
          <p:cNvSpPr txBox="1"/>
          <p:nvPr/>
        </p:nvSpPr>
        <p:spPr>
          <a:xfrm>
            <a:off x="7986706" y="2211599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63CBFB3-8DAA-49A8-B761-9DF5AF5EA3FD}"/>
              </a:ext>
            </a:extLst>
          </p:cNvPr>
          <p:cNvSpPr txBox="1"/>
          <p:nvPr/>
        </p:nvSpPr>
        <p:spPr>
          <a:xfrm>
            <a:off x="6780903" y="707234"/>
            <a:ext cx="18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ACTUAL VALUES</a:t>
            </a:r>
            <a:endParaRPr lang="en-US" dirty="0"/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7D27D32B-DD8F-4F59-AEFB-50293C1AFE85}"/>
              </a:ext>
            </a:extLst>
          </p:cNvPr>
          <p:cNvSpPr txBox="1"/>
          <p:nvPr/>
        </p:nvSpPr>
        <p:spPr>
          <a:xfrm>
            <a:off x="5531156" y="1507588"/>
            <a:ext cx="738664" cy="12382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dirty="0"/>
              <a:t>PREDICTED VALUES</a:t>
            </a:r>
            <a:endParaRPr lang="en-US" dirty="0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6963EBCC-1932-4E74-B0AC-115932AD3A22}"/>
              </a:ext>
            </a:extLst>
          </p:cNvPr>
          <p:cNvSpPr txBox="1"/>
          <p:nvPr/>
        </p:nvSpPr>
        <p:spPr>
          <a:xfrm>
            <a:off x="6943832" y="1775208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972</a:t>
            </a:r>
            <a:endParaRPr lang="en-US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2201919-0804-4EE3-A3A7-CE311A34F7F3}"/>
              </a:ext>
            </a:extLst>
          </p:cNvPr>
          <p:cNvSpPr txBox="1"/>
          <p:nvPr/>
        </p:nvSpPr>
        <p:spPr>
          <a:xfrm>
            <a:off x="7939204" y="1785027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261</a:t>
            </a:r>
            <a:endParaRPr lang="en-US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42270E29-2D7F-406E-9130-44FDDD10EAC3}"/>
              </a:ext>
            </a:extLst>
          </p:cNvPr>
          <p:cNvSpPr txBox="1"/>
          <p:nvPr/>
        </p:nvSpPr>
        <p:spPr>
          <a:xfrm>
            <a:off x="6963158" y="2489233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278</a:t>
            </a:r>
            <a:endParaRPr lang="en-US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B2B969DC-4EF5-46D7-9280-B97ACA490678}"/>
              </a:ext>
            </a:extLst>
          </p:cNvPr>
          <p:cNvSpPr txBox="1"/>
          <p:nvPr/>
        </p:nvSpPr>
        <p:spPr>
          <a:xfrm>
            <a:off x="7925948" y="2531668"/>
            <a:ext cx="7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2239</a:t>
            </a:r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CBC060F3-056C-4799-A67E-8D5673C2E7D3}"/>
              </a:ext>
            </a:extLst>
          </p:cNvPr>
          <p:cNvSpPr txBox="1"/>
          <p:nvPr/>
        </p:nvSpPr>
        <p:spPr>
          <a:xfrm>
            <a:off x="9170341" y="1365150"/>
            <a:ext cx="21422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rgbClr val="FF0000"/>
                </a:solidFill>
              </a:rPr>
              <a:t>FN </a:t>
            </a:r>
            <a:r>
              <a:rPr lang="en-US" sz="4400" dirty="0">
                <a:solidFill>
                  <a:srgbClr val="FF0000"/>
                </a:solidFill>
              </a:rPr>
              <a:t>&gt; FP</a:t>
            </a:r>
            <a:endParaRPr lang="ro-RO" sz="4400" dirty="0">
              <a:solidFill>
                <a:srgbClr val="FF0000"/>
              </a:solidFill>
            </a:endParaRPr>
          </a:p>
          <a:p>
            <a:r>
              <a:rPr lang="ro-RO" sz="1600" dirty="0">
                <a:solidFill>
                  <a:srgbClr val="FF0000"/>
                </a:solidFill>
              </a:rPr>
              <a:t>indicator4 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r>
              <a:rPr lang="ro-RO" sz="1600" dirty="0">
                <a:solidFill>
                  <a:srgbClr val="FF0000"/>
                </a:solidFill>
              </a:rPr>
              <a:t> indicator3</a:t>
            </a:r>
            <a:endParaRPr lang="en-US" sz="1600" dirty="0">
              <a:solidFill>
                <a:srgbClr val="FF0000"/>
              </a:solidFill>
            </a:endParaRPr>
          </a:p>
          <a:p>
            <a:endParaRPr lang="ro-RO" sz="44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EAB7C985-2560-475E-8B5C-A28DB88634D3}"/>
              </a:ext>
            </a:extLst>
          </p:cNvPr>
          <p:cNvSpPr txBox="1"/>
          <p:nvPr/>
        </p:nvSpPr>
        <p:spPr>
          <a:xfrm>
            <a:off x="9068182" y="2608124"/>
            <a:ext cx="234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 dorește ca FN </a:t>
            </a:r>
            <a:r>
              <a:rPr lang="en-US" dirty="0"/>
              <a:t>&lt; FP</a:t>
            </a:r>
            <a:r>
              <a:rPr lang="ro-RO" dirty="0"/>
              <a:t> 	și</a:t>
            </a:r>
          </a:p>
          <a:p>
            <a:r>
              <a:rPr lang="ro-RO" dirty="0"/>
              <a:t>indicator4 </a:t>
            </a:r>
            <a:r>
              <a:rPr lang="en-US" dirty="0"/>
              <a:t>&lt;</a:t>
            </a:r>
            <a:r>
              <a:rPr lang="ro-RO" dirty="0"/>
              <a:t> indicator3</a:t>
            </a:r>
            <a:endParaRPr lang="en-US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7E8B8F09-ED97-4612-91C2-76B2AC9E4672}"/>
              </a:ext>
            </a:extLst>
          </p:cNvPr>
          <p:cNvSpPr/>
          <p:nvPr/>
        </p:nvSpPr>
        <p:spPr>
          <a:xfrm>
            <a:off x="7603795" y="5181600"/>
            <a:ext cx="3968109" cy="471138"/>
          </a:xfrm>
          <a:prstGeom prst="rect">
            <a:avLst/>
          </a:prstGeom>
          <a:noFill/>
          <a:ln w="28575">
            <a:solidFill>
              <a:srgbClr val="FC025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>
            <a:extLst>
              <a:ext uri="{FF2B5EF4-FFF2-40B4-BE49-F238E27FC236}">
                <a16:creationId xmlns:a16="http://schemas.microsoft.com/office/drawing/2014/main" id="{328C855F-86E5-4E26-90B9-17136E73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272" y="3903549"/>
            <a:ext cx="4016531" cy="1798196"/>
          </a:xfrm>
          <a:prstGeom prst="rect">
            <a:avLst/>
          </a:prstGeom>
        </p:spPr>
      </p:pic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31924"/>
            <a:ext cx="6705300" cy="4578075"/>
          </a:xfrm>
        </p:spPr>
        <p:txBody>
          <a:bodyPr rtlCol="0"/>
          <a:lstStyle/>
          <a:p>
            <a:r>
              <a:rPr lang="ro-RO" dirty="0"/>
              <a:t>A treia</a:t>
            </a:r>
            <a:r>
              <a:rPr lang="en-US" dirty="0"/>
              <a:t> variant</a:t>
            </a:r>
            <a:r>
              <a:rPr lang="ro-RO" dirty="0"/>
              <a:t>ă </a:t>
            </a:r>
          </a:p>
          <a:p>
            <a:pPr lvl="1"/>
            <a:r>
              <a:rPr lang="ro-RO" dirty="0"/>
              <a:t>4 parametrii + </a:t>
            </a:r>
            <a:r>
              <a:rPr lang="ro-RO" dirty="0">
                <a:solidFill>
                  <a:srgbClr val="FF0000"/>
                </a:solidFill>
              </a:rPr>
              <a:t>Insulina</a:t>
            </a:r>
            <a:endParaRPr lang="ro-RO" dirty="0"/>
          </a:p>
          <a:p>
            <a:pPr lvl="2"/>
            <a:r>
              <a:rPr lang="ro-RO" noProof="1"/>
              <a:t>glucoza</a:t>
            </a:r>
          </a:p>
          <a:p>
            <a:pPr lvl="2"/>
            <a:r>
              <a:rPr lang="ro-RO" noProof="1"/>
              <a:t>tensiunea arterială diastolică</a:t>
            </a:r>
          </a:p>
          <a:p>
            <a:pPr lvl="2"/>
            <a:r>
              <a:rPr lang="ro-RO" dirty="0"/>
              <a:t>indicele de masă corporală</a:t>
            </a:r>
          </a:p>
          <a:p>
            <a:pPr lvl="2"/>
            <a:r>
              <a:rPr lang="ro-RO" dirty="0">
                <a:solidFill>
                  <a:srgbClr val="FF0000"/>
                </a:solidFill>
              </a:rPr>
              <a:t>insulina</a:t>
            </a:r>
          </a:p>
          <a:p>
            <a:pPr lvl="2"/>
            <a:r>
              <a:rPr lang="ro-RO" dirty="0"/>
              <a:t>vârsta</a:t>
            </a:r>
          </a:p>
          <a:p>
            <a:pPr lvl="1"/>
            <a:r>
              <a:rPr lang="ro-RO" dirty="0"/>
              <a:t>Date de testare = </a:t>
            </a:r>
            <a:r>
              <a:rPr lang="ro-RO" dirty="0">
                <a:solidFill>
                  <a:srgbClr val="FF0000"/>
                </a:solidFill>
              </a:rPr>
              <a:t>14%</a:t>
            </a:r>
            <a:r>
              <a:rPr lang="ro-RO" dirty="0"/>
              <a:t> (2100 de înregistrări)</a:t>
            </a:r>
          </a:p>
          <a:p>
            <a:pPr lvl="1"/>
            <a:r>
              <a:rPr lang="ro-RO" dirty="0"/>
              <a:t>Date de antrenare = 86% (12900 de înregistrări)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Din cele 2100 de date de test </a:t>
            </a:r>
          </a:p>
          <a:p>
            <a:pPr lvl="2"/>
            <a:r>
              <a:rPr lang="ro-RO" dirty="0"/>
              <a:t>1833 – </a:t>
            </a:r>
            <a:r>
              <a:rPr lang="ro-RO" dirty="0" err="1"/>
              <a:t>predicționate</a:t>
            </a:r>
            <a:r>
              <a:rPr lang="ro-RO" dirty="0"/>
              <a:t> corect (TP + TN) = indicator1</a:t>
            </a:r>
          </a:p>
          <a:p>
            <a:pPr lvl="2"/>
            <a:r>
              <a:rPr lang="ro-RO" dirty="0"/>
              <a:t>267 – </a:t>
            </a:r>
            <a:r>
              <a:rPr lang="ro-RO" dirty="0" err="1"/>
              <a:t>predicționate</a:t>
            </a:r>
            <a:r>
              <a:rPr lang="ro-RO" dirty="0"/>
              <a:t> greșit (FP + FN) = indicator 2</a:t>
            </a:r>
          </a:p>
          <a:p>
            <a:pPr lvl="2"/>
            <a:endParaRPr lang="ro-RO" dirty="0"/>
          </a:p>
          <a:p>
            <a:pPr lvl="1"/>
            <a:r>
              <a:rPr lang="ro-RO" dirty="0"/>
              <a:t>Persoane care au fost diagnosticate că nu au diabet, dar au diabet 	= indiactor4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18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D0621A20-6C52-4BB9-AD8E-3A86A95C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618825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endParaRPr lang="ro-RO" dirty="0"/>
          </a:p>
        </p:txBody>
      </p:sp>
      <p:sp>
        <p:nvSpPr>
          <p:cNvPr id="7" name="Substituent text 4">
            <a:extLst>
              <a:ext uri="{FF2B5EF4-FFF2-40B4-BE49-F238E27FC236}">
                <a16:creationId xmlns:a16="http://schemas.microsoft.com/office/drawing/2014/main" id="{27742276-B09E-4E16-A506-8E491CE2E339}"/>
              </a:ext>
            </a:extLst>
          </p:cNvPr>
          <p:cNvSpPr txBox="1">
            <a:spLocks/>
          </p:cNvSpPr>
          <p:nvPr/>
        </p:nvSpPr>
        <p:spPr>
          <a:xfrm>
            <a:off x="648000" y="1354875"/>
            <a:ext cx="7391100" cy="327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/>
              <a:t>Etapele implementării:</a:t>
            </a:r>
            <a:endParaRPr lang="en-US" dirty="0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03D526D0-6438-4796-9134-AE0DAC970F1F}"/>
              </a:ext>
            </a:extLst>
          </p:cNvPr>
          <p:cNvSpPr/>
          <p:nvPr/>
        </p:nvSpPr>
        <p:spPr>
          <a:xfrm>
            <a:off x="6711265" y="1404568"/>
            <a:ext cx="1009371" cy="8076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1E7BA437-9869-4DCA-8C8C-8304602C9357}"/>
              </a:ext>
            </a:extLst>
          </p:cNvPr>
          <p:cNvSpPr/>
          <p:nvPr/>
        </p:nvSpPr>
        <p:spPr>
          <a:xfrm>
            <a:off x="7720634" y="2212184"/>
            <a:ext cx="1009371" cy="7918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46BEFE85-9FE7-4F5C-B250-6ED6791652D6}"/>
              </a:ext>
            </a:extLst>
          </p:cNvPr>
          <p:cNvSpPr/>
          <p:nvPr/>
        </p:nvSpPr>
        <p:spPr>
          <a:xfrm>
            <a:off x="6711262" y="2212183"/>
            <a:ext cx="1009371" cy="7918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A391B1D4-53FD-4455-BCF1-5E8242DF772B}"/>
              </a:ext>
            </a:extLst>
          </p:cNvPr>
          <p:cNvSpPr/>
          <p:nvPr/>
        </p:nvSpPr>
        <p:spPr>
          <a:xfrm>
            <a:off x="7720635" y="1404567"/>
            <a:ext cx="1009371" cy="8076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254A6CB-8185-413E-ADBB-4B86C7C0F0B1}"/>
              </a:ext>
            </a:extLst>
          </p:cNvPr>
          <p:cNvSpPr txBox="1"/>
          <p:nvPr/>
        </p:nvSpPr>
        <p:spPr>
          <a:xfrm>
            <a:off x="6780904" y="1088726"/>
            <a:ext cx="100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46765851-BC6E-4254-AF24-0C5E9FE536D8}"/>
              </a:ext>
            </a:extLst>
          </p:cNvPr>
          <p:cNvSpPr txBox="1"/>
          <p:nvPr/>
        </p:nvSpPr>
        <p:spPr>
          <a:xfrm>
            <a:off x="6205168" y="1215022"/>
            <a:ext cx="369332" cy="9584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1200" dirty="0"/>
              <a:t>POZITIVE</a:t>
            </a:r>
            <a:endParaRPr lang="en-US" sz="12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6F9DBF66-485B-414F-92A8-346D596886C9}"/>
              </a:ext>
            </a:extLst>
          </p:cNvPr>
          <p:cNvSpPr txBox="1"/>
          <p:nvPr/>
        </p:nvSpPr>
        <p:spPr>
          <a:xfrm>
            <a:off x="7720633" y="1070227"/>
            <a:ext cx="10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888283A-3167-4EDD-B36E-718ECCC55118}"/>
              </a:ext>
            </a:extLst>
          </p:cNvPr>
          <p:cNvSpPr/>
          <p:nvPr/>
        </p:nvSpPr>
        <p:spPr>
          <a:xfrm>
            <a:off x="6212627" y="2187717"/>
            <a:ext cx="369332" cy="79188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o-RO" sz="1200" dirty="0"/>
              <a:t>NEGATIVE</a:t>
            </a:r>
            <a:endParaRPr lang="en-US" sz="12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DA2E9B8-9870-4407-94D5-F60ECAA61CB5}"/>
              </a:ext>
            </a:extLst>
          </p:cNvPr>
          <p:cNvSpPr txBox="1"/>
          <p:nvPr/>
        </p:nvSpPr>
        <p:spPr>
          <a:xfrm>
            <a:off x="6997015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7E14C50B-CF65-4AB6-BD9B-086C61A325B1}"/>
              </a:ext>
            </a:extLst>
          </p:cNvPr>
          <p:cNvSpPr txBox="1"/>
          <p:nvPr/>
        </p:nvSpPr>
        <p:spPr>
          <a:xfrm>
            <a:off x="8021392" y="1420301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AE82A749-BA09-4226-8D20-5FC06A8A7C16}"/>
              </a:ext>
            </a:extLst>
          </p:cNvPr>
          <p:cNvSpPr txBox="1"/>
          <p:nvPr/>
        </p:nvSpPr>
        <p:spPr>
          <a:xfrm>
            <a:off x="6991070" y="2190708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16F32969-ECC1-4D8F-A63B-082B74B94D1C}"/>
              </a:ext>
            </a:extLst>
          </p:cNvPr>
          <p:cNvSpPr txBox="1"/>
          <p:nvPr/>
        </p:nvSpPr>
        <p:spPr>
          <a:xfrm>
            <a:off x="7986706" y="2211599"/>
            <a:ext cx="5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63CBFB3-8DAA-49A8-B761-9DF5AF5EA3FD}"/>
              </a:ext>
            </a:extLst>
          </p:cNvPr>
          <p:cNvSpPr txBox="1"/>
          <p:nvPr/>
        </p:nvSpPr>
        <p:spPr>
          <a:xfrm>
            <a:off x="6780903" y="707234"/>
            <a:ext cx="18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ACTUAL VALUES</a:t>
            </a:r>
            <a:endParaRPr lang="en-US" dirty="0"/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7D27D32B-DD8F-4F59-AEFB-50293C1AFE85}"/>
              </a:ext>
            </a:extLst>
          </p:cNvPr>
          <p:cNvSpPr txBox="1"/>
          <p:nvPr/>
        </p:nvSpPr>
        <p:spPr>
          <a:xfrm>
            <a:off x="5531156" y="1507588"/>
            <a:ext cx="738664" cy="12382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dirty="0"/>
              <a:t>PREDICTED VALUES</a:t>
            </a:r>
            <a:endParaRPr lang="en-US" dirty="0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6963EBCC-1932-4E74-B0AC-115932AD3A22}"/>
              </a:ext>
            </a:extLst>
          </p:cNvPr>
          <p:cNvSpPr txBox="1"/>
          <p:nvPr/>
        </p:nvSpPr>
        <p:spPr>
          <a:xfrm>
            <a:off x="6943832" y="1775208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548</a:t>
            </a:r>
            <a:endParaRPr lang="en-US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2201919-0804-4EE3-A3A7-CE311A34F7F3}"/>
              </a:ext>
            </a:extLst>
          </p:cNvPr>
          <p:cNvSpPr txBox="1"/>
          <p:nvPr/>
        </p:nvSpPr>
        <p:spPr>
          <a:xfrm>
            <a:off x="7939204" y="1785027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138</a:t>
            </a:r>
            <a:endParaRPr lang="en-US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42270E29-2D7F-406E-9130-44FDDD10EAC3}"/>
              </a:ext>
            </a:extLst>
          </p:cNvPr>
          <p:cNvSpPr txBox="1"/>
          <p:nvPr/>
        </p:nvSpPr>
        <p:spPr>
          <a:xfrm>
            <a:off x="6963158" y="2489233"/>
            <a:ext cx="6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129</a:t>
            </a:r>
            <a:endParaRPr lang="en-US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B2B969DC-4EF5-46D7-9280-B97ACA490678}"/>
              </a:ext>
            </a:extLst>
          </p:cNvPr>
          <p:cNvSpPr txBox="1"/>
          <p:nvPr/>
        </p:nvSpPr>
        <p:spPr>
          <a:xfrm>
            <a:off x="7925948" y="2531668"/>
            <a:ext cx="7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1285</a:t>
            </a:r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CBC060F3-056C-4799-A67E-8D5673C2E7D3}"/>
              </a:ext>
            </a:extLst>
          </p:cNvPr>
          <p:cNvSpPr txBox="1"/>
          <p:nvPr/>
        </p:nvSpPr>
        <p:spPr>
          <a:xfrm>
            <a:off x="9170341" y="1365150"/>
            <a:ext cx="21422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rgbClr val="00B050"/>
                </a:solidFill>
              </a:rPr>
              <a:t>FN </a:t>
            </a:r>
            <a:r>
              <a:rPr lang="en-US" sz="4400" dirty="0">
                <a:solidFill>
                  <a:srgbClr val="00B050"/>
                </a:solidFill>
              </a:rPr>
              <a:t>&lt; FP</a:t>
            </a:r>
            <a:endParaRPr lang="ro-RO" sz="4400" dirty="0">
              <a:solidFill>
                <a:srgbClr val="00B050"/>
              </a:solidFill>
            </a:endParaRPr>
          </a:p>
          <a:p>
            <a:r>
              <a:rPr lang="ro-RO" sz="1600" dirty="0">
                <a:solidFill>
                  <a:srgbClr val="00B050"/>
                </a:solidFill>
              </a:rPr>
              <a:t>indicator4 </a:t>
            </a: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ro-RO" sz="1600" dirty="0">
                <a:solidFill>
                  <a:srgbClr val="00B050"/>
                </a:solidFill>
              </a:rPr>
              <a:t> indicator3</a:t>
            </a:r>
            <a:endParaRPr lang="en-US" sz="1600" dirty="0">
              <a:solidFill>
                <a:srgbClr val="00B050"/>
              </a:solidFill>
            </a:endParaRPr>
          </a:p>
          <a:p>
            <a:endParaRPr lang="ro-RO" sz="44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7E8B8F09-ED97-4612-91C2-76B2AC9E4672}"/>
              </a:ext>
            </a:extLst>
          </p:cNvPr>
          <p:cNvSpPr/>
          <p:nvPr/>
        </p:nvSpPr>
        <p:spPr>
          <a:xfrm>
            <a:off x="7603795" y="5181600"/>
            <a:ext cx="3968109" cy="471138"/>
          </a:xfrm>
          <a:prstGeom prst="rect">
            <a:avLst/>
          </a:prstGeom>
          <a:noFill/>
          <a:ln w="28575">
            <a:solidFill>
              <a:srgbClr val="FC025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19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9A318638-8E53-40D3-99F1-784559D4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562925" cy="720000"/>
          </a:xfrm>
        </p:spPr>
        <p:txBody>
          <a:bodyPr rtlCol="0" anchor="t">
            <a:normAutofit fontScale="90000"/>
          </a:bodyPr>
          <a:lstStyle/>
          <a:p>
            <a:r>
              <a:rPr lang="ro-RO" dirty="0"/>
              <a:t>Limbaje de programare și biblioteci folosite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A52B6CCA-3E25-4982-B864-B4055E70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03" y="2241337"/>
            <a:ext cx="3743325" cy="1209675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A1D014CF-F356-44D7-A821-7BF1092BE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591" y="3667124"/>
            <a:ext cx="3200400" cy="1314450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0F7F0A03-C1B8-4D6E-B579-7D0802A91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464" y="4724399"/>
            <a:ext cx="2743200" cy="1628775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CA77634B-47B0-4D2E-B890-130416D4C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513" y="1734711"/>
            <a:ext cx="2809875" cy="1133475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8C52ABD0-9749-440C-8A78-7C6A31ECC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576" y="4324349"/>
            <a:ext cx="255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ubstituent imagine 9" descr="O imagine care conține text, aparate electrocasnice mari&#10;&#10;Descriere generată automat">
            <a:extLst>
              <a:ext uri="{FF2B5EF4-FFF2-40B4-BE49-F238E27FC236}">
                <a16:creationId xmlns:a16="http://schemas.microsoft.com/office/drawing/2014/main" id="{A052947B-69BF-42DD-AF53-E27CB0F4A65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4440" r="14442" b="2"/>
          <a:stretch/>
        </p:blipFill>
        <p:spPr>
          <a:xfrm>
            <a:off x="180000" y="180000"/>
            <a:ext cx="5551200" cy="6498000"/>
          </a:xfrm>
          <a:noFill/>
        </p:spPr>
      </p:pic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smtClean="0"/>
              <a:pPr rtl="0">
                <a:spcAft>
                  <a:spcPts val="600"/>
                </a:spcAft>
              </a:pPr>
              <a:t>2</a:t>
            </a:fld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720000"/>
          </a:xfrm>
        </p:spPr>
        <p:txBody>
          <a:bodyPr rtlCol="0" anchor="t">
            <a:normAutofit/>
          </a:bodyPr>
          <a:lstStyle/>
          <a:p>
            <a:pPr rtl="0"/>
            <a:r>
              <a:rPr lang="ro-RO" dirty="0"/>
              <a:t>Obiectiv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 rtlCol="0">
            <a:normAutofit/>
          </a:bodyPr>
          <a:lstStyle/>
          <a:p>
            <a:pPr rtl="0"/>
            <a:r>
              <a:rPr lang="ro-RO" dirty="0"/>
              <a:t>Crearea unei aplicații prin intermediul căreia să se </a:t>
            </a:r>
            <a:r>
              <a:rPr lang="ro-RO" dirty="0" err="1"/>
              <a:t>predicționeze</a:t>
            </a:r>
            <a:r>
              <a:rPr lang="ro-RO" dirty="0"/>
              <a:t>, pe baza unor parametrii, dacă o persoana are sau nu diabet.</a:t>
            </a:r>
          </a:p>
          <a:p>
            <a:pPr rtl="0"/>
            <a:endParaRPr lang="ro-RO" dirty="0"/>
          </a:p>
          <a:p>
            <a:pPr rtl="0"/>
            <a:r>
              <a:rPr lang="ro-RO" noProof="1"/>
              <a:t>Parametrii sunt:</a:t>
            </a:r>
          </a:p>
          <a:p>
            <a:pPr lvl="1" rtl="0"/>
            <a:r>
              <a:rPr lang="ro-RO" sz="2100" noProof="1"/>
              <a:t> glucoza</a:t>
            </a:r>
          </a:p>
          <a:p>
            <a:pPr lvl="1"/>
            <a:r>
              <a:rPr lang="ro-RO" sz="2100" noProof="1"/>
              <a:t> tensiunea arterială diastolică</a:t>
            </a:r>
          </a:p>
          <a:p>
            <a:pPr lvl="1" rtl="0"/>
            <a:r>
              <a:rPr lang="ro-RO" sz="2100" noProof="1"/>
              <a:t> insulina</a:t>
            </a:r>
          </a:p>
          <a:p>
            <a:pPr lvl="1"/>
            <a:r>
              <a:rPr lang="ro-RO" sz="2100" dirty="0"/>
              <a:t> indicele de masă corporală</a:t>
            </a:r>
          </a:p>
          <a:p>
            <a:pPr lvl="1"/>
            <a:r>
              <a:rPr lang="ro-RO" sz="2100" dirty="0"/>
              <a:t>vârsta</a:t>
            </a:r>
          </a:p>
          <a:p>
            <a:pPr rtl="0"/>
            <a:endParaRPr lang="ro-RO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1623FD92-D42B-4CBF-B186-06D105A4A79A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tăText 21">
            <a:extLst>
              <a:ext uri="{FF2B5EF4-FFF2-40B4-BE49-F238E27FC236}">
                <a16:creationId xmlns:a16="http://schemas.microsoft.com/office/drawing/2014/main" id="{5E010F50-2035-4E8D-B0F3-3FBC83CBC3A3}"/>
              </a:ext>
            </a:extLst>
          </p:cNvPr>
          <p:cNvSpPr txBox="1"/>
          <p:nvPr/>
        </p:nvSpPr>
        <p:spPr>
          <a:xfrm>
            <a:off x="6198464" y="4963600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- 107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- 81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- 31.26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- 82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- 166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- 48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999" y="1682326"/>
            <a:ext cx="7172026" cy="392550"/>
          </a:xfrm>
        </p:spPr>
        <p:txBody>
          <a:bodyPr rtlCol="0"/>
          <a:lstStyle/>
          <a:p>
            <a:r>
              <a:rPr lang="ro-RO" dirty="0"/>
              <a:t>Datele de validare – persoane cu diagnosticul diabet </a:t>
            </a:r>
          </a:p>
          <a:p>
            <a:pPr rtl="0"/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20</a:t>
            </a:fld>
            <a:endParaRPr lang="ro-RO" dirty="0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990C4F2-2B10-4617-9F46-9E273394CE85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ubstituent text 4">
            <a:extLst>
              <a:ext uri="{FF2B5EF4-FFF2-40B4-BE49-F238E27FC236}">
                <a16:creationId xmlns:a16="http://schemas.microsoft.com/office/drawing/2014/main" id="{1305D994-0511-4E43-8093-A8F416397966}"/>
              </a:ext>
            </a:extLst>
          </p:cNvPr>
          <p:cNvSpPr txBox="1">
            <a:spLocks/>
          </p:cNvSpPr>
          <p:nvPr/>
        </p:nvSpPr>
        <p:spPr>
          <a:xfrm>
            <a:off x="648000" y="1354875"/>
            <a:ext cx="7391100" cy="327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/>
              <a:t>Validare:</a:t>
            </a:r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D78F8013-B683-43A7-9F57-EFC50842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 anchor="t"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endParaRPr lang="ro-RO" dirty="0"/>
          </a:p>
        </p:txBody>
      </p:sp>
      <p:sp>
        <p:nvSpPr>
          <p:cNvPr id="13" name="Substituent conținut 3">
            <a:extLst>
              <a:ext uri="{FF2B5EF4-FFF2-40B4-BE49-F238E27FC236}">
                <a16:creationId xmlns:a16="http://schemas.microsoft.com/office/drawing/2014/main" id="{70BCF372-87EE-404E-8937-89EAFE21A929}"/>
              </a:ext>
            </a:extLst>
          </p:cNvPr>
          <p:cNvSpPr txBox="1">
            <a:spLocks/>
          </p:cNvSpPr>
          <p:nvPr/>
        </p:nvSpPr>
        <p:spPr>
          <a:xfrm>
            <a:off x="762300" y="2553878"/>
            <a:ext cx="3809700" cy="29000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  <a:p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8BFAB5F3-F6E3-43C2-888E-20D75DF0556F}"/>
              </a:ext>
            </a:extLst>
          </p:cNvPr>
          <p:cNvSpPr txBox="1"/>
          <p:nvPr/>
        </p:nvSpPr>
        <p:spPr>
          <a:xfrm>
            <a:off x="500362" y="2034480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- 102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- 82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- 20.9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- 72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- 166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- 47 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4C1AA0C9-8059-4864-80AE-4C5AD602553A}"/>
              </a:ext>
            </a:extLst>
          </p:cNvPr>
          <p:cNvSpPr txBox="1"/>
          <p:nvPr/>
        </p:nvSpPr>
        <p:spPr>
          <a:xfrm>
            <a:off x="500362" y="3482684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- 109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- 64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- 6.7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- 65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- 158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- 42 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B5049936-B168-4E02-AB94-D38B653A7B09}"/>
              </a:ext>
            </a:extLst>
          </p:cNvPr>
          <p:cNvSpPr txBox="1"/>
          <p:nvPr/>
        </p:nvSpPr>
        <p:spPr>
          <a:xfrm>
            <a:off x="500361" y="4940483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- 105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- 79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- 5.9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 84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- 172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- 66 </a:t>
            </a: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6271D0F4-10CB-414B-93E1-CA23C2BCAE8A}"/>
              </a:ext>
            </a:extLst>
          </p:cNvPr>
          <p:cNvSpPr txBox="1"/>
          <p:nvPr/>
        </p:nvSpPr>
        <p:spPr>
          <a:xfrm>
            <a:off x="3236521" y="2074875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- 103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- 81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- 1.8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- 93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- 176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- 63 </a:t>
            </a: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9938E0D8-59D6-44C1-B4D4-DBC759FA7514}"/>
              </a:ext>
            </a:extLst>
          </p:cNvPr>
          <p:cNvSpPr txBox="1"/>
          <p:nvPr/>
        </p:nvSpPr>
        <p:spPr>
          <a:xfrm>
            <a:off x="3236520" y="3482685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- 159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- 66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- 8.2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- 97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- 179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- 52 </a:t>
            </a:r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6818D859-A500-4FFF-8018-015B3215E982}"/>
              </a:ext>
            </a:extLst>
          </p:cNvPr>
          <p:cNvSpPr txBox="1"/>
          <p:nvPr/>
        </p:nvSpPr>
        <p:spPr>
          <a:xfrm>
            <a:off x="3236520" y="4944421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- 128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- 73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- 24.2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- 85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- 161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- 42 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E610571A-DD38-4342-A672-3A132E94E71F}"/>
              </a:ext>
            </a:extLst>
          </p:cNvPr>
          <p:cNvSpPr txBox="1"/>
          <p:nvPr/>
        </p:nvSpPr>
        <p:spPr>
          <a:xfrm>
            <a:off x="6198464" y="3482986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- 115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- 72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- 14.4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- 79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- 165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- 61 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3DB7B826-17E8-4009-AF8C-FF9911A98C3F}"/>
              </a:ext>
            </a:extLst>
          </p:cNvPr>
          <p:cNvSpPr txBox="1"/>
          <p:nvPr/>
        </p:nvSpPr>
        <p:spPr>
          <a:xfrm>
            <a:off x="6193574" y="2075175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- 93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- 76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- 14.37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- 83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- 170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- 51</a:t>
            </a:r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7C2B357F-C9B2-4BCC-BD81-76FE8B7133EC}"/>
              </a:ext>
            </a:extLst>
          </p:cNvPr>
          <p:cNvSpPr txBox="1"/>
          <p:nvPr/>
        </p:nvSpPr>
        <p:spPr>
          <a:xfrm>
            <a:off x="8759310" y="2074875"/>
            <a:ext cx="263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400" dirty="0"/>
              <a:t>glucoză - 86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tensiune arterială diastolică - 48 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insulină - 17.03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greutate - 66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înălțime - 168</a:t>
            </a:r>
          </a:p>
          <a:p>
            <a:pPr>
              <a:spcBef>
                <a:spcPts val="0"/>
              </a:spcBef>
            </a:pPr>
            <a:r>
              <a:rPr lang="ro-RO" sz="1400" dirty="0"/>
              <a:t>vârstă - 32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5572D1F9-723D-4AA2-9D52-BA44AA3F3162}"/>
              </a:ext>
            </a:extLst>
          </p:cNvPr>
          <p:cNvSpPr txBox="1"/>
          <p:nvPr/>
        </p:nvSpPr>
        <p:spPr>
          <a:xfrm>
            <a:off x="2051448" y="256315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CF1786F3-6720-4BB9-B20C-961110164C8D}"/>
              </a:ext>
            </a:extLst>
          </p:cNvPr>
          <p:cNvSpPr txBox="1"/>
          <p:nvPr/>
        </p:nvSpPr>
        <p:spPr>
          <a:xfrm>
            <a:off x="1956927" y="418791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CasetăText 32">
            <a:extLst>
              <a:ext uri="{FF2B5EF4-FFF2-40B4-BE49-F238E27FC236}">
                <a16:creationId xmlns:a16="http://schemas.microsoft.com/office/drawing/2014/main" id="{4EC542C3-A09C-499B-83D7-725DAF786BD0}"/>
              </a:ext>
            </a:extLst>
          </p:cNvPr>
          <p:cNvSpPr txBox="1"/>
          <p:nvPr/>
        </p:nvSpPr>
        <p:spPr>
          <a:xfrm>
            <a:off x="1900906" y="565037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DBFDF1E8-13D9-417D-BB19-AFF6E0D20F91}"/>
              </a:ext>
            </a:extLst>
          </p:cNvPr>
          <p:cNvSpPr txBox="1"/>
          <p:nvPr/>
        </p:nvSpPr>
        <p:spPr>
          <a:xfrm>
            <a:off x="10883085" y="265078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228444F2-9363-46AE-9E0F-6CCB253B341F}"/>
              </a:ext>
            </a:extLst>
          </p:cNvPr>
          <p:cNvSpPr txBox="1"/>
          <p:nvPr/>
        </p:nvSpPr>
        <p:spPr>
          <a:xfrm>
            <a:off x="5142065" y="279995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91F16FCB-EA8D-439E-BF4F-17027A9B6E23}"/>
              </a:ext>
            </a:extLst>
          </p:cNvPr>
          <p:cNvSpPr txBox="1"/>
          <p:nvPr/>
        </p:nvSpPr>
        <p:spPr>
          <a:xfrm>
            <a:off x="5059609" y="417800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CasetăText 36">
            <a:extLst>
              <a:ext uri="{FF2B5EF4-FFF2-40B4-BE49-F238E27FC236}">
                <a16:creationId xmlns:a16="http://schemas.microsoft.com/office/drawing/2014/main" id="{936BCB48-2DD7-4381-97CD-F2B69037AF45}"/>
              </a:ext>
            </a:extLst>
          </p:cNvPr>
          <p:cNvSpPr txBox="1"/>
          <p:nvPr/>
        </p:nvSpPr>
        <p:spPr>
          <a:xfrm>
            <a:off x="5059609" y="558450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A80083F-F2B7-4C61-8B43-1D3E0A07ACB1}"/>
              </a:ext>
            </a:extLst>
          </p:cNvPr>
          <p:cNvSpPr txBox="1"/>
          <p:nvPr/>
        </p:nvSpPr>
        <p:spPr>
          <a:xfrm>
            <a:off x="8269750" y="573918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F10AE67B-D781-4013-93DB-69C60553950E}"/>
              </a:ext>
            </a:extLst>
          </p:cNvPr>
          <p:cNvSpPr txBox="1"/>
          <p:nvPr/>
        </p:nvSpPr>
        <p:spPr>
          <a:xfrm>
            <a:off x="8258675" y="419854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22E2C9AF-E678-4F63-BA21-F4FB462C021A}"/>
              </a:ext>
            </a:extLst>
          </p:cNvPr>
          <p:cNvSpPr txBox="1"/>
          <p:nvPr/>
        </p:nvSpPr>
        <p:spPr>
          <a:xfrm>
            <a:off x="8269750" y="266841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3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4061" y="2164139"/>
            <a:ext cx="5606990" cy="4479736"/>
          </a:xfrm>
        </p:spPr>
        <p:txBody>
          <a:bodyPr rtlCol="0">
            <a:normAutofit/>
          </a:bodyPr>
          <a:lstStyle/>
          <a:p>
            <a:r>
              <a:rPr lang="ro-RO" dirty="0"/>
              <a:t>Crearea unei aplicații de predicție a diabetului</a:t>
            </a:r>
          </a:p>
          <a:p>
            <a:endParaRPr lang="ro-RO" dirty="0"/>
          </a:p>
          <a:p>
            <a:r>
              <a:rPr lang="ro-RO" dirty="0"/>
              <a:t>Studierea și aplicarea unui algoritm de învățare supervizată asupra unui set de date</a:t>
            </a:r>
          </a:p>
          <a:p>
            <a:endParaRPr lang="ro-RO" dirty="0"/>
          </a:p>
          <a:p>
            <a:r>
              <a:rPr lang="ro-RO" dirty="0"/>
              <a:t>Atingerea obiectivului FN </a:t>
            </a:r>
            <a:r>
              <a:rPr lang="en-US" dirty="0"/>
              <a:t>&lt; FP </a:t>
            </a:r>
            <a:r>
              <a:rPr lang="en-US" dirty="0" err="1"/>
              <a:t>prin</a:t>
            </a:r>
            <a:r>
              <a:rPr lang="ro-RO" dirty="0"/>
              <a:t> </a:t>
            </a:r>
            <a:r>
              <a:rPr lang="en-US" dirty="0"/>
              <a:t>ad</a:t>
            </a:r>
            <a:r>
              <a:rPr lang="ro-RO" dirty="0" err="1"/>
              <a:t>ăugarea</a:t>
            </a:r>
            <a:r>
              <a:rPr lang="ro-RO" dirty="0"/>
              <a:t> unui parametru (insulina) și creșterea </a:t>
            </a:r>
            <a:r>
              <a:rPr lang="en-US" dirty="0"/>
              <a:t> </a:t>
            </a:r>
            <a:r>
              <a:rPr lang="ro-RO" dirty="0"/>
              <a:t>numărului de date de învățare </a:t>
            </a:r>
            <a:endParaRPr lang="en-US" dirty="0"/>
          </a:p>
          <a:p>
            <a:pPr rtl="0"/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smtClean="0"/>
              <a:pPr rtl="0">
                <a:spcAft>
                  <a:spcPts val="600"/>
                </a:spcAft>
              </a:pPr>
              <a:t>21</a:t>
            </a:fld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 anchor="t">
            <a:normAutofit/>
          </a:bodyPr>
          <a:lstStyle/>
          <a:p>
            <a:r>
              <a:rPr lang="ro-RO" dirty="0"/>
              <a:t>Rezultate / Concluzii</a:t>
            </a:r>
          </a:p>
        </p:txBody>
      </p:sp>
      <p:pic>
        <p:nvPicPr>
          <p:cNvPr id="12" name="Substituent imagine 11">
            <a:extLst>
              <a:ext uri="{FF2B5EF4-FFF2-40B4-BE49-F238E27FC236}">
                <a16:creationId xmlns:a16="http://schemas.microsoft.com/office/drawing/2014/main" id="{D99D0F6B-ADAF-45D6-BA5E-4778A8AC1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24902"/>
          <a:stretch/>
        </p:blipFill>
        <p:spPr>
          <a:xfrm>
            <a:off x="648000" y="1640264"/>
            <a:ext cx="5040000" cy="4479736"/>
          </a:xfrm>
          <a:noFill/>
        </p:spPr>
      </p:pic>
      <p:sp>
        <p:nvSpPr>
          <p:cNvPr id="8" name="Dreptunghi 7">
            <a:extLst>
              <a:ext uri="{FF2B5EF4-FFF2-40B4-BE49-F238E27FC236}">
                <a16:creationId xmlns:a16="http://schemas.microsoft.com/office/drawing/2014/main" id="{900E2EAD-98DB-45E2-832B-9FAEB494CB7D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A7C9C0-E983-4189-812D-3B3E2837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50" y="1409652"/>
            <a:ext cx="5551200" cy="3871961"/>
          </a:xfrm>
          <a:prstGeom prst="rect">
            <a:avLst/>
          </a:prstGeom>
          <a:noFill/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F197940-C639-4F39-9CAC-424764BB8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15917" y="6108299"/>
            <a:ext cx="371196" cy="33193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noProof="0" smtClean="0"/>
              <a:pPr rtl="0">
                <a:spcAft>
                  <a:spcPts val="600"/>
                </a:spcAft>
              </a:pPr>
              <a:t>22</a:t>
            </a:fld>
            <a:endParaRPr lang="ro-RO" noProof="0"/>
          </a:p>
        </p:txBody>
      </p:sp>
      <p:sp>
        <p:nvSpPr>
          <p:cNvPr id="3" name="Titlu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68" y="2894013"/>
            <a:ext cx="5438774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ro-RO" dirty="0"/>
              <a:t>DEMO</a:t>
            </a: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02085437-B640-4B31-A365-0996FF22949F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1963" y="1560513"/>
            <a:ext cx="511477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ro-RO" dirty="0"/>
              <a:t>Vă mulțumesc !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20299"/>
            <a:ext cx="5040000" cy="3888000"/>
          </a:xfrm>
        </p:spPr>
        <p:txBody>
          <a:bodyPr rtlCol="0">
            <a:normAutofit fontScale="92500" lnSpcReduction="20000"/>
          </a:bodyPr>
          <a:lstStyle/>
          <a:p>
            <a:r>
              <a:rPr lang="ro-RO" dirty="0"/>
              <a:t>Conform Organizației Mondiale a Sănătății, </a:t>
            </a:r>
            <a:r>
              <a:rPr lang="ro-RO" b="1" dirty="0"/>
              <a:t>422 de milioane</a:t>
            </a:r>
            <a:r>
              <a:rPr lang="ro-RO" dirty="0"/>
              <a:t> de persoane din întreaga lume </a:t>
            </a:r>
            <a:r>
              <a:rPr lang="ro-RO" b="1" dirty="0"/>
              <a:t>suferă de diabet</a:t>
            </a:r>
          </a:p>
          <a:p>
            <a:r>
              <a:rPr lang="ro-RO" dirty="0"/>
              <a:t>Afecțiuni asociate diabetului:  afecțiuni cardiovasculare, oculare, boli renale, neuropatia diabetică(distrugerea nervilor), piciorul diabetic(gangrenă)</a:t>
            </a:r>
          </a:p>
          <a:p>
            <a:pPr rtl="0"/>
            <a:r>
              <a:rPr lang="ro-RO" dirty="0"/>
              <a:t>Persoanele care au diabet au un risc mai mare de a se infecta cu virusul SARS-CoV-2</a:t>
            </a:r>
            <a:endParaRPr lang="ro-RO" noProof="1"/>
          </a:p>
          <a:p>
            <a:pPr lvl="1"/>
            <a:r>
              <a:rPr lang="ro-RO" sz="2100" noProof="1"/>
              <a:t>acești pacienți au risc mai mare de a avea un prognostic sever</a:t>
            </a:r>
          </a:p>
          <a:p>
            <a:pPr lvl="1"/>
            <a:r>
              <a:rPr lang="ro-RO" sz="2100" noProof="1"/>
              <a:t>diabetul ar crește riscul de infecție de două până la trei ori, independent de prezența altor afecțiuni</a:t>
            </a:r>
          </a:p>
          <a:p>
            <a:pPr lvl="1"/>
            <a:r>
              <a:rPr lang="ro-RO" dirty="0"/>
              <a:t>Dacă </a:t>
            </a:r>
            <a:r>
              <a:rPr lang="ro-RO" dirty="0">
                <a:solidFill>
                  <a:schemeClr val="accent4">
                    <a:lumMod val="50000"/>
                  </a:schemeClr>
                </a:solidFill>
              </a:rPr>
              <a:t>persoanele fără alte boli cronice </a:t>
            </a:r>
            <a:r>
              <a:rPr lang="ro-RO" dirty="0"/>
              <a:t>asociate au o rată a mortalității de </a:t>
            </a:r>
            <a:r>
              <a:rPr lang="ro-RO" dirty="0">
                <a:solidFill>
                  <a:schemeClr val="accent4">
                    <a:lumMod val="50000"/>
                  </a:schemeClr>
                </a:solidFill>
              </a:rPr>
              <a:t>1,4%</a:t>
            </a:r>
            <a:r>
              <a:rPr lang="ro-RO" dirty="0"/>
              <a:t>, în cazul </a:t>
            </a:r>
            <a:r>
              <a:rPr lang="ro-RO" dirty="0">
                <a:solidFill>
                  <a:srgbClr val="FF0000"/>
                </a:solidFill>
              </a:rPr>
              <a:t>diabeticilor</a:t>
            </a:r>
            <a:r>
              <a:rPr lang="ro-RO" dirty="0"/>
              <a:t> este de </a:t>
            </a:r>
            <a:r>
              <a:rPr lang="ro-RO" dirty="0">
                <a:solidFill>
                  <a:srgbClr val="FF0000"/>
                </a:solidFill>
              </a:rPr>
              <a:t>9,2%</a:t>
            </a:r>
          </a:p>
        </p:txBody>
      </p:sp>
      <p:pic>
        <p:nvPicPr>
          <p:cNvPr id="9" name="Substituent imagine 8">
            <a:extLst>
              <a:ext uri="{FF2B5EF4-FFF2-40B4-BE49-F238E27FC236}">
                <a16:creationId xmlns:a16="http://schemas.microsoft.com/office/drawing/2014/main" id="{4C73807B-83A6-4740-95DB-1962271084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9554" b="-3"/>
          <a:stretch/>
        </p:blipFill>
        <p:spPr>
          <a:xfrm>
            <a:off x="6062122" y="1618154"/>
            <a:ext cx="4654355" cy="4322762"/>
          </a:xfrm>
          <a:noFill/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 anchor="t">
            <a:normAutofit/>
          </a:bodyPr>
          <a:lstStyle/>
          <a:p>
            <a:pPr rtl="0"/>
            <a:r>
              <a:rPr lang="ro-RO" dirty="0"/>
              <a:t>Motivație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smtClean="0"/>
              <a:pPr rtl="0">
                <a:spcAft>
                  <a:spcPts val="600"/>
                </a:spcAft>
              </a:pPr>
              <a:t>3</a:t>
            </a:fld>
            <a:endParaRPr lang="ro-RO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926A426D-3A1E-475F-9FDA-C0D4753FD7C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ubstituent imagine 23" descr="O imagine care conține instrument&#10;&#10;Descriere generată automat">
            <a:extLst>
              <a:ext uri="{FF2B5EF4-FFF2-40B4-BE49-F238E27FC236}">
                <a16:creationId xmlns:a16="http://schemas.microsoft.com/office/drawing/2014/main" id="{D9D27F42-23F9-4AEF-9806-46F120D3BD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595" b="7828"/>
          <a:stretch/>
        </p:blipFill>
        <p:spPr>
          <a:xfrm>
            <a:off x="0" y="0"/>
            <a:ext cx="12192000" cy="6857999"/>
          </a:xfrm>
          <a:noFill/>
        </p:spPr>
      </p:pic>
      <p:sp>
        <p:nvSpPr>
          <p:cNvPr id="3" name="Substituent număr diapozitiv 2" hidden="1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smtClean="0"/>
              <a:pPr rtl="0">
                <a:spcAft>
                  <a:spcPts val="600"/>
                </a:spcAft>
              </a:pPr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5</a:t>
            </a:fld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Metabolismul glucidelor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agine 15" descr="O imagine care conține fruct&#10;&#10;Descriere generată automat">
            <a:extLst>
              <a:ext uri="{FF2B5EF4-FFF2-40B4-BE49-F238E27FC236}">
                <a16:creationId xmlns:a16="http://schemas.microsoft.com/office/drawing/2014/main" id="{77364FCF-1372-4876-81C7-D1EA44D4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58" y="1368000"/>
            <a:ext cx="1518539" cy="1491846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2EE8ED24-6C3F-4461-9B25-A04899555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52" y="1369895"/>
            <a:ext cx="1120818" cy="1491847"/>
          </a:xfrm>
          <a:prstGeom prst="rect">
            <a:avLst/>
          </a:prstGeom>
        </p:spPr>
      </p:pic>
      <p:sp>
        <p:nvSpPr>
          <p:cNvPr id="20" name="CasetăText 19">
            <a:extLst>
              <a:ext uri="{FF2B5EF4-FFF2-40B4-BE49-F238E27FC236}">
                <a16:creationId xmlns:a16="http://schemas.microsoft.com/office/drawing/2014/main" id="{5842C203-FA56-4AEB-A9E5-473513B10ADC}"/>
              </a:ext>
            </a:extLst>
          </p:cNvPr>
          <p:cNvSpPr txBox="1"/>
          <p:nvPr/>
        </p:nvSpPr>
        <p:spPr>
          <a:xfrm>
            <a:off x="268832" y="4867180"/>
            <a:ext cx="224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GLUCOZĂ</a:t>
            </a:r>
            <a:endParaRPr lang="en-US" dirty="0"/>
          </a:p>
        </p:txBody>
      </p:sp>
      <p:cxnSp>
        <p:nvCxnSpPr>
          <p:cNvPr id="22" name="Conector drept cu săgeată 21">
            <a:extLst>
              <a:ext uri="{FF2B5EF4-FFF2-40B4-BE49-F238E27FC236}">
                <a16:creationId xmlns:a16="http://schemas.microsoft.com/office/drawing/2014/main" id="{102B3C3E-06F1-4F81-93F0-EF4BDEDA13D9}"/>
              </a:ext>
            </a:extLst>
          </p:cNvPr>
          <p:cNvCxnSpPr>
            <a:stCxn id="16" idx="2"/>
          </p:cNvCxnSpPr>
          <p:nvPr/>
        </p:nvCxnSpPr>
        <p:spPr>
          <a:xfrm flipH="1">
            <a:off x="2191027" y="2859846"/>
            <a:ext cx="1" cy="150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ine 23">
            <a:extLst>
              <a:ext uri="{FF2B5EF4-FFF2-40B4-BE49-F238E27FC236}">
                <a16:creationId xmlns:a16="http://schemas.microsoft.com/office/drawing/2014/main" id="{19CD0927-EA17-47D1-85EE-5B4C26F14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382" y="4452847"/>
            <a:ext cx="1370915" cy="1468302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385D5E79-CDD9-428C-AE46-2C14BE501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061" y="3079447"/>
            <a:ext cx="1745235" cy="1120441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3D461A0C-8F80-4E35-803C-5F61405F9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036" y="4489449"/>
            <a:ext cx="1808129" cy="1351924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C53309FA-90DA-41AC-ADE6-D4A25D22E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4443" y="4651421"/>
            <a:ext cx="1958637" cy="1027980"/>
          </a:xfrm>
          <a:prstGeom prst="rect">
            <a:avLst/>
          </a:prstGeom>
        </p:spPr>
      </p:pic>
      <p:cxnSp>
        <p:nvCxnSpPr>
          <p:cNvPr id="33" name="Conector: cotit 32">
            <a:extLst>
              <a:ext uri="{FF2B5EF4-FFF2-40B4-BE49-F238E27FC236}">
                <a16:creationId xmlns:a16="http://schemas.microsoft.com/office/drawing/2014/main" id="{9AE60888-09BE-4DE7-92D2-2E01586C41F6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2950297" y="4199888"/>
            <a:ext cx="2198382" cy="987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25D3E54C-0A85-4603-AEA7-CBAEB00323F0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>
            <a:off x="8433080" y="5165411"/>
            <a:ext cx="8119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otit 36">
            <a:extLst>
              <a:ext uri="{FF2B5EF4-FFF2-40B4-BE49-F238E27FC236}">
                <a16:creationId xmlns:a16="http://schemas.microsoft.com/office/drawing/2014/main" id="{3D412876-5F0A-4E99-B57A-48B98C40A311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5638047" y="4199889"/>
            <a:ext cx="836397" cy="9655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otit 40">
            <a:extLst>
              <a:ext uri="{FF2B5EF4-FFF2-40B4-BE49-F238E27FC236}">
                <a16:creationId xmlns:a16="http://schemas.microsoft.com/office/drawing/2014/main" id="{DA706E33-C49C-4013-B836-DDA9E1E2D3C6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6021296" y="2861742"/>
            <a:ext cx="3227365" cy="77792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6</a:t>
            </a:fld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Setul de date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6375918" y="1941937"/>
            <a:ext cx="5039999" cy="3876299"/>
          </a:xfrm>
        </p:spPr>
        <p:txBody>
          <a:bodyPr rtlCol="0"/>
          <a:lstStyle/>
          <a:p>
            <a:r>
              <a:rPr lang="ro-RO" dirty="0"/>
              <a:t>Sursă: </a:t>
            </a:r>
            <a:r>
              <a:rPr lang="ro-RO" dirty="0" err="1"/>
              <a:t>Kaggle</a:t>
            </a:r>
            <a:endParaRPr lang="ro-RO" dirty="0"/>
          </a:p>
          <a:p>
            <a:r>
              <a:rPr lang="ro-RO" dirty="0"/>
              <a:t>Fișier în format </a:t>
            </a:r>
            <a:r>
              <a:rPr lang="ro-RO" dirty="0" err="1"/>
              <a:t>csv</a:t>
            </a:r>
            <a:endParaRPr lang="ro-RO" dirty="0"/>
          </a:p>
          <a:p>
            <a:r>
              <a:rPr lang="ro-RO" noProof="1"/>
              <a:t>15000 de înregistrări</a:t>
            </a:r>
          </a:p>
          <a:p>
            <a:pPr rtl="0"/>
            <a:r>
              <a:rPr lang="ro-RO" dirty="0"/>
              <a:t>7 parametrii:</a:t>
            </a:r>
          </a:p>
          <a:p>
            <a:pPr lvl="1"/>
            <a:r>
              <a:rPr lang="ro-RO" dirty="0"/>
              <a:t>glucoza</a:t>
            </a:r>
          </a:p>
          <a:p>
            <a:pPr lvl="1"/>
            <a:r>
              <a:rPr lang="ro-RO" dirty="0"/>
              <a:t>insulina</a:t>
            </a:r>
          </a:p>
          <a:p>
            <a:pPr lvl="2"/>
            <a:r>
              <a:rPr lang="ro-RO" dirty="0"/>
              <a:t>este un hormon secretat de pancreas</a:t>
            </a:r>
          </a:p>
          <a:p>
            <a:pPr lvl="2"/>
            <a:r>
              <a:rPr lang="ro-RO" dirty="0"/>
              <a:t>participa la metabolismul glucidelor.</a:t>
            </a:r>
          </a:p>
          <a:p>
            <a:pPr lvl="1"/>
            <a:r>
              <a:rPr lang="ro-RO" dirty="0"/>
              <a:t>vârsta</a:t>
            </a:r>
          </a:p>
          <a:p>
            <a:pPr lvl="1"/>
            <a:endParaRPr lang="ro-RO" dirty="0"/>
          </a:p>
          <a:p>
            <a:pPr lvl="1"/>
            <a:endParaRPr lang="ro-RO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724F453-E505-470A-A75E-4297775B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0" y="1941937"/>
            <a:ext cx="5403881" cy="2974126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70D841C0-650F-4757-86D5-B694FEA6B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05" y="5213775"/>
            <a:ext cx="2352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3347CCE4-C161-4BB6-A895-56284C06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0" y="180000"/>
            <a:ext cx="5133420" cy="6498000"/>
          </a:xfrm>
          <a:prstGeom prst="rect">
            <a:avLst/>
          </a:prstGeom>
          <a:noFill/>
        </p:spPr>
      </p:pic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ro-RO" smtClean="0"/>
              <a:pPr rtl="0">
                <a:spcAft>
                  <a:spcPts val="600"/>
                </a:spcAft>
              </a:pPr>
              <a:t>7</a:t>
            </a:fld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720000"/>
          </a:xfrm>
        </p:spPr>
        <p:txBody>
          <a:bodyPr rtlCol="0" anchor="t">
            <a:normAutofit/>
          </a:bodyPr>
          <a:lstStyle/>
          <a:p>
            <a:pPr rtl="0"/>
            <a:r>
              <a:rPr lang="ro-RO" dirty="0"/>
              <a:t>Setul de date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9B07789-48CE-43F5-A693-91B440AD8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439069"/>
            <a:ext cx="4813300" cy="360362"/>
          </a:xfrm>
        </p:spPr>
        <p:txBody>
          <a:bodyPr/>
          <a:lstStyle/>
          <a:p>
            <a:r>
              <a:rPr lang="ro-RO" dirty="0"/>
              <a:t>Parametrii</a:t>
            </a:r>
            <a:endParaRPr lang="en-US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2463" y="1963124"/>
            <a:ext cx="4813301" cy="388800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endParaRPr lang="ro-RO" sz="1800" dirty="0"/>
          </a:p>
          <a:p>
            <a:pPr rtl="0"/>
            <a:r>
              <a:rPr lang="ro-RO" sz="1800" dirty="0"/>
              <a:t>7 parametrii - continuare:</a:t>
            </a:r>
          </a:p>
          <a:p>
            <a:pPr lvl="1"/>
            <a:r>
              <a:rPr lang="ro-RO" sz="1600" noProof="1"/>
              <a:t>tensiunea arterială diastolică</a:t>
            </a:r>
            <a:endParaRPr lang="ro-RO" sz="1400" noProof="1"/>
          </a:p>
          <a:p>
            <a:pPr lvl="2"/>
            <a:r>
              <a:rPr lang="ro-RO" sz="1400" noProof="1"/>
              <a:t>indică câtă presiune exercită sângele asupra pereților arterelor între bătăile inimii</a:t>
            </a:r>
          </a:p>
          <a:p>
            <a:pPr marL="536575" lvl="2" indent="0">
              <a:buNone/>
            </a:pPr>
            <a:endParaRPr lang="ro-RO" sz="1400" noProof="1"/>
          </a:p>
          <a:p>
            <a:pPr lvl="1"/>
            <a:r>
              <a:rPr lang="ro-RO" sz="1600" noProof="1"/>
              <a:t>BMI - </a:t>
            </a:r>
            <a:r>
              <a:rPr lang="ro-RO" sz="1600" dirty="0"/>
              <a:t>indicele de masă corporală</a:t>
            </a:r>
          </a:p>
          <a:p>
            <a:pPr lvl="2"/>
            <a:r>
              <a:rPr lang="ro-RO" sz="1300" dirty="0"/>
              <a:t>BMI = greutate/(</a:t>
            </a:r>
            <a:r>
              <a:rPr lang="ro-RO" sz="1300" dirty="0" err="1"/>
              <a:t>inaltime</a:t>
            </a:r>
            <a:r>
              <a:rPr lang="ro-RO" sz="1300" dirty="0"/>
              <a:t>*</a:t>
            </a:r>
            <a:r>
              <a:rPr lang="ro-RO" sz="1300" dirty="0" err="1"/>
              <a:t>inaltime</a:t>
            </a:r>
            <a:r>
              <a:rPr lang="ro-RO" sz="1300" dirty="0"/>
              <a:t>)</a:t>
            </a:r>
          </a:p>
          <a:p>
            <a:pPr lvl="1"/>
            <a:endParaRPr lang="ro-RO" dirty="0"/>
          </a:p>
          <a:p>
            <a:pPr lvl="1"/>
            <a:r>
              <a:rPr lang="da-DK" dirty="0"/>
              <a:t>Diabetic: </a:t>
            </a:r>
          </a:p>
          <a:p>
            <a:pPr lvl="2"/>
            <a:r>
              <a:rPr lang="da-DK" dirty="0"/>
              <a:t>0 – nu are diabet</a:t>
            </a:r>
          </a:p>
          <a:p>
            <a:pPr lvl="2"/>
            <a:r>
              <a:rPr lang="da-DK" dirty="0"/>
              <a:t>1 – are diabet</a:t>
            </a:r>
          </a:p>
          <a:p>
            <a:pPr lvl="1"/>
            <a:endParaRPr lang="ro-RO" dirty="0"/>
          </a:p>
          <a:p>
            <a:pPr lvl="1"/>
            <a:r>
              <a:rPr lang="ro-RO" dirty="0" err="1"/>
              <a:t>PatientID</a:t>
            </a:r>
            <a:r>
              <a:rPr lang="ro-RO" dirty="0"/>
              <a:t> – nu a fost luat în considerare pentru realizarea predicției</a:t>
            </a:r>
          </a:p>
          <a:p>
            <a:pPr lvl="1"/>
            <a:endParaRPr lang="ro-RO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8</a:t>
            </a:fld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Preprocesarea datelor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648000" y="1732387"/>
            <a:ext cx="9048449" cy="3876299"/>
          </a:xfrm>
        </p:spPr>
        <p:txBody>
          <a:bodyPr rtlCol="0"/>
          <a:lstStyle/>
          <a:p>
            <a:r>
              <a:rPr lang="ro-RO" dirty="0"/>
              <a:t>Vizualizarea tipului de date</a:t>
            </a:r>
          </a:p>
          <a:p>
            <a:endParaRPr lang="ro-RO" dirty="0"/>
          </a:p>
          <a:p>
            <a:r>
              <a:rPr lang="ro-RO" dirty="0"/>
              <a:t>Căutarea de valori nule și completarea acestora cu media pe coloană</a:t>
            </a:r>
          </a:p>
          <a:p>
            <a:pPr lvl="1"/>
            <a:endParaRPr lang="ro-RO" dirty="0"/>
          </a:p>
          <a:p>
            <a:r>
              <a:rPr lang="ro-RO" dirty="0"/>
              <a:t>Setul de date nu a conținut valori nule</a:t>
            </a:r>
          </a:p>
          <a:p>
            <a:endParaRPr lang="ro-RO" dirty="0"/>
          </a:p>
          <a:p>
            <a:r>
              <a:rPr lang="ro-RO" dirty="0"/>
              <a:t>Din cele 15000 de înregistrări</a:t>
            </a:r>
          </a:p>
          <a:p>
            <a:pPr lvl="1"/>
            <a:r>
              <a:rPr lang="ro-RO" dirty="0"/>
              <a:t>10000 – nu au diabet</a:t>
            </a:r>
          </a:p>
          <a:p>
            <a:pPr lvl="1"/>
            <a:r>
              <a:rPr lang="ro-RO" dirty="0"/>
              <a:t>5000 – au diabet</a:t>
            </a:r>
          </a:p>
          <a:p>
            <a:pPr marL="0" indent="0">
              <a:buNone/>
            </a:pPr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69D8B2C9-0D72-47D6-813C-DC545727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372" y="1117969"/>
            <a:ext cx="2324100" cy="141922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D2F9803-A575-455A-BD88-3A3702B4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72" y="2901581"/>
            <a:ext cx="3007745" cy="20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o-RO" smtClean="0"/>
              <a:pPr rtl="0"/>
              <a:t>9</a:t>
            </a:fld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Analiza datelor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648000" y="1732387"/>
            <a:ext cx="9048449" cy="3876299"/>
          </a:xfrm>
        </p:spPr>
        <p:txBody>
          <a:bodyPr rtlCol="0"/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B950689-AEE0-4323-B4FC-65BFADE1C432}"/>
              </a:ext>
            </a:extLst>
          </p:cNvPr>
          <p:cNvSpPr/>
          <p:nvPr/>
        </p:nvSpPr>
        <p:spPr>
          <a:xfrm>
            <a:off x="11787113" y="0"/>
            <a:ext cx="404887" cy="6858000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3A805ED8-B659-4D67-82A6-88662921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80" y="3829946"/>
            <a:ext cx="3314700" cy="21717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BCEF5F6B-683D-44D2-8D71-A15ADE6F8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82" y="1482376"/>
            <a:ext cx="3396341" cy="222884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FF027521-D518-4AA5-8389-A29F847FA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707" y="3804862"/>
            <a:ext cx="3362325" cy="2209800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7E5C1899-CBF0-439A-9BD2-9209B6479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651" y="1484547"/>
            <a:ext cx="3319358" cy="2228849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BFFEB077-2901-41F5-BF7D-D970FF6A0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278" y="1484548"/>
            <a:ext cx="3352800" cy="2228850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2D96BFA1-CF71-453A-831E-713EB2906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278" y="3842962"/>
            <a:ext cx="3324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4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619_TF11936837" id="{FEEEC232-C30E-4F7D-87ED-5D6F9E7F02C9}" vid="{83873481-841C-4203-9815-DEEA39CEED20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1441</Words>
  <Application>Microsoft Office PowerPoint</Application>
  <PresentationFormat>Ecran lat</PresentationFormat>
  <Paragraphs>351</Paragraphs>
  <Slides>23</Slides>
  <Notes>23</Notes>
  <HiddenSlides>2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23</vt:i4>
      </vt:variant>
    </vt:vector>
  </HeadingPairs>
  <TitlesOfParts>
    <vt:vector size="29" baseType="lpstr">
      <vt:lpstr>Arial</vt:lpstr>
      <vt:lpstr>Bodoni MT</vt:lpstr>
      <vt:lpstr>Calibri</vt:lpstr>
      <vt:lpstr>Gill Sans MT</vt:lpstr>
      <vt:lpstr>Times New Roman</vt:lpstr>
      <vt:lpstr>Temă Office</vt:lpstr>
      <vt:lpstr>Predicția diabetului</vt:lpstr>
      <vt:lpstr>Obiectiv</vt:lpstr>
      <vt:lpstr>Motivație</vt:lpstr>
      <vt:lpstr>Prezentare PowerPoint</vt:lpstr>
      <vt:lpstr>Metabolismul glucidelor</vt:lpstr>
      <vt:lpstr>Setul de date</vt:lpstr>
      <vt:lpstr>Setul de date</vt:lpstr>
      <vt:lpstr>Preprocesarea datelor</vt:lpstr>
      <vt:lpstr>Analiza datelor</vt:lpstr>
      <vt:lpstr>Analiza datelor</vt:lpstr>
      <vt:lpstr>Analiza datelor</vt:lpstr>
      <vt:lpstr>Implementare</vt:lpstr>
      <vt:lpstr>Decision Tree </vt:lpstr>
      <vt:lpstr>Decision Tree </vt:lpstr>
      <vt:lpstr>Decision Tree</vt:lpstr>
      <vt:lpstr>Decision Tree</vt:lpstr>
      <vt:lpstr>Decision Tree</vt:lpstr>
      <vt:lpstr>Decision Tree</vt:lpstr>
      <vt:lpstr>Limbaje de programare și biblioteci folosite</vt:lpstr>
      <vt:lpstr>Decision Tree </vt:lpstr>
      <vt:lpstr>Rezultate / Concluzii</vt:lpstr>
      <vt:lpstr>DEMO</vt:lpstr>
      <vt:lpstr>Vă mulțumesc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Predicția diabetului</dc:title>
  <dc:creator>Bianca-Alexandra ORBIŞOR (87320)</dc:creator>
  <cp:lastModifiedBy>Bianca-Alexandra ORBIŞOR (87320)</cp:lastModifiedBy>
  <cp:revision>16</cp:revision>
  <dcterms:created xsi:type="dcterms:W3CDTF">2020-12-25T17:18:30Z</dcterms:created>
  <dcterms:modified xsi:type="dcterms:W3CDTF">2021-01-21T09:30:55Z</dcterms:modified>
</cp:coreProperties>
</file>