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Light"/>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Light-italic.fntdata"/><Relationship Id="rId22" Type="http://schemas.openxmlformats.org/officeDocument/2006/relationships/font" Target="fonts/Merriweather-regular.fntdata"/><Relationship Id="rId21" Type="http://schemas.openxmlformats.org/officeDocument/2006/relationships/font" Target="fonts/MerriweatherLight-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erriweatherLight-bold.fntdata"/><Relationship Id="rId18" Type="http://schemas.openxmlformats.org/officeDocument/2006/relationships/font" Target="fonts/Merriweather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83dde076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83dde076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e83dde076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e83dde076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83dde076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e83dde076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83dde076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83dde076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83dde076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83dde076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83dde076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83dde076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83dde076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83dde076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Projeto GDI</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pt-BR" sz="1200">
                <a:solidFill>
                  <a:srgbClr val="0D1117"/>
                </a:solidFill>
                <a:highlight>
                  <a:schemeClr val="lt1"/>
                </a:highlight>
                <a:latin typeface="Arial"/>
                <a:ea typeface="Arial"/>
                <a:cs typeface="Arial"/>
                <a:sym typeface="Arial"/>
              </a:rPr>
              <a:t>Bianca Carneiro da Cunha Nunes Ferreira (bccnf@cin.ufpe.br)</a:t>
            </a:r>
            <a:endParaRPr sz="1200">
              <a:solidFill>
                <a:srgbClr val="0D1117"/>
              </a:solidFill>
              <a:highlight>
                <a:schemeClr val="lt1"/>
              </a:highlight>
              <a:latin typeface="Arial"/>
              <a:ea typeface="Arial"/>
              <a:cs typeface="Arial"/>
              <a:sym typeface="Arial"/>
            </a:endParaRPr>
          </a:p>
          <a:p>
            <a:pPr indent="0" lvl="0" marL="0" rtl="0" algn="l">
              <a:spcBef>
                <a:spcPts val="0"/>
              </a:spcBef>
              <a:spcAft>
                <a:spcPts val="0"/>
              </a:spcAft>
              <a:buNone/>
            </a:pPr>
            <a:r>
              <a:rPr lang="pt-BR" sz="1200">
                <a:solidFill>
                  <a:srgbClr val="0D1117"/>
                </a:solidFill>
                <a:highlight>
                  <a:schemeClr val="lt1"/>
                </a:highlight>
                <a:latin typeface="Arial"/>
                <a:ea typeface="Arial"/>
                <a:cs typeface="Arial"/>
                <a:sym typeface="Arial"/>
              </a:rPr>
              <a:t>Caio de Mendonça Barbosa (cmb2@cin.ufpe.br)</a:t>
            </a:r>
            <a:endParaRPr sz="1200">
              <a:solidFill>
                <a:srgbClr val="0D1117"/>
              </a:solidFill>
              <a:highlight>
                <a:schemeClr val="lt1"/>
              </a:highlight>
              <a:latin typeface="Arial"/>
              <a:ea typeface="Arial"/>
              <a:cs typeface="Arial"/>
              <a:sym typeface="Arial"/>
            </a:endParaRPr>
          </a:p>
          <a:p>
            <a:pPr indent="0" lvl="0" marL="0" rtl="0" algn="l">
              <a:spcBef>
                <a:spcPts val="0"/>
              </a:spcBef>
              <a:spcAft>
                <a:spcPts val="0"/>
              </a:spcAft>
              <a:buNone/>
            </a:pPr>
            <a:r>
              <a:rPr lang="pt-BR" sz="1200">
                <a:solidFill>
                  <a:srgbClr val="0D1117"/>
                </a:solidFill>
                <a:highlight>
                  <a:schemeClr val="lt1"/>
                </a:highlight>
                <a:latin typeface="Arial"/>
                <a:ea typeface="Arial"/>
                <a:cs typeface="Arial"/>
                <a:sym typeface="Arial"/>
              </a:rPr>
              <a:t>Rodrigo Abreu Alves de Freitas Mota ( raafm@cin.ufpe.br)</a:t>
            </a:r>
            <a:endParaRPr sz="1200">
              <a:solidFill>
                <a:srgbClr val="0D1117"/>
              </a:solidFill>
              <a:highlight>
                <a:schemeClr val="lt1"/>
              </a:highlight>
              <a:latin typeface="Arial"/>
              <a:ea typeface="Arial"/>
              <a:cs typeface="Arial"/>
              <a:sym typeface="Arial"/>
            </a:endParaRPr>
          </a:p>
          <a:p>
            <a:pPr indent="0" lvl="0" marL="0" rtl="0" algn="l">
              <a:spcBef>
                <a:spcPts val="0"/>
              </a:spcBef>
              <a:spcAft>
                <a:spcPts val="0"/>
              </a:spcAft>
              <a:buNone/>
            </a:pPr>
            <a:r>
              <a:rPr lang="pt-BR" sz="1200">
                <a:solidFill>
                  <a:srgbClr val="0D1117"/>
                </a:solidFill>
                <a:highlight>
                  <a:schemeClr val="lt1"/>
                </a:highlight>
                <a:latin typeface="Arial"/>
                <a:ea typeface="Arial"/>
                <a:cs typeface="Arial"/>
                <a:sym typeface="Arial"/>
              </a:rPr>
              <a:t>Elisson Rodrigo da Silva Araujo ( ersa@cin.ufpe.br)</a:t>
            </a:r>
            <a:endParaRPr sz="1200">
              <a:solidFill>
                <a:srgbClr val="0D1117"/>
              </a:solidFill>
              <a:highlight>
                <a:schemeClr val="lt1"/>
              </a:highlight>
              <a:latin typeface="Arial"/>
              <a:ea typeface="Arial"/>
              <a:cs typeface="Arial"/>
              <a:sym typeface="Arial"/>
            </a:endParaRPr>
          </a:p>
          <a:p>
            <a:pPr indent="0" lvl="0" marL="0" rtl="0" algn="l">
              <a:spcBef>
                <a:spcPts val="0"/>
              </a:spcBef>
              <a:spcAft>
                <a:spcPts val="0"/>
              </a:spcAft>
              <a:buNone/>
            </a:pPr>
            <a:r>
              <a:rPr lang="pt-BR" sz="1200">
                <a:solidFill>
                  <a:srgbClr val="0D1117"/>
                </a:solidFill>
                <a:highlight>
                  <a:schemeClr val="lt1"/>
                </a:highlight>
                <a:latin typeface="Arial"/>
                <a:ea typeface="Arial"/>
                <a:cs typeface="Arial"/>
                <a:sym typeface="Arial"/>
              </a:rPr>
              <a:t>André Arraes de Alencar Valença ( aaav@cin.ufpe.br)</a:t>
            </a:r>
            <a:endParaRPr sz="1200">
              <a:solidFill>
                <a:srgbClr val="0D1117"/>
              </a:solidFill>
              <a:highlight>
                <a:schemeClr val="lt1"/>
              </a:highlight>
              <a:latin typeface="Arial"/>
              <a:ea typeface="Arial"/>
              <a:cs typeface="Arial"/>
              <a:sym typeface="Arial"/>
            </a:endParaRPr>
          </a:p>
          <a:p>
            <a:pPr indent="0" lvl="0" marL="0" rtl="0" algn="l">
              <a:spcBef>
                <a:spcPts val="0"/>
              </a:spcBef>
              <a:spcAft>
                <a:spcPts val="0"/>
              </a:spcAft>
              <a:buNone/>
            </a:pPr>
            <a:r>
              <a:rPr lang="pt-BR" sz="1200">
                <a:solidFill>
                  <a:srgbClr val="0D1117"/>
                </a:solidFill>
                <a:highlight>
                  <a:schemeClr val="lt1"/>
                </a:highlight>
                <a:latin typeface="Arial"/>
                <a:ea typeface="Arial"/>
                <a:cs typeface="Arial"/>
                <a:sym typeface="Arial"/>
              </a:rPr>
              <a:t>Pedro Henrique Sarmento de Paula ( phsp@cin.ufpe.br)</a:t>
            </a:r>
            <a:endParaRPr>
              <a:solidFill>
                <a:srgbClr val="0D1117"/>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Minimundo</a:t>
            </a:r>
            <a:endParaRPr/>
          </a:p>
        </p:txBody>
      </p:sp>
      <p:sp>
        <p:nvSpPr>
          <p:cNvPr id="71" name="Google Shape;71;p14"/>
          <p:cNvSpPr txBox="1"/>
          <p:nvPr>
            <p:ph idx="1" type="body"/>
          </p:nvPr>
        </p:nvSpPr>
        <p:spPr>
          <a:xfrm>
            <a:off x="4629875" y="0"/>
            <a:ext cx="4166400" cy="4418100"/>
          </a:xfrm>
          <a:prstGeom prst="rect">
            <a:avLst/>
          </a:prstGeom>
        </p:spPr>
        <p:txBody>
          <a:bodyPr anchorCtr="0" anchor="t" bIns="91425" lIns="91425" spcFirstLastPara="1" rIns="91425" wrap="square" tIns="91425">
            <a:noAutofit/>
          </a:bodyPr>
          <a:lstStyle/>
          <a:p>
            <a:pPr indent="0" lvl="0" marL="0" rtl="0" algn="l">
              <a:lnSpc>
                <a:spcPct val="122857"/>
              </a:lnSpc>
              <a:spcBef>
                <a:spcPts val="0"/>
              </a:spcBef>
              <a:spcAft>
                <a:spcPts val="0"/>
              </a:spcAft>
              <a:buSzPts val="688"/>
              <a:buNone/>
            </a:pPr>
            <a:r>
              <a:rPr lang="pt-BR" sz="1000">
                <a:solidFill>
                  <a:schemeClr val="dk1"/>
                </a:solidFill>
                <a:highlight>
                  <a:schemeClr val="lt1"/>
                </a:highlight>
                <a:latin typeface="Courier New"/>
                <a:ea typeface="Courier New"/>
                <a:cs typeface="Courier New"/>
                <a:sym typeface="Courier New"/>
              </a:rPr>
              <a:t>Minimundo - Steam</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SzPts val="688"/>
              <a:buNone/>
            </a:pPr>
            <a:r>
              <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SzPts val="688"/>
              <a:buNone/>
            </a:pPr>
            <a:r>
              <a:rPr lang="pt-BR" sz="1000">
                <a:solidFill>
                  <a:schemeClr val="dk1"/>
                </a:solidFill>
                <a:highlight>
                  <a:schemeClr val="lt1"/>
                </a:highlight>
                <a:latin typeface="Courier New"/>
                <a:ea typeface="Courier New"/>
                <a:cs typeface="Courier New"/>
                <a:sym typeface="Courier New"/>
              </a:rPr>
              <a:t>Eis um modelo de sistema organizacional de Banco de Dados da empresa Valve Corporation, que gerencia o software de gestão de direitos digitais e desenvolvimento de jogos Steam:</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SzPts val="688"/>
              <a:buNone/>
            </a:pPr>
            <a:r>
              <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SzPts val="688"/>
              <a:buNone/>
            </a:pPr>
            <a:r>
              <a:rPr lang="pt-BR" sz="1000">
                <a:solidFill>
                  <a:schemeClr val="dk1"/>
                </a:solidFill>
                <a:highlight>
                  <a:schemeClr val="lt1"/>
                </a:highlight>
                <a:latin typeface="Courier New"/>
                <a:ea typeface="Courier New"/>
                <a:cs typeface="Courier New"/>
                <a:sym typeface="Courier New"/>
              </a:rPr>
              <a:t>A Steam tem desenvolvedoras (ID, nome, quantidade de jogos), que fazem jogos. Um jogo é obrigatoriamente feito por até uma desenvolvedora, que pode, por sua vez, fazer vários jogos. Cada jogo (preço, nome, características) é identificado por sua desenvolvedora. Caso um desenvolvedor tenha feito vários jogos, eles têm uma sub-identificação a partir de um número.</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SzPts val="688"/>
              <a:buNone/>
            </a:pPr>
            <a:r>
              <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SzPts val="688"/>
              <a:buNone/>
            </a:pPr>
            <a:r>
              <a:rPr lang="pt-BR" sz="1000">
                <a:solidFill>
                  <a:schemeClr val="dk1"/>
                </a:solidFill>
                <a:highlight>
                  <a:schemeClr val="lt1"/>
                </a:highlight>
                <a:latin typeface="Courier New"/>
                <a:ea typeface="Courier New"/>
                <a:cs typeface="Courier New"/>
                <a:sym typeface="Courier New"/>
              </a:rPr>
              <a:t>Entre as características de um jogo, temos duas: gênero (um jogo pode ter um ou mais gêneros, i.e., "ação e fantasia") e faixa etária.</a:t>
            </a:r>
            <a:endParaRPr sz="1000">
              <a:solidFill>
                <a:schemeClr val="dk1"/>
              </a:solidFill>
              <a:highlight>
                <a:schemeClr val="lt1"/>
              </a:highlight>
              <a:latin typeface="Courier New"/>
              <a:ea typeface="Courier New"/>
              <a:cs typeface="Courier New"/>
              <a:sym typeface="Courier New"/>
            </a:endParaRPr>
          </a:p>
          <a:p>
            <a:pPr indent="0" lvl="0" marL="0" rtl="0" algn="l">
              <a:lnSpc>
                <a:spcPct val="95000"/>
              </a:lnSpc>
              <a:spcBef>
                <a:spcPts val="0"/>
              </a:spcBef>
              <a:spcAft>
                <a:spcPts val="1200"/>
              </a:spcAft>
              <a:buSzPts val="688"/>
              <a:buNone/>
            </a:pPr>
            <a:r>
              <a:t/>
            </a:r>
            <a:endParaRPr sz="81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Minimundo</a:t>
            </a:r>
            <a:endParaRPr/>
          </a:p>
        </p:txBody>
      </p:sp>
      <p:sp>
        <p:nvSpPr>
          <p:cNvPr id="77" name="Google Shape;77;p15"/>
          <p:cNvSpPr txBox="1"/>
          <p:nvPr>
            <p:ph idx="1" type="body"/>
          </p:nvPr>
        </p:nvSpPr>
        <p:spPr>
          <a:xfrm>
            <a:off x="4572000" y="0"/>
            <a:ext cx="4166400" cy="5143500"/>
          </a:xfrm>
          <a:prstGeom prst="rect">
            <a:avLst/>
          </a:prstGeom>
        </p:spPr>
        <p:txBody>
          <a:bodyPr anchorCtr="0" anchor="t" bIns="91425" lIns="91425" spcFirstLastPara="1" rIns="91425" wrap="square" tIns="91425">
            <a:noAutofit/>
          </a:bodyPr>
          <a:lstStyle/>
          <a:p>
            <a:pPr indent="0" lvl="0" marL="0" rtl="0" algn="l">
              <a:lnSpc>
                <a:spcPct val="122857"/>
              </a:lnSpc>
              <a:spcBef>
                <a:spcPts val="0"/>
              </a:spcBef>
              <a:spcAft>
                <a:spcPts val="0"/>
              </a:spcAft>
              <a:buNone/>
            </a:pPr>
            <a:r>
              <a:rPr lang="pt-BR" sz="1000">
                <a:solidFill>
                  <a:schemeClr val="dk1"/>
                </a:solidFill>
                <a:highlight>
                  <a:schemeClr val="lt1"/>
                </a:highlight>
                <a:latin typeface="Courier New"/>
                <a:ea typeface="Courier New"/>
                <a:cs typeface="Courier New"/>
                <a:sym typeface="Courier New"/>
              </a:rPr>
              <a:t>Uma desenvolvedora é contratualmente composta por empregados (nome, cpf). Uma desenvolvedora pode ter vários empregados. Ao mesmo tempo, uma pessoa pode trabalhar para mais de uma desenvolvedora. As equipes estão divididas da seguinte forma: um empregado pode chefiar vários "coadjuvantes", mas um coadjuvante só pode ter um chefe.</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None/>
            </a:pPr>
            <a:r>
              <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Clr>
                <a:srgbClr val="000000"/>
              </a:buClr>
              <a:buSzPts val="688"/>
              <a:buFont typeface="Arial"/>
              <a:buNone/>
            </a:pPr>
            <a:r>
              <a:rPr lang="pt-BR" sz="1000">
                <a:solidFill>
                  <a:schemeClr val="dk1"/>
                </a:solidFill>
                <a:highlight>
                  <a:schemeClr val="lt1"/>
                </a:highlight>
                <a:latin typeface="Courier New"/>
                <a:ea typeface="Courier New"/>
                <a:cs typeface="Courier New"/>
                <a:sym typeface="Courier New"/>
              </a:rPr>
              <a:t>Vale salientar que um empregado pode ser dividido entre estagiário e sênior, porque cada um deles tem atributos distintos. Um estagiário, por exemplo, recebe uma bolsa e está vinculado a uma faculdade, enquanto que um sênior tem uma área específica de atuação e recebe um salário.</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Minimundo</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lnSpc>
                <a:spcPct val="122857"/>
              </a:lnSpc>
              <a:spcBef>
                <a:spcPts val="0"/>
              </a:spcBef>
              <a:spcAft>
                <a:spcPts val="0"/>
              </a:spcAft>
              <a:buNone/>
            </a:pPr>
            <a:r>
              <a:rPr lang="pt-BR" sz="1000">
                <a:solidFill>
                  <a:schemeClr val="dk1"/>
                </a:solidFill>
                <a:highlight>
                  <a:schemeClr val="lt1"/>
                </a:highlight>
                <a:latin typeface="Courier New"/>
                <a:ea typeface="Courier New"/>
                <a:cs typeface="Courier New"/>
                <a:sym typeface="Courier New"/>
              </a:rPr>
              <a:t>Voltando a falar de jogos, eles podem ser comprados por consumidores; estas compras têm, evidentemente, um valor e um meio de pagamento. Ocasionalmente, há promoções (ID, Percentual do Desconto) disponíveis às compras, ou seja, não é algo sempre presente nesta ação.</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None/>
            </a:pPr>
            <a:r>
              <a:t/>
            </a:r>
            <a:endParaRPr sz="1000">
              <a:solidFill>
                <a:schemeClr val="dk1"/>
              </a:solidFill>
              <a:highlight>
                <a:schemeClr val="lt1"/>
              </a:highlight>
              <a:latin typeface="Courier New"/>
              <a:ea typeface="Courier New"/>
              <a:cs typeface="Courier New"/>
              <a:sym typeface="Courier New"/>
            </a:endParaRPr>
          </a:p>
          <a:p>
            <a:pPr indent="0" lvl="0" marL="0" rtl="0" algn="l">
              <a:lnSpc>
                <a:spcPct val="122857"/>
              </a:lnSpc>
              <a:spcBef>
                <a:spcPts val="0"/>
              </a:spcBef>
              <a:spcAft>
                <a:spcPts val="0"/>
              </a:spcAft>
              <a:buNone/>
            </a:pPr>
            <a:r>
              <a:rPr lang="pt-BR" sz="1000">
                <a:solidFill>
                  <a:schemeClr val="dk1"/>
                </a:solidFill>
                <a:highlight>
                  <a:schemeClr val="lt1"/>
                </a:highlight>
                <a:latin typeface="Courier New"/>
                <a:ea typeface="Courier New"/>
                <a:cs typeface="Courier New"/>
                <a:sym typeface="Courier New"/>
              </a:rPr>
              <a:t>Finalmente, os consumidores que comprarão os jogos são registrados com um nome, um usuário e o e-mail. O e-mail será o elemento distintivo de cada usuário.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11000" y="695650"/>
            <a:ext cx="8853925" cy="4364012"/>
          </a:xfrm>
          <a:prstGeom prst="rect">
            <a:avLst/>
          </a:prstGeom>
          <a:noFill/>
          <a:ln>
            <a:noFill/>
          </a:ln>
        </p:spPr>
      </p:pic>
      <p:sp>
        <p:nvSpPr>
          <p:cNvPr id="89" name="Google Shape;89;p17"/>
          <p:cNvSpPr txBox="1"/>
          <p:nvPr/>
        </p:nvSpPr>
        <p:spPr>
          <a:xfrm>
            <a:off x="2989875" y="133200"/>
            <a:ext cx="38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latin typeface="Merriweather Light"/>
                <a:ea typeface="Merriweather Light"/>
                <a:cs typeface="Merriweather Light"/>
                <a:sym typeface="Merriweather Light"/>
              </a:rPr>
              <a:t>Modelo Conceitual</a:t>
            </a:r>
            <a:endParaRPr>
              <a:latin typeface="Merriweather Light"/>
              <a:ea typeface="Merriweather Light"/>
              <a:cs typeface="Merriweather Light"/>
              <a:sym typeface="Merriweather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Projeto Lógico</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100">
                <a:solidFill>
                  <a:srgbClr val="000000"/>
                </a:solidFill>
                <a:latin typeface="Arial"/>
                <a:ea typeface="Arial"/>
                <a:cs typeface="Arial"/>
                <a:sym typeface="Arial"/>
              </a:rPr>
              <a:t>#Entidades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Empregado(</a:t>
            </a:r>
            <a:r>
              <a:rPr lang="pt-BR" sz="1100" u="sng">
                <a:solidFill>
                  <a:srgbClr val="000000"/>
                </a:solidFill>
                <a:latin typeface="Arial"/>
                <a:ea typeface="Arial"/>
                <a:cs typeface="Arial"/>
                <a:sym typeface="Arial"/>
              </a:rPr>
              <a:t>Cpf,</a:t>
            </a:r>
            <a:r>
              <a:rPr lang="pt-BR" sz="1100">
                <a:solidFill>
                  <a:srgbClr val="000000"/>
                </a:solidFill>
                <a:latin typeface="Arial"/>
                <a:ea typeface="Arial"/>
                <a:cs typeface="Arial"/>
                <a:sym typeface="Arial"/>
              </a:rPr>
              <a:t> Nome!, Cpf_Chefe)</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Cpf_Chefe -&gt; Empregado(Cpf)</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Estagiário(</a:t>
            </a:r>
            <a:r>
              <a:rPr lang="pt-BR" sz="1100" u="sng">
                <a:solidFill>
                  <a:srgbClr val="000000"/>
                </a:solidFill>
                <a:latin typeface="Arial"/>
                <a:ea typeface="Arial"/>
                <a:cs typeface="Arial"/>
                <a:sym typeface="Arial"/>
              </a:rPr>
              <a:t>Cpf</a:t>
            </a:r>
            <a:r>
              <a:rPr lang="pt-BR" sz="1100">
                <a:solidFill>
                  <a:srgbClr val="000000"/>
                </a:solidFill>
                <a:latin typeface="Arial"/>
                <a:ea typeface="Arial"/>
                <a:cs typeface="Arial"/>
                <a:sym typeface="Arial"/>
              </a:rPr>
              <a:t>, Bolsa, Faculdade)</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Cpf -&gt; Empregado(</a:t>
            </a:r>
            <a:r>
              <a:rPr lang="pt-BR" sz="1100" u="sng">
                <a:solidFill>
                  <a:srgbClr val="000000"/>
                </a:solidFill>
                <a:latin typeface="Arial"/>
                <a:ea typeface="Arial"/>
                <a:cs typeface="Arial"/>
                <a:sym typeface="Arial"/>
              </a:rPr>
              <a:t>Cpf</a:t>
            </a:r>
            <a:r>
              <a:rPr lang="pt-B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Senior(</a:t>
            </a:r>
            <a:r>
              <a:rPr lang="pt-BR" sz="1100" u="sng">
                <a:solidFill>
                  <a:srgbClr val="000000"/>
                </a:solidFill>
                <a:latin typeface="Arial"/>
                <a:ea typeface="Arial"/>
                <a:cs typeface="Arial"/>
                <a:sym typeface="Arial"/>
              </a:rPr>
              <a:t>Cpf</a:t>
            </a:r>
            <a:r>
              <a:rPr lang="pt-BR" sz="1100">
                <a:solidFill>
                  <a:srgbClr val="000000"/>
                </a:solidFill>
                <a:latin typeface="Arial"/>
                <a:ea typeface="Arial"/>
                <a:cs typeface="Arial"/>
                <a:sym typeface="Arial"/>
              </a:rPr>
              <a:t>, Área de atuação!, Salário!)</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Cpf -&gt; Empregado(</a:t>
            </a:r>
            <a:r>
              <a:rPr lang="pt-BR" sz="1100" u="sng">
                <a:solidFill>
                  <a:srgbClr val="000000"/>
                </a:solidFill>
                <a:latin typeface="Arial"/>
                <a:ea typeface="Arial"/>
                <a:cs typeface="Arial"/>
                <a:sym typeface="Arial"/>
              </a:rPr>
              <a:t>Cpf</a:t>
            </a:r>
            <a:r>
              <a:rPr lang="pt-B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Desenvolvedora(</a:t>
            </a:r>
            <a:r>
              <a:rPr lang="pt-BR" sz="1100" u="sng">
                <a:solidFill>
                  <a:srgbClr val="000000"/>
                </a:solidFill>
                <a:latin typeface="Arial"/>
                <a:ea typeface="Arial"/>
                <a:cs typeface="Arial"/>
                <a:sym typeface="Arial"/>
              </a:rPr>
              <a:t>ID</a:t>
            </a:r>
            <a:r>
              <a:rPr lang="pt-BR" sz="1100">
                <a:solidFill>
                  <a:srgbClr val="000000"/>
                </a:solidFill>
                <a:latin typeface="Arial"/>
                <a:ea typeface="Arial"/>
                <a:cs typeface="Arial"/>
                <a:sym typeface="Arial"/>
              </a:rPr>
              <a:t>, Nome!, Qtd Jogos)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Promoção(</a:t>
            </a:r>
            <a:r>
              <a:rPr lang="pt-BR" sz="1100" u="sng">
                <a:solidFill>
                  <a:srgbClr val="000000"/>
                </a:solidFill>
                <a:latin typeface="Arial"/>
                <a:ea typeface="Arial"/>
                <a:cs typeface="Arial"/>
                <a:sym typeface="Arial"/>
              </a:rPr>
              <a:t>ID</a:t>
            </a:r>
            <a:r>
              <a:rPr lang="pt-BR" sz="1100">
                <a:solidFill>
                  <a:srgbClr val="000000"/>
                </a:solidFill>
                <a:latin typeface="Arial"/>
                <a:ea typeface="Arial"/>
                <a:cs typeface="Arial"/>
                <a:sym typeface="Arial"/>
              </a:rPr>
              <a:t>, Percentual Desc!)</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Consumidor(</a:t>
            </a:r>
            <a:r>
              <a:rPr lang="pt-BR" sz="1100" u="sng">
                <a:solidFill>
                  <a:srgbClr val="000000"/>
                </a:solidFill>
                <a:latin typeface="Arial"/>
                <a:ea typeface="Arial"/>
                <a:cs typeface="Arial"/>
                <a:sym typeface="Arial"/>
              </a:rPr>
              <a:t>E-mail</a:t>
            </a:r>
            <a:r>
              <a:rPr lang="pt-BR" sz="1100">
                <a:solidFill>
                  <a:srgbClr val="000000"/>
                </a:solidFill>
                <a:latin typeface="Arial"/>
                <a:ea typeface="Arial"/>
                <a:cs typeface="Arial"/>
                <a:sym typeface="Arial"/>
              </a:rPr>
              <a:t>, Nome, Usuário!)</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Projeto Lógico</a:t>
            </a:r>
            <a:endParaRPr/>
          </a:p>
          <a:p>
            <a:pPr indent="0" lvl="0" marL="0" rtl="0" algn="l">
              <a:spcBef>
                <a:spcPts val="0"/>
              </a:spcBef>
              <a:spcAft>
                <a:spcPts val="0"/>
              </a:spcAft>
              <a:buNone/>
            </a:pPr>
            <a:r>
              <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100">
                <a:solidFill>
                  <a:srgbClr val="000000"/>
                </a:solidFill>
                <a:latin typeface="Arial"/>
                <a:ea typeface="Arial"/>
                <a:cs typeface="Arial"/>
                <a:sym typeface="Arial"/>
              </a:rPr>
              <a:t>#Entidade Fraca</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Jogo(</a:t>
            </a:r>
            <a:r>
              <a:rPr lang="pt-BR" sz="1100" u="sng">
                <a:solidFill>
                  <a:srgbClr val="000000"/>
                </a:solidFill>
                <a:latin typeface="Arial"/>
                <a:ea typeface="Arial"/>
                <a:cs typeface="Arial"/>
                <a:sym typeface="Arial"/>
              </a:rPr>
              <a:t>ID, Código</a:t>
            </a:r>
            <a:r>
              <a:rPr lang="pt-BR" sz="1100">
                <a:solidFill>
                  <a:srgbClr val="000000"/>
                </a:solidFill>
                <a:latin typeface="Arial"/>
                <a:ea typeface="Arial"/>
                <a:cs typeface="Arial"/>
                <a:sym typeface="Arial"/>
              </a:rPr>
              <a:t>, Nome!, Preço, Car_Faixa Etária)</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ID -&gt; Desenvolvedora(ID)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Car_Gêneros(</a:t>
            </a:r>
            <a:r>
              <a:rPr lang="pt-BR" sz="1100" u="sng">
                <a:solidFill>
                  <a:srgbClr val="000000"/>
                </a:solidFill>
                <a:latin typeface="Arial"/>
                <a:ea typeface="Arial"/>
                <a:cs typeface="Arial"/>
                <a:sym typeface="Arial"/>
              </a:rPr>
              <a:t>ID, Código, gêneros</a:t>
            </a:r>
            <a:r>
              <a:rPr lang="pt-B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ID, Código -&gt; Jogo(ID, Código)</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#Entidade Associativa</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Compra(</a:t>
            </a:r>
            <a:r>
              <a:rPr lang="pt-BR" sz="1100" u="sng">
                <a:solidFill>
                  <a:srgbClr val="000000"/>
                </a:solidFill>
                <a:latin typeface="Arial"/>
                <a:ea typeface="Arial"/>
                <a:cs typeface="Arial"/>
                <a:sym typeface="Arial"/>
              </a:rPr>
              <a:t>E-mail,ID, Código</a:t>
            </a:r>
            <a:r>
              <a:rPr lang="pt-BR" sz="1100">
                <a:solidFill>
                  <a:srgbClr val="000000"/>
                </a:solidFill>
                <a:latin typeface="Arial"/>
                <a:ea typeface="Arial"/>
                <a:cs typeface="Arial"/>
                <a:sym typeface="Arial"/>
              </a:rPr>
              <a:t> ,Valor, Meio de Pagamento!)</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E-mail -&gt; Consumidor(E-mail)</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000000"/>
                </a:solidFill>
                <a:latin typeface="Arial"/>
                <a:ea typeface="Arial"/>
                <a:cs typeface="Arial"/>
                <a:sym typeface="Arial"/>
              </a:rPr>
              <a:t>ID, Código -&gt; Jogo(ID, Código)</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Projeto Lógico</a:t>
            </a:r>
            <a:endParaRPr/>
          </a:p>
          <a:p>
            <a:pPr indent="0" lvl="0" marL="0" rtl="0" algn="l">
              <a:spcBef>
                <a:spcPts val="0"/>
              </a:spcBef>
              <a:spcAft>
                <a:spcPts val="0"/>
              </a:spcAft>
              <a:buNone/>
            </a:pPr>
            <a:r>
              <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100">
                <a:solidFill>
                  <a:srgbClr val="000000"/>
                </a:solidFill>
                <a:latin typeface="Arial"/>
                <a:ea typeface="Arial"/>
                <a:cs typeface="Arial"/>
                <a:sym typeface="Arial"/>
              </a:rPr>
              <a:t>#Relações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pt-BR" sz="1100">
                <a:solidFill>
                  <a:srgbClr val="202124"/>
                </a:solidFill>
                <a:highlight>
                  <a:srgbClr val="FFFFFF"/>
                </a:highlight>
                <a:latin typeface="Arial"/>
                <a:ea typeface="Arial"/>
                <a:cs typeface="Arial"/>
                <a:sym typeface="Arial"/>
              </a:rPr>
              <a:t>Elegível_Prom(I</a:t>
            </a:r>
            <a:r>
              <a:rPr lang="pt-BR" sz="1100" u="sng">
                <a:solidFill>
                  <a:srgbClr val="202124"/>
                </a:solidFill>
                <a:highlight>
                  <a:srgbClr val="FFFFFF"/>
                </a:highlight>
                <a:latin typeface="Arial"/>
                <a:ea typeface="Arial"/>
                <a:cs typeface="Arial"/>
                <a:sym typeface="Arial"/>
              </a:rPr>
              <a:t>D,E-mail,ID_dev,Codigo</a:t>
            </a:r>
            <a:r>
              <a:rPr lang="pt-BR" sz="1100">
                <a:solidFill>
                  <a:srgbClr val="202124"/>
                </a:solidFill>
                <a:highlight>
                  <a:srgbClr val="FFFFFF"/>
                </a:highlight>
                <a:latin typeface="Arial"/>
                <a:ea typeface="Arial"/>
                <a:cs typeface="Arial"/>
                <a:sym typeface="Arial"/>
              </a:rPr>
              <a:t>)</a:t>
            </a:r>
            <a:endParaRPr sz="11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lang="pt-BR" sz="1100">
                <a:solidFill>
                  <a:srgbClr val="202124"/>
                </a:solidFill>
                <a:highlight>
                  <a:srgbClr val="FFFFFF"/>
                </a:highlight>
                <a:latin typeface="Arial"/>
                <a:ea typeface="Arial"/>
                <a:cs typeface="Arial"/>
                <a:sym typeface="Arial"/>
              </a:rPr>
              <a:t>ID -&gt; Promoção(ID)</a:t>
            </a:r>
            <a:endParaRPr sz="11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lang="pt-BR" sz="1100">
                <a:solidFill>
                  <a:srgbClr val="202124"/>
                </a:solidFill>
                <a:highlight>
                  <a:srgbClr val="FFFFFF"/>
                </a:highlight>
                <a:latin typeface="Arial"/>
                <a:ea typeface="Arial"/>
                <a:cs typeface="Arial"/>
                <a:sym typeface="Arial"/>
              </a:rPr>
              <a:t>E-mail, ID_dev, Código -&gt; Compra(E-mail, ID, Código)</a:t>
            </a:r>
            <a:endParaRPr sz="11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lang="pt-BR" sz="1100">
                <a:solidFill>
                  <a:srgbClr val="202124"/>
                </a:solidFill>
                <a:highlight>
                  <a:srgbClr val="FFFFFF"/>
                </a:highlight>
                <a:latin typeface="Arial"/>
                <a:ea typeface="Arial"/>
                <a:cs typeface="Arial"/>
                <a:sym typeface="Arial"/>
              </a:rPr>
              <a:t>Contrato(</a:t>
            </a:r>
            <a:r>
              <a:rPr lang="pt-BR" sz="1100" u="sng">
                <a:solidFill>
                  <a:srgbClr val="202124"/>
                </a:solidFill>
                <a:highlight>
                  <a:srgbClr val="FFFFFF"/>
                </a:highlight>
                <a:latin typeface="Arial"/>
                <a:ea typeface="Arial"/>
                <a:cs typeface="Arial"/>
                <a:sym typeface="Arial"/>
              </a:rPr>
              <a:t>Cpf,ID, Data</a:t>
            </a:r>
            <a:r>
              <a:rPr lang="pt-BR" sz="1100">
                <a:solidFill>
                  <a:srgbClr val="202124"/>
                </a:solidFill>
                <a:highlight>
                  <a:srgbClr val="FFFFFF"/>
                </a:highlight>
                <a:latin typeface="Arial"/>
                <a:ea typeface="Arial"/>
                <a:cs typeface="Arial"/>
                <a:sym typeface="Arial"/>
              </a:rPr>
              <a:t>)</a:t>
            </a:r>
            <a:endParaRPr sz="11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lang="pt-BR" sz="1100">
                <a:solidFill>
                  <a:srgbClr val="202124"/>
                </a:solidFill>
                <a:highlight>
                  <a:srgbClr val="FFFFFF"/>
                </a:highlight>
                <a:latin typeface="Arial"/>
                <a:ea typeface="Arial"/>
                <a:cs typeface="Arial"/>
                <a:sym typeface="Arial"/>
              </a:rPr>
              <a:t>Cpf  -&gt;  Empregado(Cpf)</a:t>
            </a:r>
            <a:endParaRPr sz="1100">
              <a:solidFill>
                <a:srgbClr val="202124"/>
              </a:solidFill>
              <a:highlight>
                <a:srgbClr val="FFFFFF"/>
              </a:highlight>
              <a:latin typeface="Arial"/>
              <a:ea typeface="Arial"/>
              <a:cs typeface="Arial"/>
              <a:sym typeface="Arial"/>
            </a:endParaRPr>
          </a:p>
          <a:p>
            <a:pPr indent="0" lvl="0" marL="0" rtl="0" algn="l">
              <a:spcBef>
                <a:spcPts val="0"/>
              </a:spcBef>
              <a:spcAft>
                <a:spcPts val="0"/>
              </a:spcAft>
              <a:buNone/>
            </a:pPr>
            <a:r>
              <a:rPr lang="pt-BR" sz="1100">
                <a:solidFill>
                  <a:srgbClr val="202124"/>
                </a:solidFill>
                <a:highlight>
                  <a:srgbClr val="FFFFFF"/>
                </a:highlight>
                <a:latin typeface="Arial"/>
                <a:ea typeface="Arial"/>
                <a:cs typeface="Arial"/>
                <a:sym typeface="Arial"/>
              </a:rPr>
              <a:t>ID -&gt; Desenvolvedora(ID)</a:t>
            </a:r>
            <a:endParaRPr sz="1100">
              <a:solidFill>
                <a:srgbClr val="202124"/>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