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52bce3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752bce3c9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52bce3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752bce3c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52bce3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752bce3c9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52bce3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752bce3c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377de78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5377de7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5377de78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5377de7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52bce3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752bce3c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5377de78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75377de78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5377de78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5377de78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52bcdf0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752bcdf0f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52bcdf0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5752bcdf0f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52bcdf0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23232"/>
              </a:solidFill>
              <a:highlight>
                <a:srgbClr val="FFFFFF"/>
              </a:highlight>
            </a:endParaRPr>
          </a:p>
        </p:txBody>
      </p:sp>
      <p:sp>
        <p:nvSpPr>
          <p:cNvPr id="65" name="Google Shape;65;g5752bcdf0f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52bcdf0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5752bcdf0f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52bcdf0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752bcdf0f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52bce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752bce3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52bce3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752bce3c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52bce3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5752bce3c9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texto">
  <p:cSld name="Imagem com tex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em branco">
  <p:cSld name="Slide 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>
  <p:cSld name="Conteúdo com Le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sz="20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údo com Legenda">
  <p:cSld name="1_Conteúdo com Le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40900" y="1361139"/>
            <a:ext cx="84261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MQTT, CoAP, XMPP e AMQP</a:t>
            </a:r>
            <a:endParaRPr/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203200" y="2232612"/>
            <a:ext cx="838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pt-BR" sz="1800"/>
              <a:t>Bianca Espíndola, Lucas Steglich, Patrick Kochan, Randy Ramos    </a:t>
            </a:r>
            <a:endParaRPr b="1" sz="1800"/>
          </a:p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364417" y="2557894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pt-BR"/>
              <a:t>Engenharia de Computação | DEC | 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8650" y="365125"/>
            <a:ext cx="842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Exemplo de ambiente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1766425"/>
            <a:ext cx="66960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1223950" y="5512775"/>
            <a:ext cx="669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04: Exemplo de ambiente CoAP interligado a ambiente HTTP.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MAZZER, Daniel; FRIGIERI, Edielson P.; PARREIRA, Luís Felipe C. G. Protocolos M2M para Ambientes Limitados no Contexto do IoT: Uma Comparação de Abordagens.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Mensagens CON e NON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00" y="1690825"/>
            <a:ext cx="5099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350" y="1690754"/>
            <a:ext cx="2524200" cy="2809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97100" y="4569200"/>
            <a:ext cx="4943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05: Exemplo de troca d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mensagens CON. (a) Acesso bem-sucedido ao recurso e (b) Recurso não encontrado.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MAZZER, Daniel; FRIGIERI, Edielson P.; PARR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EIRA, Luís Felipe C. G. Protocolos M2M para Ambientes Limitados no Contexto do IoT: Uma Comparação de Abordagens.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067425" y="4510850"/>
            <a:ext cx="25242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06: Exemplo de troca de mensagens NON.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MAZZER, Daniel; FRIGIERI, Edielson P.; PARREIRA, Luís Felipe C. G. Protocolos M2M para Ambientes Limitados no Contexto do IoT: Uma Comparação de Abordagens.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Recurso de observação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625" y="1545600"/>
            <a:ext cx="7215250" cy="3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1121625" y="5355600"/>
            <a:ext cx="7215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07: Exemplo utilização do recurso de observação.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MAZZER, Daniel; FRIGIERI, Edielson P.; PARREIRA, Luís Felipe C. G. Protocolos M2M para Ambientes Limitados no Contexto do IoT: Uma Comparação de Abordagens.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XMPP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28650" y="1433847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 Extensible Messaging and Presence Protocol.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Jeremie Miller anuncia a existência de Jabber em 1999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As especificações básicas do XMPP são desenvolvidas na IETF (Internet Engineering Task Force) - RFC 6120 , RFC 6121 e RFC 7622 (junto com uma ligação WebSocket definida no RFC 7395 ).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Basicamente o XMPP é um protocolo semelhante ao Skype, mas com a diferença de que tem muitos servidores, e muitos clientes e bons servidores que não guardam logs.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do XMPP: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404950" y="1690825"/>
            <a:ext cx="85692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Encriptação das Salas de chat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Autenticação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Lista de Contactos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Mensagens Pessoa-para-Pessoa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Mensagens para múltiplas pessoas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 muito mais…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XMPP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827125" cy="20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AMQP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Advanced Message Queuing Protocol.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Originado em 2003 por John O’Hara e lançada sua versão atual em 2011 pela AMQP Working Group.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A especificação atual é AMQP 1.0.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Protocolos similares são STOMP e OpenWire.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solidFill>
                  <a:schemeClr val="dk1"/>
                </a:solidFill>
              </a:rPr>
              <a:t>Opera entre quem envia a mensagem e quem recebe, de forma que interage com outras mensagens. O AMQP irá enfileirar essas mensagens que estão sendo enviadas, chegando na ordem correta para o recebedor.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 sz="3000"/>
              <a:t>Processo de Funcionamento</a:t>
            </a:r>
            <a:endParaRPr sz="300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Abre a conexão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Inicia a sessão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Anexa o link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Transfere os dados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Fluxo de dados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Dispõe os dados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Desanexa o link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Finaliza a sessão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Fecha a conexão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AMQP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88" y="2662775"/>
            <a:ext cx="7930425" cy="2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</a:pPr>
            <a:r>
              <a:rPr lang="pt-BR" sz="9600"/>
              <a:t>Obrigado!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MQTT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Message Queue Telemetry Transport.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Criado pela IBM no final da década de 90.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Entidades na rede: Um message broker e inúmeros clientes.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O cliente pode assinar um "tópico" de mensagem no broker.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O cliente publica as mensagens em um tópico, enviando a mensagem e o tópico ao broker.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Em seguida, o broker encaminha a mensagem a todos os clientes que assinam esse tópico.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https://www.ibm.com/developerworks/br/library/iot-mqtt-why-good-for-iot/iot-mqtt-why-good-for-iot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http://mqtt.org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https://www.embarcados.com.br/mqtt-protocolos-para-iot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629841" y="272141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pt-BR"/>
              <a:t>Título do slide com texto e duas imagens</a:t>
            </a:r>
            <a:endParaRPr/>
          </a:p>
        </p:txBody>
      </p:sp>
      <p:pic>
        <p:nvPicPr>
          <p:cNvPr id="178" name="Google Shape;17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297" y="447040"/>
            <a:ext cx="3684360" cy="276351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65008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Esse é um exemplo de slide no qual você pode inserir duas imagens e ainda um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As imagens utilizadas neste arquivo são de uso exclusivo da UFSC.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At vero eos et accusamus et iusto odio dignissimos ducimus qui blanditiis praesentium voluptatum deleniti. </a:t>
            </a:r>
            <a:endParaRPr sz="2000"/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297" y="3476389"/>
            <a:ext cx="3684360" cy="244702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4349297" y="3210554"/>
            <a:ext cx="36843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 da imagem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4349297" y="5923418"/>
            <a:ext cx="36843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 da imagem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Funcionamento MQTT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5555" l="0" r="0" t="5563"/>
          <a:stretch/>
        </p:blipFill>
        <p:spPr>
          <a:xfrm>
            <a:off x="1077686" y="1208533"/>
            <a:ext cx="6988629" cy="465865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077686" y="5867187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01: funcionamento do protocolo MQTT.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https://www.hivemq.com/img/blog/shared-subscriptions.gif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MQTT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218325"/>
            <a:ext cx="7886700" cy="4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Especifica como os bytes de dados são organizados e transmitidos pela rede TCP/IP.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Cada mensagem possui uma carga útil de comandos e dados.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O comando define o tipo de mensagem </a:t>
            </a:r>
            <a:r>
              <a:rPr lang="pt-BR" sz="2400">
                <a:solidFill>
                  <a:schemeClr val="dk1"/>
                </a:solidFill>
              </a:rPr>
              <a:t>O cliente pode assinar um "tópico" de mensagem no broker.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CONNECT;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CONNACK;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SUBSCRIBE/UNSUBSCRIBE;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SUBACK;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PUBLISH.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Publish/</a:t>
            </a:r>
            <a:r>
              <a:rPr b="1" lang="pt-BR" sz="4400">
                <a:solidFill>
                  <a:srgbClr val="75818B"/>
                </a:solidFill>
              </a:rPr>
              <a:t>Subscribe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077686" y="5714787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02: Publish e Subscribe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https://stablekernel.com/wp-content/uploads/2017/06/Screen-Shot-2014-10-22-at-12-21-07.png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1" y="1160087"/>
            <a:ext cx="7886700" cy="453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explicação imagem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50675" y="1138425"/>
            <a:ext cx="8264700" cy="5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Primeiro, o cliente conecta-se ao broker enviando uma mensagem CONNECT. A mensagem CONNECT pede para estabelecer uma conexão do cliente com o broker. A mensagem CONNECT tem os parâmetros de conteúdo a seguir.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O cliente receberá uma mensagem CONNACK do broker. A mensagem CONNACK tem os parâmetros de conteúdo a seguir.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Depois que uma conexão for estabelecida, o cliente poderá enviar uma ou mais mensagens SUBSCRIBE ao broker para indicar que ele receberá mensagens do broker de determinados tópicos.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Depois que o cliente tiver assinado um tópico com sucesso, o broker retornará uma mensagem SUBACK com um ou mais parâmetros returnCode.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Correspondendo à mensagem SUBSCRIBE, o cliente também poderá UNSUBSCRIBE (cancelar a assinatura) de um tópico ou de vários tópicos.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O cliente pode enviar mensagens PUBLISH ao broker. A mensagem contém um tópico e uma carga útil de dados. Em seguida, o broker encaminha a mensagem a todos os clientes que assinam esse tópico.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O protocolo COAP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218325"/>
            <a:ext cx="8165100" cy="4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Constrained Application Protocol;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Proposto em 2014 pela </a:t>
            </a:r>
            <a:r>
              <a:rPr lang="pt-BR" sz="2400">
                <a:solidFill>
                  <a:schemeClr val="dk1"/>
                </a:solidFill>
              </a:rPr>
              <a:t>IETF CoRE (</a:t>
            </a:r>
            <a:r>
              <a:rPr lang="pt-BR" sz="2400">
                <a:solidFill>
                  <a:schemeClr val="dk1"/>
                </a:solidFill>
              </a:rPr>
              <a:t>RFC 7252</a:t>
            </a:r>
            <a:r>
              <a:rPr lang="pt-BR" sz="2400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Internet Engineering Task Force.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Objetivo: ser l</a:t>
            </a:r>
            <a:r>
              <a:rPr lang="pt-BR" sz="2400">
                <a:solidFill>
                  <a:schemeClr val="dk1"/>
                </a:solidFill>
              </a:rPr>
              <a:t>eve e econômico (IoT);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Por que restrito?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Redes com tráfego limitado e dispositivos com restrições de alimentação e memória;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87950" y="4942400"/>
            <a:ext cx="7886700" cy="914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Projetado para usar recursos mínimos,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tanto no dispositivo quanto na rede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28650" y="1218325"/>
            <a:ext cx="78867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Trabalha com UDP e IP;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Comunicação 1-1 (M2M);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Assemelha-se ao HTTP: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Migração e integração;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Modelo “cliente/servidor”;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Baseado no modelo REST;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pt-BR" sz="2300">
                <a:solidFill>
                  <a:schemeClr val="dk1"/>
                </a:solidFill>
              </a:rPr>
              <a:t>GET, POST, PUT, DELETE.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Implementa observação e descoberta;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QoS = confirmable e non-confirmable messages;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DLTS = troca segura de mensagens (transporte);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Cabeçalho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28650" y="1218325"/>
            <a:ext cx="78867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Cabeçalho fixo de 4 bytes + Token de 0-8 bytes.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T: CON (0), NON (1), ACK (2) ou RST (3);</a:t>
            </a:r>
            <a:endParaRPr sz="2300">
              <a:solidFill>
                <a:schemeClr val="dk1"/>
              </a:solidFill>
            </a:endParaRPr>
          </a:p>
          <a:p>
            <a:pPr indent="-22225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>
                <a:solidFill>
                  <a:schemeClr val="dk1"/>
                </a:solidFill>
              </a:rPr>
              <a:t>Code: Solicitação (0), Resposta bem sucedida (2), Erro de resposta do cliente (3) e Erro do servidor (5).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463" y="1772518"/>
            <a:ext cx="5869075" cy="24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1637475" y="3988775"/>
            <a:ext cx="579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03: Cabeçalho CoAP.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UFRJ.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Constrained Application Protocol. &lt;</a:t>
            </a:r>
            <a:r>
              <a:rPr lang="pt-BR" sz="1100">
                <a:solidFill>
                  <a:schemeClr val="dk1"/>
                </a:solidFill>
              </a:rPr>
              <a:t>https://www.gta.ufrj.br/ensino/eel878/redes1-2018-1/trabalhos-vf/coap/coap.html&gt;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