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52bce3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752bce3c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52bce3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752bce3c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52bce3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752bce3c9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52bce3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752bce3c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4e0856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d4e0856d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4e0856db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4e0856d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4e0856db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4e0856d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2bce3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752bce3c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5377de7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75377de78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5377de78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5377de7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4d4ad5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5d4d4ad59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4d4ad5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d4d4ad59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4d4ad5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d4d4ad59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d4ad5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d4d4ad59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4d4ad5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d4d4ad59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4d4ad5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d4d4ad59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4d4ad5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d4d4ad59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52bcdf0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752bcdf0f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52bcdf0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5752bcdf0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52bcdf0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  <p:sp>
        <p:nvSpPr>
          <p:cNvPr id="65" name="Google Shape;65;g5752bcdf0f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52bcdf0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5752bcdf0f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52bcdf0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752bcdf0f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52bce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752bce3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52bce3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752bce3c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52bce3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752bce3c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40900" y="1361139"/>
            <a:ext cx="84261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200"/>
              <a:t>MQTT, CoAP, MQTT-SN e AMQP</a:t>
            </a:r>
            <a:endParaRPr sz="4200"/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03200" y="2232612"/>
            <a:ext cx="838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800"/>
              <a:t>Bianca Espíndola, Lucas Steglich, Patrick Kochan, Randy Ramos    </a:t>
            </a:r>
            <a:endParaRPr b="1" sz="1800"/>
          </a:p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364417" y="2557894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pt-BR"/>
              <a:t>Engenharia de Computação | DEC | 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8650" y="365125"/>
            <a:ext cx="842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Exemplo de ambiente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766425"/>
            <a:ext cx="66960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223950" y="5512775"/>
            <a:ext cx="669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04: Exemplo de ambiente CoAP interligado a ambiente HTTP.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Mensagens CON e NON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0" y="1690825"/>
            <a:ext cx="5099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50" y="1690754"/>
            <a:ext cx="2524200" cy="2809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97100" y="4569200"/>
            <a:ext cx="4943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05: Exemplo de troca d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mensagens CON. (a) Acesso bem-sucedido ao recurso e (b) Recurso não encontrado.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067425" y="4510850"/>
            <a:ext cx="25242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06: Exemplo de troca de mensagens NON.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Recurso de observação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625" y="1545600"/>
            <a:ext cx="7215250" cy="3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121625" y="5355600"/>
            <a:ext cx="7215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07: Exemplo utilização do recurso de observação.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MQTT-SN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28650" y="143384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>
                <a:solidFill>
                  <a:schemeClr val="dk1"/>
                </a:solidFill>
              </a:rPr>
              <a:t>Message Queue Telemetry Transport.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Criado pela IBM.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Feito para ser o mais parecido possível com o MQTT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Comunicação Com o Gateway e broker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O cliente pode assinar um "tópico" de mensagem no broker.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O cliente publica as mensagens em um tópico, enviando a mensagem e o tópico ao broker.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8650" y="1218325"/>
            <a:ext cx="78867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Trabalha com UDP 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ZigBee, RF, </a:t>
            </a:r>
            <a:r>
              <a:rPr lang="pt-BR" sz="2300">
                <a:solidFill>
                  <a:schemeClr val="dk1"/>
                </a:solidFill>
              </a:rPr>
              <a:t>Bluetooth, Esp, Etc;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Tamanho mínimo de mensagens é de 1 byte e o máximo 128 bytes.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QoS = confirmable e non-confirmable messages;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TLS = Segurança na camada de transporte;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S</a:t>
            </a:r>
            <a:r>
              <a:rPr lang="pt-BR" sz="2300">
                <a:solidFill>
                  <a:schemeClr val="dk1"/>
                </a:solidFill>
              </a:rPr>
              <a:t>uporte ao tópico ID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8926" cy="60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0" y="73292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 comando define o tipo de mensagem O cliente pode assinar um "tópico" de mensagem no broker.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CONNECT;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CONNACK;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SUBSCRIBE/UNSUBSCRIBE;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SUBACK;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PUBLISH.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AMQP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Advanced Message Queuing Protocol.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Originado em 2003 por John O’Hara e lançada sua versão atual em 2011 pela AMQP Working Group.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A especificação atual é AMQP 1.0.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Protocolos similares são STOMP e OpenWire.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Opera entre quem envia a mensagem e quem recebe, de forma que interage com outras mensagens. O AMQP irá enfileirar essas mensagens que estão sendo enviadas, chegando na ordem correta para o recebedor.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3000"/>
              <a:t>Processo de Funcionamento</a:t>
            </a:r>
            <a:endParaRPr sz="3000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Abre a conexão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Inicia a sessão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Anexa o link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Transfere os dados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Fluxo de dados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Dispõe os dados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Desanexa o link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Finaliza a sessão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Fecha a conexão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AMQP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88" y="2662775"/>
            <a:ext cx="7930425" cy="2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MQTT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Message Queue Telemetry Transport.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Criado pela IBM no final da década de 90.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Entidades na rede: Um message broker e inúmeros clientes.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O cliente pode assinar um "tópico" de mensagem no broker.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O cliente publica as mensagens em um tópico, enviando a mensagem e o tópico ao broker.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Em seguida, o broker encaminha a mensagem a todos os clientes que assinam esse tópico.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PROPOSTA INICIAL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28650" y="1446925"/>
            <a:ext cx="78867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C</a:t>
            </a:r>
            <a:r>
              <a:rPr lang="pt-BR" sz="2400">
                <a:solidFill>
                  <a:schemeClr val="dk1"/>
                </a:solidFill>
              </a:rPr>
              <a:t>omparação dos protocolos de comunicação em microcontroladores ESP8266;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Objetivos: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Estudo dos protocolos de comunicação;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Implementação dos algoritmos de comunicação;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Testes: Desempenho; Energia; Troca de mensagem; CPU; Memória e Throughput.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Elaboração de relatórios técnicos e artigos científicos.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200"/>
              <a:t>RESULTADOS ALCANÇADOS</a:t>
            </a:r>
            <a:endParaRPr sz="4200"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628650" y="1446925"/>
            <a:ext cx="78867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Estudos dos protocolos;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Implementação dos algoritmos de comunicação;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Testes de vazão.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Elaboração de relatórios técnicos e artigo científico.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47475" y="365125"/>
            <a:ext cx="806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000"/>
              <a:t>DIFICULDADES ENCONTRADAS</a:t>
            </a:r>
            <a:endParaRPr sz="4000"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28650" y="1446925"/>
            <a:ext cx="78867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Comunicação da equipe;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Definição tardia de objetivos do projeto;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Diferenças entre os protocolos;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Complexidade de entendimento e implementações;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Troca de protocolos de comunicação (XMPP por MQTT-SN);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47475" y="365125"/>
            <a:ext cx="806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000"/>
              <a:t>MELHORIAS FUTURAS</a:t>
            </a:r>
            <a:endParaRPr sz="4000"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628650" y="1142125"/>
            <a:ext cx="7886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MQTT</a:t>
            </a:r>
            <a:r>
              <a:rPr lang="pt-BR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Realização de mais testes de desempenho;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Estudo sobre as mensagens de 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Explorar uma implementação de baixo nível utilizando de sistemas operacionais de tempo real (ex. FREERTOS) para possuir um overhead menor;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Adquirir dados sobre a execução do código, como por exemplo consumo de tempo de CPU RAM e outras métricas.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447475" y="365125"/>
            <a:ext cx="806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000"/>
              <a:t>MELHORIAS FUTURAS</a:t>
            </a:r>
            <a:endParaRPr sz="4000"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628650" y="1446925"/>
            <a:ext cx="78867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CoAP: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Explorar com mais profundidade a função de observação e descoberta;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Realizar os demais testes propostos no início do projeto;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Incorporar o artigo e o manual com mais e melhores informações;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Efetuar a comparação com o MQTT-SN.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47475" y="365125"/>
            <a:ext cx="806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4000"/>
              <a:t>MELHORIAS FUTURAS</a:t>
            </a:r>
            <a:endParaRPr sz="4000"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628650" y="1446925"/>
            <a:ext cx="78867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MQTT-SN: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Trocar o broker mosquitto pelo RSMB;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Estudar melhor o Gateway Paho;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Tentar a implementação com XBEE ZIGBEE;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Realizar os teste;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Incorporar o artigo e o manual com mais e melhores informações;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Efetuar a comparação com o COAP;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 sz="9600"/>
              <a:t>Obrigado!</a:t>
            </a:r>
            <a:endParaRPr sz="9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https://www.ibm.com/developerworks/br/library/iot-mqtt-why-good-for-iot/iot-mqtt-why-good-for-iot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http://mqtt.org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https://www.embarcados.com.br/mqtt-protocolos-para-iot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Funcionamento MQTT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5555" l="0" r="0" t="5563"/>
          <a:stretch/>
        </p:blipFill>
        <p:spPr>
          <a:xfrm>
            <a:off x="1077686" y="1208533"/>
            <a:ext cx="6988629" cy="46586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77686" y="58671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01: funcionamento do protocolo MQTT.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https://www.hivemq.com/img/blog/shared-subscriptions.gif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MQTT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218325"/>
            <a:ext cx="78867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Especifica como os bytes de dados são organizados e transmitidos pela rede TCP/IP.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Cada mensagem possui uma carga útil de comandos e dados.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O comando define o tipo de mensagem </a:t>
            </a:r>
            <a:r>
              <a:rPr lang="pt-BR" sz="2400">
                <a:solidFill>
                  <a:schemeClr val="dk1"/>
                </a:solidFill>
              </a:rPr>
              <a:t>O cliente pode assinar um "tópico" de mensagem no broker.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CONNECT;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CONNACK;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SUBSCRIBE/UNSUBSCRIBE;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SUBACK;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PUBLISH.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Publish/</a:t>
            </a:r>
            <a:r>
              <a:rPr b="1" lang="pt-BR" sz="4400">
                <a:solidFill>
                  <a:srgbClr val="75818B"/>
                </a:solidFill>
              </a:rPr>
              <a:t>Subscribe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77686" y="57147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02: Publish e Subscribe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https://stablekernel.com/wp-content/uploads/2017/06/Screen-Shot-2014-10-22-at-12-21-07.png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1" y="1160087"/>
            <a:ext cx="7886700" cy="453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explicação imagem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50675" y="1138425"/>
            <a:ext cx="8264700" cy="5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Primeiro, o cliente conecta-se ao broker enviando uma mensagem CONNECT. A mensagem CONNECT pede para estabelecer uma conexão do cliente com o broker. A mensagem CONNECT tem os parâmetros de conteúdo a seguir.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cliente receberá uma mensagem CONNACK do broker. A mensagem CONNACK tem os parâmetros de conteúdo a seguir.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Depois que uma conexão for estabelecida, o cliente poderá enviar uma ou mais mensagens SUBSCRIBE ao broker para indicar que ele receberá mensagens do broker de determinados tópicos.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Depois que o cliente tiver assinado um tópico com sucesso, o broker retornará uma mensagem SUBACK com um ou mais parâmetros returnCode.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Correspondendo à mensagem SUBSCRIBE, o cliente também poderá UNSUBSCRIBE (cancelar a assinatura) de um tópico ou de vários tópicos.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cliente pode enviar mensagens PUBLISH ao broker. A mensagem contém um tópico e uma carga útil de dados. Em seguida, o broker encaminha a mensagem a todos os clientes que assinam esse tópico.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O protocolo COAP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218325"/>
            <a:ext cx="8165100" cy="4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Constrained Application Protocol;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Proposto em 2014 pela </a:t>
            </a:r>
            <a:r>
              <a:rPr lang="pt-BR" sz="2400">
                <a:solidFill>
                  <a:schemeClr val="dk1"/>
                </a:solidFill>
              </a:rPr>
              <a:t>IETF CoRE (</a:t>
            </a:r>
            <a:r>
              <a:rPr lang="pt-BR" sz="2400">
                <a:solidFill>
                  <a:schemeClr val="dk1"/>
                </a:solidFill>
              </a:rPr>
              <a:t>RFC 7252</a:t>
            </a:r>
            <a:r>
              <a:rPr lang="pt-BR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Internet Engineering Task Force.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Objetivo: ser l</a:t>
            </a:r>
            <a:r>
              <a:rPr lang="pt-BR" sz="2400">
                <a:solidFill>
                  <a:schemeClr val="dk1"/>
                </a:solidFill>
              </a:rPr>
              <a:t>eve e econômico (IoT);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Por que restrito?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Redes com tráfego limitado e dispositivos com restrições de alimentação e memória;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87950" y="4942400"/>
            <a:ext cx="7886700" cy="914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Projetado para usar recursos mínimos,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tanto no dispositivo quanto na rede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28650" y="1218325"/>
            <a:ext cx="78867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Trabalha com UDP e IP;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Comunicação 1-1 (M2M);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Assemelha-se ao HTTP: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Migração e integração;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Modelo “cliente/servidor”;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Baseado no modelo REST;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pt-BR" sz="2300">
                <a:solidFill>
                  <a:schemeClr val="dk1"/>
                </a:solidFill>
              </a:rPr>
              <a:t>GET, POST, PUT, DELETE.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Implementa observação e descoberta;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QoS = confirmable e non-confirmable messages;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DTLS = troca segura de mensagens (transporte);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Cabeçalho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28650" y="1218325"/>
            <a:ext cx="78867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Cabeçalho fixo de 4 bytes + Token de 0-8 bytes.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T: CON (0), NON (1), ACK (2) ou RST (3);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Code: Solicitação (0), Resposta bem sucedida (2), Erro de resposta do cliente (3) e Erro do servidor (5).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463" y="1772518"/>
            <a:ext cx="5869075" cy="24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637475" y="3988775"/>
            <a:ext cx="579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03: Cabeçalho CoAP.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UFRJ.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Constrained Application Protocol. &lt;</a:t>
            </a:r>
            <a:r>
              <a:rPr lang="pt-BR" sz="1100">
                <a:solidFill>
                  <a:schemeClr val="dk1"/>
                </a:solidFill>
              </a:rPr>
              <a:t>https://www.gta.ufrj.br/ensino/eel878/redes1-2018-1/trabalhos-vf/coap/coap.html&gt;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