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3"/>
    <p:restoredTop sz="94695"/>
  </p:normalViewPr>
  <p:slideViewPr>
    <p:cSldViewPr>
      <p:cViewPr varScale="1">
        <p:scale>
          <a:sx n="42" d="100"/>
          <a:sy n="42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66D02-5B25-8842-9125-8DAD28EB5CC8}" type="datetimeFigureOut">
              <a:rPr lang="es-MX" smtClean="0"/>
              <a:t>30/11/2023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409B9-8FA0-9C4B-8E94-CC756E30F2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931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409B9-8FA0-9C4B-8E94-CC756E30F2C4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214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0" i="0">
                <a:solidFill>
                  <a:srgbClr val="600F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0" i="0">
                <a:solidFill>
                  <a:srgbClr val="600F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0" i="0">
                <a:solidFill>
                  <a:srgbClr val="600F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0" i="0">
                <a:solidFill>
                  <a:srgbClr val="600F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8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50360" y="4856010"/>
            <a:ext cx="1029969" cy="4012565"/>
          </a:xfrm>
          <a:custGeom>
            <a:avLst/>
            <a:gdLst/>
            <a:ahLst/>
            <a:cxnLst/>
            <a:rect l="l" t="t" r="r" b="b"/>
            <a:pathLst>
              <a:path w="1029969" h="4012565">
                <a:moveTo>
                  <a:pt x="0" y="0"/>
                </a:moveTo>
                <a:lnTo>
                  <a:pt x="0" y="3319134"/>
                </a:lnTo>
                <a:lnTo>
                  <a:pt x="1029350" y="4012369"/>
                </a:lnTo>
                <a:lnTo>
                  <a:pt x="1029350" y="693235"/>
                </a:lnTo>
                <a:lnTo>
                  <a:pt x="0" y="0"/>
                </a:lnTo>
                <a:close/>
              </a:path>
            </a:pathLst>
          </a:custGeom>
          <a:solidFill>
            <a:srgbClr val="122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39859" y="7702485"/>
            <a:ext cx="3293110" cy="3606165"/>
          </a:xfrm>
          <a:custGeom>
            <a:avLst/>
            <a:gdLst/>
            <a:ahLst/>
            <a:cxnLst/>
            <a:rect l="l" t="t" r="r" b="b"/>
            <a:pathLst>
              <a:path w="3293110" h="3606165">
                <a:moveTo>
                  <a:pt x="0" y="0"/>
                </a:moveTo>
                <a:lnTo>
                  <a:pt x="0" y="1380471"/>
                </a:lnTo>
                <a:lnTo>
                  <a:pt x="2250905" y="3606068"/>
                </a:lnTo>
                <a:lnTo>
                  <a:pt x="3292507" y="3606068"/>
                </a:lnTo>
                <a:lnTo>
                  <a:pt x="0" y="0"/>
                </a:lnTo>
                <a:close/>
              </a:path>
            </a:pathLst>
          </a:custGeom>
          <a:solidFill>
            <a:srgbClr val="D8B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236288"/>
            <a:ext cx="3422015" cy="7072630"/>
          </a:xfrm>
          <a:custGeom>
            <a:avLst/>
            <a:gdLst/>
            <a:ahLst/>
            <a:cxnLst/>
            <a:rect l="l" t="t" r="r" b="b"/>
            <a:pathLst>
              <a:path w="3422015" h="7072630">
                <a:moveTo>
                  <a:pt x="236484" y="0"/>
                </a:moveTo>
                <a:lnTo>
                  <a:pt x="0" y="0"/>
                </a:lnTo>
                <a:lnTo>
                  <a:pt x="0" y="7072266"/>
                </a:lnTo>
                <a:lnTo>
                  <a:pt x="3421602" y="7072266"/>
                </a:lnTo>
                <a:lnTo>
                  <a:pt x="1064197" y="4559222"/>
                </a:lnTo>
                <a:lnTo>
                  <a:pt x="1064197" y="620368"/>
                </a:lnTo>
                <a:lnTo>
                  <a:pt x="236484" y="0"/>
                </a:lnTo>
                <a:close/>
              </a:path>
            </a:pathLst>
          </a:custGeom>
          <a:solidFill>
            <a:srgbClr val="600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8087214" y="2440176"/>
            <a:ext cx="1029969" cy="4012565"/>
          </a:xfrm>
          <a:custGeom>
            <a:avLst/>
            <a:gdLst/>
            <a:ahLst/>
            <a:cxnLst/>
            <a:rect l="l" t="t" r="r" b="b"/>
            <a:pathLst>
              <a:path w="1029969" h="4012565">
                <a:moveTo>
                  <a:pt x="0" y="0"/>
                </a:moveTo>
                <a:lnTo>
                  <a:pt x="0" y="3319134"/>
                </a:lnTo>
                <a:lnTo>
                  <a:pt x="1029350" y="4012369"/>
                </a:lnTo>
                <a:lnTo>
                  <a:pt x="1029350" y="693235"/>
                </a:lnTo>
                <a:lnTo>
                  <a:pt x="0" y="0"/>
                </a:lnTo>
                <a:close/>
              </a:path>
            </a:pathLst>
          </a:custGeom>
          <a:solidFill>
            <a:srgbClr val="122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834569" y="0"/>
            <a:ext cx="3293110" cy="3606165"/>
          </a:xfrm>
          <a:custGeom>
            <a:avLst/>
            <a:gdLst/>
            <a:ahLst/>
            <a:cxnLst/>
            <a:rect l="l" t="t" r="r" b="b"/>
            <a:pathLst>
              <a:path w="3293109" h="3606165">
                <a:moveTo>
                  <a:pt x="1041591" y="0"/>
                </a:moveTo>
                <a:lnTo>
                  <a:pt x="0" y="0"/>
                </a:lnTo>
                <a:lnTo>
                  <a:pt x="3292496" y="3606068"/>
                </a:lnTo>
                <a:lnTo>
                  <a:pt x="3292496" y="2225597"/>
                </a:lnTo>
                <a:lnTo>
                  <a:pt x="1041591" y="0"/>
                </a:lnTo>
                <a:close/>
              </a:path>
            </a:pathLst>
          </a:custGeom>
          <a:solidFill>
            <a:srgbClr val="D8B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745322" y="0"/>
            <a:ext cx="3359150" cy="7072630"/>
          </a:xfrm>
          <a:custGeom>
            <a:avLst/>
            <a:gdLst/>
            <a:ahLst/>
            <a:cxnLst/>
            <a:rect l="l" t="t" r="r" b="b"/>
            <a:pathLst>
              <a:path w="3359150" h="7072630">
                <a:moveTo>
                  <a:pt x="3358777" y="0"/>
                </a:moveTo>
                <a:lnTo>
                  <a:pt x="0" y="0"/>
                </a:lnTo>
                <a:lnTo>
                  <a:pt x="2357404" y="2513043"/>
                </a:lnTo>
                <a:lnTo>
                  <a:pt x="2357404" y="6451897"/>
                </a:lnTo>
                <a:lnTo>
                  <a:pt x="3185107" y="7072266"/>
                </a:lnTo>
                <a:lnTo>
                  <a:pt x="3358777" y="7072266"/>
                </a:lnTo>
                <a:lnTo>
                  <a:pt x="3358777" y="0"/>
                </a:lnTo>
                <a:close/>
              </a:path>
            </a:pathLst>
          </a:custGeom>
          <a:solidFill>
            <a:srgbClr val="600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029149" y="10382175"/>
            <a:ext cx="2718939" cy="68002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5431" y="1375213"/>
            <a:ext cx="3395979" cy="1018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0" i="0">
                <a:solidFill>
                  <a:srgbClr val="600F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40421" y="2678317"/>
            <a:ext cx="12877165" cy="646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80/final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>
            <a:extLst>
              <a:ext uri="{FF2B5EF4-FFF2-40B4-BE49-F238E27FC236}">
                <a16:creationId xmlns:a16="http://schemas.microsoft.com/office/drawing/2014/main" id="{AD53DE58-7416-B098-7911-7D1A8F944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40" y="11778"/>
            <a:ext cx="20122740" cy="11285793"/>
          </a:xfrm>
          <a:prstGeom prst="rect">
            <a:avLst/>
          </a:prstGeom>
        </p:spPr>
      </p:pic>
      <p:sp>
        <p:nvSpPr>
          <p:cNvPr id="20" name="object 34">
            <a:extLst>
              <a:ext uri="{FF2B5EF4-FFF2-40B4-BE49-F238E27FC236}">
                <a16:creationId xmlns:a16="http://schemas.microsoft.com/office/drawing/2014/main" id="{118E1163-4ACA-2D8E-C26B-C9740D2839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921" y="2225675"/>
            <a:ext cx="9489129" cy="7732886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 marR="5080">
              <a:lnSpc>
                <a:spcPts val="8380"/>
              </a:lnSpc>
              <a:spcBef>
                <a:spcPts val="1500"/>
              </a:spcBef>
            </a:pPr>
            <a:r>
              <a:rPr lang="en-US" sz="7200" i="1" spc="210" dirty="0" smtClean="0"/>
              <a:t>Anti-Mouse</a:t>
            </a:r>
            <a:r>
              <a:rPr lang="en-US" sz="7200" spc="210" dirty="0" smtClean="0"/>
              <a:t/>
            </a:r>
            <a:br>
              <a:rPr lang="en-US" sz="7200" spc="210" dirty="0" smtClean="0"/>
            </a:br>
            <a:r>
              <a:rPr lang="en-US" sz="7200" spc="285" dirty="0"/>
              <a:t/>
            </a:r>
            <a:br>
              <a:rPr lang="en-US" sz="7200" spc="285" dirty="0"/>
            </a:br>
            <a:r>
              <a:rPr lang="en-US" sz="7200" i="1" spc="275" dirty="0" smtClean="0"/>
              <a:t>Bianca Figueroa Valle</a:t>
            </a:r>
            <a:r>
              <a:rPr lang="en-US" sz="8100" i="1" spc="275" dirty="0" smtClean="0"/>
              <a:t/>
            </a:r>
            <a:br>
              <a:rPr lang="en-US" sz="8100" i="1" spc="275" dirty="0" smtClean="0"/>
            </a:br>
            <a:r>
              <a:rPr lang="en-US" sz="8100" spc="275" dirty="0"/>
              <a:t/>
            </a:r>
            <a:br>
              <a:rPr lang="en-US" sz="8100" spc="275" dirty="0"/>
            </a:br>
            <a:r>
              <a:rPr lang="en-US" sz="8100" spc="275" dirty="0" smtClean="0"/>
              <a:t/>
            </a:r>
            <a:br>
              <a:rPr lang="en-US" sz="8100" spc="275" dirty="0" smtClean="0"/>
            </a:br>
            <a:r>
              <a:rPr sz="8100" i="1" spc="275" dirty="0" smtClean="0"/>
              <a:t> </a:t>
            </a:r>
            <a:endParaRPr sz="8100" i="1" dirty="0"/>
          </a:p>
        </p:txBody>
      </p:sp>
      <p:sp>
        <p:nvSpPr>
          <p:cNvPr id="21" name="object 35">
            <a:extLst>
              <a:ext uri="{FF2B5EF4-FFF2-40B4-BE49-F238E27FC236}">
                <a16:creationId xmlns:a16="http://schemas.microsoft.com/office/drawing/2014/main" id="{85FDA7BA-6398-AAC0-A1D1-5F2DB40C7C85}"/>
              </a:ext>
            </a:extLst>
          </p:cNvPr>
          <p:cNvSpPr txBox="1"/>
          <p:nvPr/>
        </p:nvSpPr>
        <p:spPr>
          <a:xfrm>
            <a:off x="14130979" y="5736911"/>
            <a:ext cx="5410200" cy="30740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es-MX" sz="2800" dirty="0" smtClean="0">
                <a:solidFill>
                  <a:schemeClr val="bg2"/>
                </a:solidFill>
              </a:rPr>
              <a:t>Somos </a:t>
            </a:r>
            <a:r>
              <a:rPr lang="es-MX" sz="2800" dirty="0">
                <a:solidFill>
                  <a:schemeClr val="bg2"/>
                </a:solidFill>
              </a:rPr>
              <a:t>un grupo dedicado a dar una mejor </a:t>
            </a:r>
            <a:r>
              <a:rPr lang="es-MX" sz="2800" dirty="0" smtClean="0">
                <a:solidFill>
                  <a:schemeClr val="bg2"/>
                </a:solidFill>
              </a:rPr>
              <a:t>calidad de </a:t>
            </a:r>
            <a:r>
              <a:rPr lang="es-MX" sz="2800" dirty="0">
                <a:solidFill>
                  <a:schemeClr val="bg2"/>
                </a:solidFill>
              </a:rPr>
              <a:t>servicio para hacer horarios </a:t>
            </a:r>
            <a:r>
              <a:rPr lang="es-MX" sz="2800" dirty="0" smtClean="0">
                <a:solidFill>
                  <a:schemeClr val="bg2"/>
                </a:solidFill>
              </a:rPr>
              <a:t>eficientes para </a:t>
            </a:r>
            <a:r>
              <a:rPr lang="es-MX" sz="2800" dirty="0">
                <a:solidFill>
                  <a:schemeClr val="bg2"/>
                </a:solidFill>
              </a:rPr>
              <a:t>las empresas y que tengan una mejor </a:t>
            </a:r>
            <a:r>
              <a:rPr lang="es-MX" sz="2800" dirty="0" smtClean="0">
                <a:solidFill>
                  <a:schemeClr val="bg2"/>
                </a:solidFill>
              </a:rPr>
              <a:t>eficiencia en </a:t>
            </a:r>
            <a:r>
              <a:rPr lang="es-MX" sz="2800" dirty="0">
                <a:solidFill>
                  <a:schemeClr val="bg2"/>
                </a:solidFill>
              </a:rPr>
              <a:t>sus </a:t>
            </a:r>
            <a:r>
              <a:rPr lang="es-MX" sz="2800" dirty="0" smtClean="0">
                <a:solidFill>
                  <a:schemeClr val="bg2"/>
                </a:solidFill>
              </a:rPr>
              <a:t>negocios.</a:t>
            </a:r>
            <a:endParaRPr lang="es-MX" sz="2800" dirty="0">
              <a:solidFill>
                <a:schemeClr val="bg2"/>
              </a:solidFill>
            </a:endParaRPr>
          </a:p>
          <a:p>
            <a:pPr marL="12700" marR="5080" algn="ctr">
              <a:lnSpc>
                <a:spcPct val="123400"/>
              </a:lnSpc>
              <a:spcBef>
                <a:spcPts val="95"/>
              </a:spcBef>
            </a:pPr>
            <a:r>
              <a:rPr lang="es-MX" sz="245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sz="24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2" name="object 36">
            <a:extLst>
              <a:ext uri="{FF2B5EF4-FFF2-40B4-BE49-F238E27FC236}">
                <a16:creationId xmlns:a16="http://schemas.microsoft.com/office/drawing/2014/main" id="{B128FB71-F432-DD53-5B82-8E145D14A0D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218" y="10543701"/>
            <a:ext cx="2718932" cy="680021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1A4C7C56-EA08-A75B-2C64-79F5FE52B2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7050" y="885811"/>
            <a:ext cx="2152650" cy="215265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76F97FA4-3ED6-4801-5009-7F757197E8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44475"/>
            <a:ext cx="1752600" cy="1542189"/>
          </a:xfrm>
          <a:prstGeom prst="rect">
            <a:avLst/>
          </a:prstGeom>
        </p:spPr>
      </p:pic>
      <p:pic>
        <p:nvPicPr>
          <p:cNvPr id="8" name="Imagen 7" descr="C:\Users\Bianca\OneDrive\Bianca\final\img\antiamarillo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50" y="6645275"/>
            <a:ext cx="4381500" cy="3008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8F5F7"/>
          </a:solidFill>
        </p:spPr>
        <p:txBody>
          <a:bodyPr wrap="square" lIns="0" tIns="0" rIns="0" bIns="0" rtlCol="0"/>
          <a:lstStyle/>
          <a:p>
            <a:endParaRPr u="sng" dirty="0"/>
          </a:p>
        </p:txBody>
      </p:sp>
      <p:sp>
        <p:nvSpPr>
          <p:cNvPr id="3" name="object 3"/>
          <p:cNvSpPr/>
          <p:nvPr/>
        </p:nvSpPr>
        <p:spPr>
          <a:xfrm>
            <a:off x="1047088" y="2450187"/>
            <a:ext cx="1026160" cy="4000500"/>
          </a:xfrm>
          <a:custGeom>
            <a:avLst/>
            <a:gdLst/>
            <a:ahLst/>
            <a:cxnLst/>
            <a:rect l="l" t="t" r="r" b="b"/>
            <a:pathLst>
              <a:path w="1026160" h="4000500">
                <a:moveTo>
                  <a:pt x="1026146" y="0"/>
                </a:moveTo>
                <a:lnTo>
                  <a:pt x="0" y="691078"/>
                </a:lnTo>
                <a:lnTo>
                  <a:pt x="0" y="3999878"/>
                </a:lnTo>
                <a:lnTo>
                  <a:pt x="1026146" y="3308799"/>
                </a:lnTo>
                <a:lnTo>
                  <a:pt x="1026146" y="0"/>
                </a:lnTo>
                <a:close/>
              </a:path>
            </a:pathLst>
          </a:custGeom>
          <a:solidFill>
            <a:srgbClr val="122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30865" y="4858491"/>
            <a:ext cx="1026160" cy="4000500"/>
          </a:xfrm>
          <a:custGeom>
            <a:avLst/>
            <a:gdLst/>
            <a:ahLst/>
            <a:cxnLst/>
            <a:rect l="l" t="t" r="r" b="b"/>
            <a:pathLst>
              <a:path w="1026159" h="4000500">
                <a:moveTo>
                  <a:pt x="1026146" y="0"/>
                </a:moveTo>
                <a:lnTo>
                  <a:pt x="0" y="691078"/>
                </a:lnTo>
                <a:lnTo>
                  <a:pt x="0" y="3999878"/>
                </a:lnTo>
                <a:lnTo>
                  <a:pt x="1026146" y="3308799"/>
                </a:lnTo>
                <a:lnTo>
                  <a:pt x="1026146" y="0"/>
                </a:lnTo>
                <a:close/>
              </a:path>
            </a:pathLst>
          </a:custGeom>
          <a:solidFill>
            <a:srgbClr val="122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6617" y="0"/>
            <a:ext cx="3298825" cy="3612515"/>
          </a:xfrm>
          <a:custGeom>
            <a:avLst/>
            <a:gdLst/>
            <a:ahLst/>
            <a:cxnLst/>
            <a:rect l="l" t="t" r="r" b="b"/>
            <a:pathLst>
              <a:path w="3298825" h="3612515">
                <a:moveTo>
                  <a:pt x="3298328" y="0"/>
                </a:moveTo>
                <a:lnTo>
                  <a:pt x="2261711" y="0"/>
                </a:lnTo>
                <a:lnTo>
                  <a:pt x="0" y="2236287"/>
                </a:lnTo>
                <a:lnTo>
                  <a:pt x="0" y="3612455"/>
                </a:lnTo>
                <a:lnTo>
                  <a:pt x="3298328" y="0"/>
                </a:lnTo>
                <a:close/>
              </a:path>
            </a:pathLst>
          </a:custGeom>
          <a:solidFill>
            <a:srgbClr val="D8B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69149" y="7696100"/>
            <a:ext cx="3298825" cy="3612515"/>
          </a:xfrm>
          <a:custGeom>
            <a:avLst/>
            <a:gdLst/>
            <a:ahLst/>
            <a:cxnLst/>
            <a:rect l="l" t="t" r="r" b="b"/>
            <a:pathLst>
              <a:path w="3298825" h="3612515">
                <a:moveTo>
                  <a:pt x="3298328" y="0"/>
                </a:moveTo>
                <a:lnTo>
                  <a:pt x="0" y="3612455"/>
                </a:lnTo>
                <a:lnTo>
                  <a:pt x="1036617" y="3612455"/>
                </a:lnTo>
                <a:lnTo>
                  <a:pt x="3298328" y="1376167"/>
                </a:lnTo>
                <a:lnTo>
                  <a:pt x="3298328" y="0"/>
                </a:lnTo>
                <a:close/>
              </a:path>
            </a:pathLst>
          </a:custGeom>
          <a:solidFill>
            <a:srgbClr val="D8B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65431" y="2202413"/>
            <a:ext cx="6258019" cy="1014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MX" spc="-90" dirty="0" smtClean="0"/>
              <a:t>Contexto</a:t>
            </a:r>
            <a:endParaRPr spc="-90" dirty="0"/>
          </a:p>
        </p:txBody>
      </p:sp>
      <p:sp>
        <p:nvSpPr>
          <p:cNvPr id="8" name="object 8"/>
          <p:cNvSpPr txBox="1"/>
          <p:nvPr/>
        </p:nvSpPr>
        <p:spPr>
          <a:xfrm>
            <a:off x="3551461" y="4450437"/>
            <a:ext cx="12877165" cy="4347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Esta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idea de crear la página web, es para que al momento de ingresar a laborar a la tienda Coppel, solo te registres con tu nombre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 semana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semana,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sepas dependiendo del área en la que elijas te indicara donde será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tu rol y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cuáles serán tus deberes a lo largo del día. </a:t>
            </a:r>
          </a:p>
          <a:p>
            <a:pPr algn="just"/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Ayudando con esto a tener un ambiente laboral más tranquilo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equitativo y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eficiente, ya que semana a semana se va checar que tan buen desempeño tuvieron los colaboradores registrando el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faltante mismo.</a:t>
            </a:r>
          </a:p>
          <a:p>
            <a:pPr algn="just"/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Así como también la propuesta de un eventual vacacional para que no afecte en las vacaciones de los colaboradores de planta.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17800"/>
              </a:lnSpc>
              <a:spcBef>
                <a:spcPts val="95"/>
              </a:spcBef>
            </a:pPr>
            <a:endParaRPr sz="2450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10" name="object 10"/>
            <p:cNvSpPr/>
            <p:nvPr/>
          </p:nvSpPr>
          <p:spPr>
            <a:xfrm>
              <a:off x="0" y="5"/>
              <a:ext cx="20104100" cy="11308715"/>
            </a:xfrm>
            <a:custGeom>
              <a:avLst/>
              <a:gdLst/>
              <a:ahLst/>
              <a:cxnLst/>
              <a:rect l="l" t="t" r="r" b="b"/>
              <a:pathLst>
                <a:path w="20104100" h="11308715">
                  <a:moveTo>
                    <a:pt x="3427476" y="0"/>
                  </a:moveTo>
                  <a:lnTo>
                    <a:pt x="0" y="0"/>
                  </a:lnTo>
                  <a:lnTo>
                    <a:pt x="0" y="7067842"/>
                  </a:lnTo>
                  <a:lnTo>
                    <a:pt x="235750" y="7067842"/>
                  </a:lnTo>
                  <a:lnTo>
                    <a:pt x="1060881" y="6449403"/>
                  </a:lnTo>
                  <a:lnTo>
                    <a:pt x="1060881" y="2522829"/>
                  </a:lnTo>
                  <a:lnTo>
                    <a:pt x="3427476" y="0"/>
                  </a:lnTo>
                  <a:close/>
                </a:path>
                <a:path w="20104100" h="11308715">
                  <a:moveTo>
                    <a:pt x="20104088" y="4240708"/>
                  </a:moveTo>
                  <a:lnTo>
                    <a:pt x="19868350" y="4240708"/>
                  </a:lnTo>
                  <a:lnTo>
                    <a:pt x="19043206" y="4859147"/>
                  </a:lnTo>
                  <a:lnTo>
                    <a:pt x="19043206" y="8785733"/>
                  </a:lnTo>
                  <a:lnTo>
                    <a:pt x="16676624" y="11308550"/>
                  </a:lnTo>
                  <a:lnTo>
                    <a:pt x="20104088" y="11308550"/>
                  </a:lnTo>
                  <a:lnTo>
                    <a:pt x="20104088" y="4240708"/>
                  </a:lnTo>
                  <a:close/>
                </a:path>
              </a:pathLst>
            </a:custGeom>
            <a:solidFill>
              <a:srgbClr val="600F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696" y="10382175"/>
              <a:ext cx="2718939" cy="68002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77478" y="277478"/>
              <a:ext cx="19549745" cy="10753725"/>
            </a:xfrm>
            <a:custGeom>
              <a:avLst/>
              <a:gdLst/>
              <a:ahLst/>
              <a:cxnLst/>
              <a:rect l="l" t="t" r="r" b="b"/>
              <a:pathLst>
                <a:path w="19549745" h="10753725">
                  <a:moveTo>
                    <a:pt x="0" y="10753599"/>
                  </a:moveTo>
                  <a:lnTo>
                    <a:pt x="19549142" y="10753599"/>
                  </a:lnTo>
                  <a:lnTo>
                    <a:pt x="19549142" y="0"/>
                  </a:lnTo>
                  <a:lnTo>
                    <a:pt x="0" y="0"/>
                  </a:lnTo>
                  <a:lnTo>
                    <a:pt x="0" y="10753599"/>
                  </a:lnTo>
                  <a:close/>
                </a:path>
              </a:pathLst>
            </a:custGeom>
            <a:ln w="10470">
              <a:solidFill>
                <a:srgbClr val="600F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98405" y="415446"/>
              <a:ext cx="1690127" cy="148701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8250" y="1136333"/>
            <a:ext cx="14182819" cy="84510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MX" sz="5400" spc="-90" dirty="0" smtClean="0"/>
              <a:t>Diagnostico y problemática detectada</a:t>
            </a:r>
            <a:endParaRPr sz="5400" spc="-9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346450" y="2225675"/>
            <a:ext cx="12877165" cy="7800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7800"/>
              </a:lnSpc>
              <a:spcBef>
                <a:spcPts val="95"/>
              </a:spcBef>
            </a:pPr>
            <a:r>
              <a:rPr lang="es-MX" sz="2600" dirty="0" smtClean="0"/>
              <a:t>Cada vez que hacíamos inventario, regresábamos de comer, del surtido, de puerta, de nuestro descanso, cuando cubríamos cajas, incluso de vacaciones, nos encontrábamos que en tienda Coppel roban demasiada mercancía y consiguiente tendríamos perdidas tanto para la empresa como en nuestro bolsillo en cuestión de tener que pagar faltante en marcas críticas, había descontento y consiguiente cada vez renunciaban más y nos quedaba poco personal.</a:t>
            </a:r>
          </a:p>
          <a:p>
            <a:pPr marL="546735" algn="just">
              <a:lnSpc>
                <a:spcPct val="100000"/>
              </a:lnSpc>
            </a:pPr>
            <a:endParaRPr lang="es-MX" sz="3200" b="1" dirty="0" smtClean="0"/>
          </a:p>
          <a:p>
            <a:pPr marL="546735" algn="just">
              <a:lnSpc>
                <a:spcPct val="100000"/>
              </a:lnSpc>
            </a:pPr>
            <a:r>
              <a:rPr lang="es-MX" sz="3200" b="1" dirty="0" smtClean="0"/>
              <a:t>Faltante: </a:t>
            </a:r>
            <a:r>
              <a:rPr lang="es-MX" sz="3200" dirty="0"/>
              <a:t>T</a:t>
            </a:r>
            <a:r>
              <a:rPr lang="es-MX" sz="3200" dirty="0" smtClean="0"/>
              <a:t>enemos mucha perdida de mercancía, incluso han detectado bandas de farderos muy bien organizadas.</a:t>
            </a:r>
            <a:endParaRPr sz="3200" dirty="0" smtClean="0"/>
          </a:p>
          <a:p>
            <a:pPr marL="546735" algn="just"/>
            <a:endParaRPr lang="es-MX" sz="2800" b="1" dirty="0" smtClean="0"/>
          </a:p>
          <a:p>
            <a:pPr marL="546735" algn="just"/>
            <a:r>
              <a:rPr lang="es-MX" sz="3200" b="1" dirty="0" smtClean="0"/>
              <a:t>Renuncias:</a:t>
            </a:r>
            <a:r>
              <a:rPr lang="es-MX" sz="3200" dirty="0" smtClean="0"/>
              <a:t> Cada vez más colaboradores están renunciando por estrés laboral e inconformidad.</a:t>
            </a:r>
          </a:p>
          <a:p>
            <a:pPr marL="546735" algn="just"/>
            <a:endParaRPr lang="es-MX" sz="2800" b="1" dirty="0"/>
          </a:p>
          <a:p>
            <a:pPr marL="546735" algn="just"/>
            <a:r>
              <a:rPr lang="es-MX" sz="3200" b="1" dirty="0" smtClean="0"/>
              <a:t>Falta de personal: </a:t>
            </a:r>
            <a:r>
              <a:rPr lang="es-MX" sz="3200" dirty="0" smtClean="0"/>
              <a:t>Inconformidad sobre la sobrecarga de trabajo.</a:t>
            </a:r>
          </a:p>
          <a:p>
            <a:pPr marL="546735"/>
            <a:endParaRPr lang="es-MX" sz="2800" b="1" dirty="0" smtClean="0"/>
          </a:p>
          <a:p>
            <a:pPr marL="546735"/>
            <a:endParaRPr lang="es-MX" sz="2800" b="1" dirty="0"/>
          </a:p>
        </p:txBody>
      </p:sp>
      <p:grpSp>
        <p:nvGrpSpPr>
          <p:cNvPr id="4" name="object 4"/>
          <p:cNvGrpSpPr/>
          <p:nvPr/>
        </p:nvGrpSpPr>
        <p:grpSpPr>
          <a:xfrm>
            <a:off x="272243" y="272243"/>
            <a:ext cx="19559905" cy="10764520"/>
            <a:chOff x="272243" y="272243"/>
            <a:chExt cx="19559905" cy="10764520"/>
          </a:xfrm>
        </p:grpSpPr>
        <p:sp>
          <p:nvSpPr>
            <p:cNvPr id="5" name="object 5"/>
            <p:cNvSpPr/>
            <p:nvPr/>
          </p:nvSpPr>
          <p:spPr>
            <a:xfrm>
              <a:off x="3562489" y="5568130"/>
              <a:ext cx="220345" cy="3359150"/>
            </a:xfrm>
            <a:custGeom>
              <a:avLst/>
              <a:gdLst/>
              <a:ahLst/>
              <a:cxnLst/>
              <a:rect l="l" t="t" r="r" b="b"/>
              <a:pathLst>
                <a:path w="220345" h="3359150">
                  <a:moveTo>
                    <a:pt x="220129" y="3138627"/>
                  </a:moveTo>
                  <a:lnTo>
                    <a:pt x="0" y="2918485"/>
                  </a:lnTo>
                  <a:lnTo>
                    <a:pt x="0" y="3358756"/>
                  </a:lnTo>
                  <a:lnTo>
                    <a:pt x="220129" y="3138627"/>
                  </a:lnTo>
                  <a:close/>
                </a:path>
                <a:path w="220345" h="3359150">
                  <a:moveTo>
                    <a:pt x="220129" y="1755978"/>
                  </a:moveTo>
                  <a:lnTo>
                    <a:pt x="0" y="1535836"/>
                  </a:lnTo>
                  <a:lnTo>
                    <a:pt x="0" y="1976107"/>
                  </a:lnTo>
                  <a:lnTo>
                    <a:pt x="220129" y="1755978"/>
                  </a:lnTo>
                  <a:close/>
                </a:path>
                <a:path w="220345" h="3359150">
                  <a:moveTo>
                    <a:pt x="220129" y="220141"/>
                  </a:moveTo>
                  <a:lnTo>
                    <a:pt x="0" y="0"/>
                  </a:lnTo>
                  <a:lnTo>
                    <a:pt x="0" y="440270"/>
                  </a:lnTo>
                  <a:lnTo>
                    <a:pt x="220129" y="220141"/>
                  </a:lnTo>
                  <a:close/>
                </a:path>
              </a:pathLst>
            </a:custGeom>
            <a:solidFill>
              <a:srgbClr val="600F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7478" y="277478"/>
              <a:ext cx="19549745" cy="10753725"/>
            </a:xfrm>
            <a:custGeom>
              <a:avLst/>
              <a:gdLst/>
              <a:ahLst/>
              <a:cxnLst/>
              <a:rect l="l" t="t" r="r" b="b"/>
              <a:pathLst>
                <a:path w="19549745" h="10753725">
                  <a:moveTo>
                    <a:pt x="0" y="10753599"/>
                  </a:moveTo>
                  <a:lnTo>
                    <a:pt x="19549142" y="10753599"/>
                  </a:lnTo>
                  <a:lnTo>
                    <a:pt x="19549142" y="0"/>
                  </a:lnTo>
                  <a:lnTo>
                    <a:pt x="0" y="0"/>
                  </a:lnTo>
                  <a:lnTo>
                    <a:pt x="0" y="10753599"/>
                  </a:lnTo>
                  <a:close/>
                </a:path>
              </a:pathLst>
            </a:custGeom>
            <a:ln w="10470">
              <a:solidFill>
                <a:srgbClr val="600F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951" y="376951"/>
              <a:ext cx="1690126" cy="148701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8F5F7"/>
          </a:solidFill>
        </p:spPr>
        <p:txBody>
          <a:bodyPr wrap="square" lIns="0" tIns="0" rIns="0" bIns="0" rtlCol="0"/>
          <a:lstStyle/>
          <a:p>
            <a:endParaRPr u="sng" dirty="0"/>
          </a:p>
        </p:txBody>
      </p:sp>
      <p:sp>
        <p:nvSpPr>
          <p:cNvPr id="3" name="object 3"/>
          <p:cNvSpPr/>
          <p:nvPr/>
        </p:nvSpPr>
        <p:spPr>
          <a:xfrm>
            <a:off x="1047088" y="2450187"/>
            <a:ext cx="1026160" cy="4000500"/>
          </a:xfrm>
          <a:custGeom>
            <a:avLst/>
            <a:gdLst/>
            <a:ahLst/>
            <a:cxnLst/>
            <a:rect l="l" t="t" r="r" b="b"/>
            <a:pathLst>
              <a:path w="1026160" h="4000500">
                <a:moveTo>
                  <a:pt x="1026146" y="0"/>
                </a:moveTo>
                <a:lnTo>
                  <a:pt x="0" y="691078"/>
                </a:lnTo>
                <a:lnTo>
                  <a:pt x="0" y="3999878"/>
                </a:lnTo>
                <a:lnTo>
                  <a:pt x="1026146" y="3308799"/>
                </a:lnTo>
                <a:lnTo>
                  <a:pt x="1026146" y="0"/>
                </a:lnTo>
                <a:close/>
              </a:path>
            </a:pathLst>
          </a:custGeom>
          <a:solidFill>
            <a:srgbClr val="122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30865" y="4858491"/>
            <a:ext cx="1026160" cy="4000500"/>
          </a:xfrm>
          <a:custGeom>
            <a:avLst/>
            <a:gdLst/>
            <a:ahLst/>
            <a:cxnLst/>
            <a:rect l="l" t="t" r="r" b="b"/>
            <a:pathLst>
              <a:path w="1026159" h="4000500">
                <a:moveTo>
                  <a:pt x="1026146" y="0"/>
                </a:moveTo>
                <a:lnTo>
                  <a:pt x="0" y="691078"/>
                </a:lnTo>
                <a:lnTo>
                  <a:pt x="0" y="3999878"/>
                </a:lnTo>
                <a:lnTo>
                  <a:pt x="1026146" y="3308799"/>
                </a:lnTo>
                <a:lnTo>
                  <a:pt x="1026146" y="0"/>
                </a:lnTo>
                <a:close/>
              </a:path>
            </a:pathLst>
          </a:custGeom>
          <a:solidFill>
            <a:srgbClr val="122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6617" y="0"/>
            <a:ext cx="3298825" cy="3612515"/>
          </a:xfrm>
          <a:custGeom>
            <a:avLst/>
            <a:gdLst/>
            <a:ahLst/>
            <a:cxnLst/>
            <a:rect l="l" t="t" r="r" b="b"/>
            <a:pathLst>
              <a:path w="3298825" h="3612515">
                <a:moveTo>
                  <a:pt x="3298328" y="0"/>
                </a:moveTo>
                <a:lnTo>
                  <a:pt x="2261711" y="0"/>
                </a:lnTo>
                <a:lnTo>
                  <a:pt x="0" y="2236287"/>
                </a:lnTo>
                <a:lnTo>
                  <a:pt x="0" y="3612455"/>
                </a:lnTo>
                <a:lnTo>
                  <a:pt x="3298328" y="0"/>
                </a:lnTo>
                <a:close/>
              </a:path>
            </a:pathLst>
          </a:custGeom>
          <a:solidFill>
            <a:srgbClr val="D8B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69149" y="7696100"/>
            <a:ext cx="3298825" cy="3612515"/>
          </a:xfrm>
          <a:custGeom>
            <a:avLst/>
            <a:gdLst/>
            <a:ahLst/>
            <a:cxnLst/>
            <a:rect l="l" t="t" r="r" b="b"/>
            <a:pathLst>
              <a:path w="3298825" h="3612515">
                <a:moveTo>
                  <a:pt x="3298328" y="0"/>
                </a:moveTo>
                <a:lnTo>
                  <a:pt x="0" y="3612455"/>
                </a:lnTo>
                <a:lnTo>
                  <a:pt x="1036617" y="3612455"/>
                </a:lnTo>
                <a:lnTo>
                  <a:pt x="3298328" y="1376167"/>
                </a:lnTo>
                <a:lnTo>
                  <a:pt x="3298328" y="0"/>
                </a:lnTo>
                <a:close/>
              </a:path>
            </a:pathLst>
          </a:custGeom>
          <a:solidFill>
            <a:srgbClr val="D8B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40421" y="2980653"/>
            <a:ext cx="11617029" cy="962443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7209"/>
              </a:lnSpc>
              <a:spcBef>
                <a:spcPts val="305"/>
              </a:spcBef>
              <a:tabLst>
                <a:tab pos="6830695" algn="l"/>
              </a:tabLst>
            </a:pPr>
            <a:r>
              <a:rPr lang="es-MX" sz="6100" b="1" spc="150" dirty="0" smtClean="0">
                <a:solidFill>
                  <a:srgbClr val="600F42"/>
                </a:solidFill>
                <a:latin typeface="Arial Black" panose="020B0A04020102020204" pitchFamily="34" charset="0"/>
                <a:cs typeface="Arial"/>
              </a:rPr>
              <a:t>Solución </a:t>
            </a:r>
            <a:r>
              <a:rPr lang="es-MX" sz="6100" b="1" spc="150" dirty="0">
                <a:solidFill>
                  <a:srgbClr val="600F42"/>
                </a:solidFill>
                <a:latin typeface="Arial Black" panose="020B0A04020102020204" pitchFamily="34" charset="0"/>
                <a:cs typeface="Arial"/>
              </a:rPr>
              <a:t>I</a:t>
            </a:r>
            <a:r>
              <a:rPr lang="es-MX" sz="6100" b="1" spc="150" dirty="0" smtClean="0">
                <a:solidFill>
                  <a:srgbClr val="600F42"/>
                </a:solidFill>
                <a:latin typeface="Arial Black" panose="020B0A04020102020204" pitchFamily="34" charset="0"/>
                <a:cs typeface="Arial"/>
              </a:rPr>
              <a:t>mplementada</a:t>
            </a:r>
            <a:endParaRPr sz="6100" dirty="0">
              <a:latin typeface="Arial Black" panose="020B0A04020102020204" pitchFamily="34" charset="0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46678" y="2242078"/>
            <a:ext cx="261917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2800" spc="-45" smtClean="0">
                <a:solidFill>
                  <a:srgbClr val="D8B777"/>
                </a:solidFill>
              </a:rPr>
              <a:t>Descripción</a:t>
            </a:r>
            <a:endParaRPr sz="2800"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12" name="object 12"/>
            <p:cNvSpPr/>
            <p:nvPr/>
          </p:nvSpPr>
          <p:spPr>
            <a:xfrm>
              <a:off x="0" y="5"/>
              <a:ext cx="20104100" cy="11308715"/>
            </a:xfrm>
            <a:custGeom>
              <a:avLst/>
              <a:gdLst/>
              <a:ahLst/>
              <a:cxnLst/>
              <a:rect l="l" t="t" r="r" b="b"/>
              <a:pathLst>
                <a:path w="20104100" h="11308715">
                  <a:moveTo>
                    <a:pt x="3427476" y="0"/>
                  </a:moveTo>
                  <a:lnTo>
                    <a:pt x="0" y="0"/>
                  </a:lnTo>
                  <a:lnTo>
                    <a:pt x="0" y="7067842"/>
                  </a:lnTo>
                  <a:lnTo>
                    <a:pt x="235750" y="7067842"/>
                  </a:lnTo>
                  <a:lnTo>
                    <a:pt x="1060881" y="6449403"/>
                  </a:lnTo>
                  <a:lnTo>
                    <a:pt x="1060881" y="2522829"/>
                  </a:lnTo>
                  <a:lnTo>
                    <a:pt x="3427476" y="0"/>
                  </a:lnTo>
                  <a:close/>
                </a:path>
                <a:path w="20104100" h="11308715">
                  <a:moveTo>
                    <a:pt x="20104088" y="4240708"/>
                  </a:moveTo>
                  <a:lnTo>
                    <a:pt x="19868350" y="4240708"/>
                  </a:lnTo>
                  <a:lnTo>
                    <a:pt x="19043206" y="4859147"/>
                  </a:lnTo>
                  <a:lnTo>
                    <a:pt x="19043206" y="8785733"/>
                  </a:lnTo>
                  <a:lnTo>
                    <a:pt x="16676624" y="11308550"/>
                  </a:lnTo>
                  <a:lnTo>
                    <a:pt x="20104088" y="11308550"/>
                  </a:lnTo>
                  <a:lnTo>
                    <a:pt x="20104088" y="4240708"/>
                  </a:lnTo>
                  <a:close/>
                </a:path>
              </a:pathLst>
            </a:custGeom>
            <a:solidFill>
              <a:srgbClr val="600F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696" y="10382175"/>
              <a:ext cx="2718939" cy="68002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77478" y="277478"/>
              <a:ext cx="19549745" cy="10753725"/>
            </a:xfrm>
            <a:custGeom>
              <a:avLst/>
              <a:gdLst/>
              <a:ahLst/>
              <a:cxnLst/>
              <a:rect l="l" t="t" r="r" b="b"/>
              <a:pathLst>
                <a:path w="19549745" h="10753725">
                  <a:moveTo>
                    <a:pt x="0" y="10753599"/>
                  </a:moveTo>
                  <a:lnTo>
                    <a:pt x="19549142" y="10753599"/>
                  </a:lnTo>
                  <a:lnTo>
                    <a:pt x="19549142" y="0"/>
                  </a:lnTo>
                  <a:lnTo>
                    <a:pt x="0" y="0"/>
                  </a:lnTo>
                  <a:lnTo>
                    <a:pt x="0" y="10753599"/>
                  </a:lnTo>
                  <a:close/>
                </a:path>
              </a:pathLst>
            </a:custGeom>
            <a:ln w="10470">
              <a:solidFill>
                <a:srgbClr val="600F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98405" y="415446"/>
              <a:ext cx="1690127" cy="1487014"/>
            </a:xfrm>
            <a:prstGeom prst="rect">
              <a:avLst/>
            </a:prstGeom>
          </p:spPr>
        </p:pic>
      </p:grpSp>
      <p:sp>
        <p:nvSpPr>
          <p:cNvPr id="16" name="object 8"/>
          <p:cNvSpPr txBox="1"/>
          <p:nvPr/>
        </p:nvSpPr>
        <p:spPr>
          <a:xfrm>
            <a:off x="3540421" y="4889606"/>
            <a:ext cx="12877165" cy="4029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7800"/>
              </a:lnSpc>
              <a:spcBef>
                <a:spcPts val="95"/>
              </a:spcBef>
            </a:pPr>
            <a:r>
              <a:rPr lang="es-MX" sz="2800" dirty="0"/>
              <a:t>Con esta propuesta se pretende que baje el faltante y se solucione el problema que tenemos en tienda ropa, ya que gracias a que tendrán los horarios establecidos y el área a cubrir sabrán que es lo que les tocara hacer y en dado caso de que no se desempeñen bien o quieran otra área tendrán la oportunidad cada semana de decirle a su gerente que quieren desempeñar en otro lugar y probar cosas nuevas, o quedarse en un área en específico varias semanas o incluso meses si así lo desean, claro sabiendo lo que les </a:t>
            </a:r>
            <a:r>
              <a:rPr lang="es-MX" sz="2800" dirty="0" smtClean="0"/>
              <a:t>tocará hacer.</a:t>
            </a:r>
            <a:endParaRPr lang="es-MX" sz="2800" dirty="0"/>
          </a:p>
          <a:p>
            <a:pPr marL="12700" marR="5080">
              <a:lnSpc>
                <a:spcPct val="117800"/>
              </a:lnSpc>
              <a:spcBef>
                <a:spcPts val="95"/>
              </a:spcBef>
            </a:pPr>
            <a:endParaRPr sz="24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8F5F7"/>
          </a:solidFill>
        </p:spPr>
        <p:txBody>
          <a:bodyPr wrap="square" lIns="0" tIns="0" rIns="0" bIns="0" rtlCol="0"/>
          <a:lstStyle/>
          <a:p>
            <a:endParaRPr u="sng"/>
          </a:p>
        </p:txBody>
      </p:sp>
      <p:sp>
        <p:nvSpPr>
          <p:cNvPr id="3" name="object 3"/>
          <p:cNvSpPr/>
          <p:nvPr/>
        </p:nvSpPr>
        <p:spPr>
          <a:xfrm>
            <a:off x="1047088" y="2450187"/>
            <a:ext cx="1026160" cy="4000500"/>
          </a:xfrm>
          <a:custGeom>
            <a:avLst/>
            <a:gdLst/>
            <a:ahLst/>
            <a:cxnLst/>
            <a:rect l="l" t="t" r="r" b="b"/>
            <a:pathLst>
              <a:path w="1026160" h="4000500">
                <a:moveTo>
                  <a:pt x="1026146" y="0"/>
                </a:moveTo>
                <a:lnTo>
                  <a:pt x="0" y="691078"/>
                </a:lnTo>
                <a:lnTo>
                  <a:pt x="0" y="3999878"/>
                </a:lnTo>
                <a:lnTo>
                  <a:pt x="1026146" y="3308799"/>
                </a:lnTo>
                <a:lnTo>
                  <a:pt x="1026146" y="0"/>
                </a:lnTo>
                <a:close/>
              </a:path>
            </a:pathLst>
          </a:custGeom>
          <a:solidFill>
            <a:srgbClr val="122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30865" y="4858491"/>
            <a:ext cx="1026160" cy="4000500"/>
          </a:xfrm>
          <a:custGeom>
            <a:avLst/>
            <a:gdLst/>
            <a:ahLst/>
            <a:cxnLst/>
            <a:rect l="l" t="t" r="r" b="b"/>
            <a:pathLst>
              <a:path w="1026159" h="4000500">
                <a:moveTo>
                  <a:pt x="1026146" y="0"/>
                </a:moveTo>
                <a:lnTo>
                  <a:pt x="0" y="691078"/>
                </a:lnTo>
                <a:lnTo>
                  <a:pt x="0" y="3999878"/>
                </a:lnTo>
                <a:lnTo>
                  <a:pt x="1026146" y="3308799"/>
                </a:lnTo>
                <a:lnTo>
                  <a:pt x="1026146" y="0"/>
                </a:lnTo>
                <a:close/>
              </a:path>
            </a:pathLst>
          </a:custGeom>
          <a:solidFill>
            <a:srgbClr val="122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6617" y="0"/>
            <a:ext cx="3298825" cy="3612515"/>
          </a:xfrm>
          <a:custGeom>
            <a:avLst/>
            <a:gdLst/>
            <a:ahLst/>
            <a:cxnLst/>
            <a:rect l="l" t="t" r="r" b="b"/>
            <a:pathLst>
              <a:path w="3298825" h="3612515">
                <a:moveTo>
                  <a:pt x="3298328" y="0"/>
                </a:moveTo>
                <a:lnTo>
                  <a:pt x="2261711" y="0"/>
                </a:lnTo>
                <a:lnTo>
                  <a:pt x="0" y="2236287"/>
                </a:lnTo>
                <a:lnTo>
                  <a:pt x="0" y="3612455"/>
                </a:lnTo>
                <a:lnTo>
                  <a:pt x="3298328" y="0"/>
                </a:lnTo>
                <a:close/>
              </a:path>
            </a:pathLst>
          </a:custGeom>
          <a:solidFill>
            <a:srgbClr val="D8B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69149" y="7696100"/>
            <a:ext cx="3298825" cy="3612515"/>
          </a:xfrm>
          <a:custGeom>
            <a:avLst/>
            <a:gdLst/>
            <a:ahLst/>
            <a:cxnLst/>
            <a:rect l="l" t="t" r="r" b="b"/>
            <a:pathLst>
              <a:path w="3298825" h="3612515">
                <a:moveTo>
                  <a:pt x="3298328" y="0"/>
                </a:moveTo>
                <a:lnTo>
                  <a:pt x="0" y="3612455"/>
                </a:lnTo>
                <a:lnTo>
                  <a:pt x="1036617" y="3612455"/>
                </a:lnTo>
                <a:lnTo>
                  <a:pt x="3298328" y="1376167"/>
                </a:lnTo>
                <a:lnTo>
                  <a:pt x="3298328" y="0"/>
                </a:lnTo>
                <a:close/>
              </a:path>
            </a:pathLst>
          </a:custGeom>
          <a:solidFill>
            <a:srgbClr val="D8B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65431" y="2202413"/>
            <a:ext cx="6258019" cy="1014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MX" spc="-90" dirty="0" smtClean="0"/>
              <a:t>Demostración </a:t>
            </a:r>
            <a:endParaRPr spc="-90" dirty="0"/>
          </a:p>
        </p:txBody>
      </p:sp>
      <p:sp>
        <p:nvSpPr>
          <p:cNvPr id="8" name="object 8"/>
          <p:cNvSpPr txBox="1"/>
          <p:nvPr/>
        </p:nvSpPr>
        <p:spPr>
          <a:xfrm>
            <a:off x="3574320" y="3479661"/>
            <a:ext cx="5029929" cy="13195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95"/>
              </a:spcBef>
            </a:pPr>
            <a:r>
              <a:rPr lang="es-MX" sz="7200" dirty="0" smtClean="0">
                <a:hlinkClick r:id="rId2"/>
              </a:rPr>
              <a:t>Anti-Mouse</a:t>
            </a:r>
            <a:endParaRPr sz="2450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10" name="object 10"/>
            <p:cNvSpPr/>
            <p:nvPr/>
          </p:nvSpPr>
          <p:spPr>
            <a:xfrm>
              <a:off x="0" y="5"/>
              <a:ext cx="20104100" cy="11308715"/>
            </a:xfrm>
            <a:custGeom>
              <a:avLst/>
              <a:gdLst/>
              <a:ahLst/>
              <a:cxnLst/>
              <a:rect l="l" t="t" r="r" b="b"/>
              <a:pathLst>
                <a:path w="20104100" h="11308715">
                  <a:moveTo>
                    <a:pt x="3427476" y="0"/>
                  </a:moveTo>
                  <a:lnTo>
                    <a:pt x="0" y="0"/>
                  </a:lnTo>
                  <a:lnTo>
                    <a:pt x="0" y="7067842"/>
                  </a:lnTo>
                  <a:lnTo>
                    <a:pt x="235750" y="7067842"/>
                  </a:lnTo>
                  <a:lnTo>
                    <a:pt x="1060881" y="6449403"/>
                  </a:lnTo>
                  <a:lnTo>
                    <a:pt x="1060881" y="2522829"/>
                  </a:lnTo>
                  <a:lnTo>
                    <a:pt x="3427476" y="0"/>
                  </a:lnTo>
                  <a:close/>
                </a:path>
                <a:path w="20104100" h="11308715">
                  <a:moveTo>
                    <a:pt x="20104088" y="4240708"/>
                  </a:moveTo>
                  <a:lnTo>
                    <a:pt x="19868350" y="4240708"/>
                  </a:lnTo>
                  <a:lnTo>
                    <a:pt x="19043206" y="4859147"/>
                  </a:lnTo>
                  <a:lnTo>
                    <a:pt x="19043206" y="8785733"/>
                  </a:lnTo>
                  <a:lnTo>
                    <a:pt x="16676624" y="11308550"/>
                  </a:lnTo>
                  <a:lnTo>
                    <a:pt x="20104088" y="11308550"/>
                  </a:lnTo>
                  <a:lnTo>
                    <a:pt x="20104088" y="4240708"/>
                  </a:lnTo>
                  <a:close/>
                </a:path>
              </a:pathLst>
            </a:custGeom>
            <a:solidFill>
              <a:srgbClr val="600F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696" y="10382175"/>
              <a:ext cx="2718939" cy="68002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77478" y="277478"/>
              <a:ext cx="19549745" cy="10753725"/>
            </a:xfrm>
            <a:custGeom>
              <a:avLst/>
              <a:gdLst/>
              <a:ahLst/>
              <a:cxnLst/>
              <a:rect l="l" t="t" r="r" b="b"/>
              <a:pathLst>
                <a:path w="19549745" h="10753725">
                  <a:moveTo>
                    <a:pt x="0" y="10753599"/>
                  </a:moveTo>
                  <a:lnTo>
                    <a:pt x="19549142" y="10753599"/>
                  </a:lnTo>
                  <a:lnTo>
                    <a:pt x="19549142" y="0"/>
                  </a:lnTo>
                  <a:lnTo>
                    <a:pt x="0" y="0"/>
                  </a:lnTo>
                  <a:lnTo>
                    <a:pt x="0" y="10753599"/>
                  </a:lnTo>
                  <a:close/>
                </a:path>
              </a:pathLst>
            </a:custGeom>
            <a:ln w="10470">
              <a:solidFill>
                <a:srgbClr val="600F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98405" y="415446"/>
              <a:ext cx="1690127" cy="1487014"/>
            </a:xfrm>
            <a:prstGeom prst="rect">
              <a:avLst/>
            </a:prstGeom>
          </p:spPr>
        </p:pic>
      </p:grpSp>
      <p:pic>
        <p:nvPicPr>
          <p:cNvPr id="14" name="Imagen 13"/>
          <p:cNvPicPr/>
          <p:nvPr/>
        </p:nvPicPr>
        <p:blipFill rotWithShape="1">
          <a:blip r:embed="rId5"/>
          <a:srcRect l="174" t="9866" r="4476" b="6564"/>
          <a:stretch/>
        </p:blipFill>
        <p:spPr bwMode="auto">
          <a:xfrm>
            <a:off x="5342478" y="5180588"/>
            <a:ext cx="8961944" cy="44334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5116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8F5F7"/>
          </a:solidFill>
        </p:spPr>
        <p:txBody>
          <a:bodyPr wrap="square" lIns="0" tIns="0" rIns="0" bIns="0" rtlCol="0"/>
          <a:lstStyle/>
          <a:p>
            <a:endParaRPr u="sng" dirty="0"/>
          </a:p>
        </p:txBody>
      </p:sp>
      <p:sp>
        <p:nvSpPr>
          <p:cNvPr id="3" name="object 3"/>
          <p:cNvSpPr/>
          <p:nvPr/>
        </p:nvSpPr>
        <p:spPr>
          <a:xfrm>
            <a:off x="1047088" y="2450187"/>
            <a:ext cx="1026160" cy="4000500"/>
          </a:xfrm>
          <a:custGeom>
            <a:avLst/>
            <a:gdLst/>
            <a:ahLst/>
            <a:cxnLst/>
            <a:rect l="l" t="t" r="r" b="b"/>
            <a:pathLst>
              <a:path w="1026160" h="4000500">
                <a:moveTo>
                  <a:pt x="1026146" y="0"/>
                </a:moveTo>
                <a:lnTo>
                  <a:pt x="0" y="691078"/>
                </a:lnTo>
                <a:lnTo>
                  <a:pt x="0" y="3999878"/>
                </a:lnTo>
                <a:lnTo>
                  <a:pt x="1026146" y="3308799"/>
                </a:lnTo>
                <a:lnTo>
                  <a:pt x="1026146" y="0"/>
                </a:lnTo>
                <a:close/>
              </a:path>
            </a:pathLst>
          </a:custGeom>
          <a:solidFill>
            <a:srgbClr val="122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30865" y="4858491"/>
            <a:ext cx="1026160" cy="4000500"/>
          </a:xfrm>
          <a:custGeom>
            <a:avLst/>
            <a:gdLst/>
            <a:ahLst/>
            <a:cxnLst/>
            <a:rect l="l" t="t" r="r" b="b"/>
            <a:pathLst>
              <a:path w="1026159" h="4000500">
                <a:moveTo>
                  <a:pt x="1026146" y="0"/>
                </a:moveTo>
                <a:lnTo>
                  <a:pt x="0" y="691078"/>
                </a:lnTo>
                <a:lnTo>
                  <a:pt x="0" y="3999878"/>
                </a:lnTo>
                <a:lnTo>
                  <a:pt x="1026146" y="3308799"/>
                </a:lnTo>
                <a:lnTo>
                  <a:pt x="1026146" y="0"/>
                </a:lnTo>
                <a:close/>
              </a:path>
            </a:pathLst>
          </a:custGeom>
          <a:solidFill>
            <a:srgbClr val="122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6617" y="0"/>
            <a:ext cx="3298825" cy="3612515"/>
          </a:xfrm>
          <a:custGeom>
            <a:avLst/>
            <a:gdLst/>
            <a:ahLst/>
            <a:cxnLst/>
            <a:rect l="l" t="t" r="r" b="b"/>
            <a:pathLst>
              <a:path w="3298825" h="3612515">
                <a:moveTo>
                  <a:pt x="3298328" y="0"/>
                </a:moveTo>
                <a:lnTo>
                  <a:pt x="2261711" y="0"/>
                </a:lnTo>
                <a:lnTo>
                  <a:pt x="0" y="2236287"/>
                </a:lnTo>
                <a:lnTo>
                  <a:pt x="0" y="3612455"/>
                </a:lnTo>
                <a:lnTo>
                  <a:pt x="3298328" y="0"/>
                </a:lnTo>
                <a:close/>
              </a:path>
            </a:pathLst>
          </a:custGeom>
          <a:solidFill>
            <a:srgbClr val="D8B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69149" y="7696100"/>
            <a:ext cx="3298825" cy="3612515"/>
          </a:xfrm>
          <a:custGeom>
            <a:avLst/>
            <a:gdLst/>
            <a:ahLst/>
            <a:cxnLst/>
            <a:rect l="l" t="t" r="r" b="b"/>
            <a:pathLst>
              <a:path w="3298825" h="3612515">
                <a:moveTo>
                  <a:pt x="3298328" y="0"/>
                </a:moveTo>
                <a:lnTo>
                  <a:pt x="0" y="3612455"/>
                </a:lnTo>
                <a:lnTo>
                  <a:pt x="1036617" y="3612455"/>
                </a:lnTo>
                <a:lnTo>
                  <a:pt x="3298328" y="1376167"/>
                </a:lnTo>
                <a:lnTo>
                  <a:pt x="3298328" y="0"/>
                </a:lnTo>
                <a:close/>
              </a:path>
            </a:pathLst>
          </a:custGeom>
          <a:solidFill>
            <a:srgbClr val="D8B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49311" y="2071512"/>
            <a:ext cx="9782175" cy="962443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7209"/>
              </a:lnSpc>
              <a:spcBef>
                <a:spcPts val="305"/>
              </a:spcBef>
              <a:tabLst>
                <a:tab pos="6830695" algn="l"/>
              </a:tabLst>
            </a:pPr>
            <a:r>
              <a:rPr lang="es-MX" sz="6100" b="1" spc="150" dirty="0" smtClean="0">
                <a:solidFill>
                  <a:srgbClr val="600F42"/>
                </a:solidFill>
                <a:latin typeface="Arial Black" panose="020B0A04020102020204" pitchFamily="34" charset="0"/>
                <a:cs typeface="Arial"/>
              </a:rPr>
              <a:t>Beneficios o Mejoras</a:t>
            </a:r>
            <a:endParaRPr sz="6100" dirty="0">
              <a:latin typeface="Arial Black" panose="020B0A04020102020204" pitchFamily="34" charset="0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65821" y="3660247"/>
            <a:ext cx="261917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2800" spc="-45" smtClean="0">
                <a:solidFill>
                  <a:srgbClr val="D8B777"/>
                </a:solidFill>
              </a:rPr>
              <a:t>Cuantitativas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3565935" y="4505582"/>
            <a:ext cx="5238115" cy="40544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l">
              <a:lnSpc>
                <a:spcPct val="117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s-MX" sz="2450" dirty="0" smtClean="0">
                <a:solidFill>
                  <a:srgbClr val="231F20"/>
                </a:solidFill>
                <a:latin typeface="Arial"/>
                <a:cs typeface="Arial"/>
              </a:rPr>
              <a:t>Nos ayuda a reducir el número de faltante.</a:t>
            </a:r>
          </a:p>
          <a:p>
            <a:pPr marL="355600" marR="5080" indent="-342900" algn="l">
              <a:lnSpc>
                <a:spcPct val="117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s-MX" sz="2450" dirty="0" smtClean="0">
                <a:solidFill>
                  <a:srgbClr val="231F20"/>
                </a:solidFill>
                <a:latin typeface="Arial"/>
                <a:cs typeface="Arial"/>
              </a:rPr>
              <a:t>A que haya más personal capacitado.</a:t>
            </a:r>
          </a:p>
          <a:p>
            <a:pPr marL="355600" marR="5080" indent="-342900" algn="l">
              <a:lnSpc>
                <a:spcPct val="117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s-MX" sz="2450" dirty="0" smtClean="0">
                <a:solidFill>
                  <a:srgbClr val="231F20"/>
                </a:solidFill>
                <a:latin typeface="Arial"/>
                <a:cs typeface="Arial"/>
              </a:rPr>
              <a:t>Nos ayuda a saber el rendimiento del personal.</a:t>
            </a:r>
          </a:p>
          <a:p>
            <a:pPr marL="355600" marR="5080" indent="-342900" algn="l">
              <a:lnSpc>
                <a:spcPct val="117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s-MX" sz="2450" dirty="0" smtClean="0">
                <a:solidFill>
                  <a:srgbClr val="231F20"/>
                </a:solidFill>
                <a:latin typeface="Arial"/>
                <a:cs typeface="Arial"/>
              </a:rPr>
              <a:t>Que haya menos renuncias y por consiguiente menos perdida y mas ganancias.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66590" y="4450437"/>
            <a:ext cx="5238115" cy="45121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17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s-MX" sz="2450" dirty="0" smtClean="0">
                <a:solidFill>
                  <a:srgbClr val="231F20"/>
                </a:solidFill>
                <a:latin typeface="Arial"/>
                <a:cs typeface="Arial"/>
              </a:rPr>
              <a:t>Ayuda a nuestros colaboradores a tener un ambiente de trabajo más tranquilo y sano.</a:t>
            </a:r>
          </a:p>
          <a:p>
            <a:pPr marL="355600" marR="5080" indent="-342900" algn="just">
              <a:lnSpc>
                <a:spcPct val="117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s-MX" sz="2450" dirty="0" smtClean="0">
                <a:solidFill>
                  <a:srgbClr val="231F20"/>
                </a:solidFill>
                <a:latin typeface="Arial"/>
                <a:cs typeface="Arial"/>
              </a:rPr>
              <a:t>Pueden estar más enfocados en su vida personal con el beneficio de los dos días de descanso.</a:t>
            </a:r>
          </a:p>
          <a:p>
            <a:pPr marL="355600" marR="5080" indent="-342900" algn="just">
              <a:lnSpc>
                <a:spcPct val="117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s-MX" sz="2450" dirty="0" smtClean="0">
                <a:solidFill>
                  <a:srgbClr val="231F20"/>
                </a:solidFill>
                <a:latin typeface="Arial"/>
                <a:cs typeface="Arial"/>
              </a:rPr>
              <a:t>Que haya mayor recomendación para laborar en Coppel</a:t>
            </a:r>
            <a:endParaRPr lang="es-MX" sz="2450" dirty="0" smtClean="0">
              <a:latin typeface="Arial"/>
              <a:cs typeface="Arial"/>
            </a:endParaRPr>
          </a:p>
          <a:p>
            <a:pPr marL="355600" marR="5080" indent="-342900" algn="just">
              <a:lnSpc>
                <a:spcPct val="117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s-MX" sz="2450" dirty="0" smtClean="0">
              <a:solidFill>
                <a:srgbClr val="231F20"/>
              </a:solidFill>
              <a:latin typeface="Arial"/>
              <a:cs typeface="Arial"/>
            </a:endParaRPr>
          </a:p>
          <a:p>
            <a:pPr marL="355600" marR="5080" indent="-342900" algn="just">
              <a:lnSpc>
                <a:spcPct val="117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sz="245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12" name="object 12"/>
            <p:cNvSpPr/>
            <p:nvPr/>
          </p:nvSpPr>
          <p:spPr>
            <a:xfrm>
              <a:off x="0" y="5"/>
              <a:ext cx="20104100" cy="11308715"/>
            </a:xfrm>
            <a:custGeom>
              <a:avLst/>
              <a:gdLst/>
              <a:ahLst/>
              <a:cxnLst/>
              <a:rect l="l" t="t" r="r" b="b"/>
              <a:pathLst>
                <a:path w="20104100" h="11308715">
                  <a:moveTo>
                    <a:pt x="3427476" y="0"/>
                  </a:moveTo>
                  <a:lnTo>
                    <a:pt x="0" y="0"/>
                  </a:lnTo>
                  <a:lnTo>
                    <a:pt x="0" y="7067842"/>
                  </a:lnTo>
                  <a:lnTo>
                    <a:pt x="235750" y="7067842"/>
                  </a:lnTo>
                  <a:lnTo>
                    <a:pt x="1060881" y="6449403"/>
                  </a:lnTo>
                  <a:lnTo>
                    <a:pt x="1060881" y="2522829"/>
                  </a:lnTo>
                  <a:lnTo>
                    <a:pt x="3427476" y="0"/>
                  </a:lnTo>
                  <a:close/>
                </a:path>
                <a:path w="20104100" h="11308715">
                  <a:moveTo>
                    <a:pt x="20104088" y="4240708"/>
                  </a:moveTo>
                  <a:lnTo>
                    <a:pt x="19868350" y="4240708"/>
                  </a:lnTo>
                  <a:lnTo>
                    <a:pt x="19043206" y="4859147"/>
                  </a:lnTo>
                  <a:lnTo>
                    <a:pt x="19043206" y="8785733"/>
                  </a:lnTo>
                  <a:lnTo>
                    <a:pt x="16676624" y="11308550"/>
                  </a:lnTo>
                  <a:lnTo>
                    <a:pt x="20104088" y="11308550"/>
                  </a:lnTo>
                  <a:lnTo>
                    <a:pt x="20104088" y="4240708"/>
                  </a:lnTo>
                  <a:close/>
                </a:path>
              </a:pathLst>
            </a:custGeom>
            <a:solidFill>
              <a:srgbClr val="600F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696" y="10382175"/>
              <a:ext cx="2718939" cy="68002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77478" y="277478"/>
              <a:ext cx="19549745" cy="10753725"/>
            </a:xfrm>
            <a:custGeom>
              <a:avLst/>
              <a:gdLst/>
              <a:ahLst/>
              <a:cxnLst/>
              <a:rect l="l" t="t" r="r" b="b"/>
              <a:pathLst>
                <a:path w="19549745" h="10753725">
                  <a:moveTo>
                    <a:pt x="0" y="10753599"/>
                  </a:moveTo>
                  <a:lnTo>
                    <a:pt x="19549142" y="10753599"/>
                  </a:lnTo>
                  <a:lnTo>
                    <a:pt x="19549142" y="0"/>
                  </a:lnTo>
                  <a:lnTo>
                    <a:pt x="0" y="0"/>
                  </a:lnTo>
                  <a:lnTo>
                    <a:pt x="0" y="10753599"/>
                  </a:lnTo>
                  <a:close/>
                </a:path>
              </a:pathLst>
            </a:custGeom>
            <a:ln w="10470">
              <a:solidFill>
                <a:srgbClr val="600F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98405" y="415446"/>
              <a:ext cx="1690127" cy="1487014"/>
            </a:xfrm>
            <a:prstGeom prst="rect">
              <a:avLst/>
            </a:prstGeom>
          </p:spPr>
        </p:pic>
      </p:grpSp>
      <p:sp>
        <p:nvSpPr>
          <p:cNvPr id="16" name="object 8"/>
          <p:cNvSpPr txBox="1">
            <a:spLocks/>
          </p:cNvSpPr>
          <p:nvPr/>
        </p:nvSpPr>
        <p:spPr>
          <a:xfrm>
            <a:off x="10052050" y="3660247"/>
            <a:ext cx="261917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500" b="0" i="0">
                <a:solidFill>
                  <a:srgbClr val="600F42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MX" sz="2800" spc="-45" dirty="0" smtClean="0">
                <a:solidFill>
                  <a:srgbClr val="D8B777"/>
                </a:solidFill>
              </a:rPr>
              <a:t>Cualitativas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3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8F5F7"/>
          </a:solidFill>
        </p:spPr>
        <p:txBody>
          <a:bodyPr wrap="square" lIns="0" tIns="0" rIns="0" bIns="0" rtlCol="0"/>
          <a:lstStyle/>
          <a:p>
            <a:endParaRPr u="sng" dirty="0"/>
          </a:p>
        </p:txBody>
      </p:sp>
      <p:sp>
        <p:nvSpPr>
          <p:cNvPr id="3" name="object 3"/>
          <p:cNvSpPr/>
          <p:nvPr/>
        </p:nvSpPr>
        <p:spPr>
          <a:xfrm>
            <a:off x="1047088" y="2450187"/>
            <a:ext cx="1026160" cy="4000500"/>
          </a:xfrm>
          <a:custGeom>
            <a:avLst/>
            <a:gdLst/>
            <a:ahLst/>
            <a:cxnLst/>
            <a:rect l="l" t="t" r="r" b="b"/>
            <a:pathLst>
              <a:path w="1026160" h="4000500">
                <a:moveTo>
                  <a:pt x="1026146" y="0"/>
                </a:moveTo>
                <a:lnTo>
                  <a:pt x="0" y="691078"/>
                </a:lnTo>
                <a:lnTo>
                  <a:pt x="0" y="3999878"/>
                </a:lnTo>
                <a:lnTo>
                  <a:pt x="1026146" y="3308799"/>
                </a:lnTo>
                <a:lnTo>
                  <a:pt x="1026146" y="0"/>
                </a:lnTo>
                <a:close/>
              </a:path>
            </a:pathLst>
          </a:custGeom>
          <a:solidFill>
            <a:srgbClr val="122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30865" y="4858491"/>
            <a:ext cx="1026160" cy="4000500"/>
          </a:xfrm>
          <a:custGeom>
            <a:avLst/>
            <a:gdLst/>
            <a:ahLst/>
            <a:cxnLst/>
            <a:rect l="l" t="t" r="r" b="b"/>
            <a:pathLst>
              <a:path w="1026159" h="4000500">
                <a:moveTo>
                  <a:pt x="1026146" y="0"/>
                </a:moveTo>
                <a:lnTo>
                  <a:pt x="0" y="691078"/>
                </a:lnTo>
                <a:lnTo>
                  <a:pt x="0" y="3999878"/>
                </a:lnTo>
                <a:lnTo>
                  <a:pt x="1026146" y="3308799"/>
                </a:lnTo>
                <a:lnTo>
                  <a:pt x="1026146" y="0"/>
                </a:lnTo>
                <a:close/>
              </a:path>
            </a:pathLst>
          </a:custGeom>
          <a:solidFill>
            <a:srgbClr val="122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6617" y="0"/>
            <a:ext cx="3298825" cy="3612515"/>
          </a:xfrm>
          <a:custGeom>
            <a:avLst/>
            <a:gdLst/>
            <a:ahLst/>
            <a:cxnLst/>
            <a:rect l="l" t="t" r="r" b="b"/>
            <a:pathLst>
              <a:path w="3298825" h="3612515">
                <a:moveTo>
                  <a:pt x="3298328" y="0"/>
                </a:moveTo>
                <a:lnTo>
                  <a:pt x="2261711" y="0"/>
                </a:lnTo>
                <a:lnTo>
                  <a:pt x="0" y="2236287"/>
                </a:lnTo>
                <a:lnTo>
                  <a:pt x="0" y="3612455"/>
                </a:lnTo>
                <a:lnTo>
                  <a:pt x="3298328" y="0"/>
                </a:lnTo>
                <a:close/>
              </a:path>
            </a:pathLst>
          </a:custGeom>
          <a:solidFill>
            <a:srgbClr val="D8B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69149" y="7696100"/>
            <a:ext cx="3298825" cy="3612515"/>
          </a:xfrm>
          <a:custGeom>
            <a:avLst/>
            <a:gdLst/>
            <a:ahLst/>
            <a:cxnLst/>
            <a:rect l="l" t="t" r="r" b="b"/>
            <a:pathLst>
              <a:path w="3298825" h="3612515">
                <a:moveTo>
                  <a:pt x="3298328" y="0"/>
                </a:moveTo>
                <a:lnTo>
                  <a:pt x="0" y="3612455"/>
                </a:lnTo>
                <a:lnTo>
                  <a:pt x="1036617" y="3612455"/>
                </a:lnTo>
                <a:lnTo>
                  <a:pt x="3298328" y="1376167"/>
                </a:lnTo>
                <a:lnTo>
                  <a:pt x="3298328" y="0"/>
                </a:lnTo>
                <a:close/>
              </a:path>
            </a:pathLst>
          </a:custGeom>
          <a:solidFill>
            <a:srgbClr val="D8B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20984" y="919195"/>
            <a:ext cx="6258019" cy="1014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MX" spc="-90" dirty="0" smtClean="0"/>
              <a:t>Conclusión</a:t>
            </a:r>
            <a:endParaRPr spc="-90" dirty="0"/>
          </a:p>
        </p:txBody>
      </p:sp>
      <p:sp>
        <p:nvSpPr>
          <p:cNvPr id="8" name="object 8"/>
          <p:cNvSpPr txBox="1"/>
          <p:nvPr/>
        </p:nvSpPr>
        <p:spPr>
          <a:xfrm>
            <a:off x="3333256" y="3088306"/>
            <a:ext cx="12877165" cy="672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7800"/>
              </a:lnSpc>
              <a:spcBef>
                <a:spcPts val="95"/>
              </a:spcBef>
            </a:pPr>
            <a:r>
              <a:rPr lang="es-MX" sz="2450" dirty="0" smtClean="0">
                <a:solidFill>
                  <a:srgbClr val="231F20"/>
                </a:solidFill>
                <a:latin typeface="Arial"/>
                <a:cs typeface="Arial"/>
              </a:rPr>
              <a:t>Las materias que me ayudaron a darme una idea de cómo aterrizar en la implementación del proyecto fueron: </a:t>
            </a:r>
            <a:r>
              <a:rPr lang="es-MX" sz="2450" i="1" dirty="0" smtClean="0">
                <a:solidFill>
                  <a:srgbClr val="231F20"/>
                </a:solidFill>
                <a:latin typeface="Arial"/>
                <a:cs typeface="Arial"/>
              </a:rPr>
              <a:t>Introducción al Desarrollo de Software, Introducción a la Base de Datos, Tecnologías de la información para los negocios, </a:t>
            </a:r>
            <a:r>
              <a:rPr lang="es-MX" sz="2450" dirty="0" smtClean="0">
                <a:solidFill>
                  <a:srgbClr val="231F20"/>
                </a:solidFill>
                <a:latin typeface="Arial"/>
                <a:cs typeface="Arial"/>
              </a:rPr>
              <a:t>ya que las herramientas que necesitaba eran implementar una </a:t>
            </a:r>
            <a:r>
              <a:rPr lang="es-MX" sz="2450" b="1" i="1" dirty="0" smtClean="0">
                <a:solidFill>
                  <a:srgbClr val="231F20"/>
                </a:solidFill>
                <a:latin typeface="Arial"/>
                <a:cs typeface="Arial"/>
              </a:rPr>
              <a:t>base de datos </a:t>
            </a:r>
            <a:r>
              <a:rPr lang="es-MX" sz="2450" dirty="0" smtClean="0">
                <a:solidFill>
                  <a:srgbClr val="231F20"/>
                </a:solidFill>
                <a:latin typeface="Arial"/>
                <a:cs typeface="Arial"/>
              </a:rPr>
              <a:t>para guardar todo lo ingresado y llevar un registro, por medio de </a:t>
            </a:r>
            <a:r>
              <a:rPr lang="es-MX" sz="2450" b="1" i="1" dirty="0" smtClean="0">
                <a:solidFill>
                  <a:srgbClr val="231F20"/>
                </a:solidFill>
                <a:latin typeface="Arial"/>
                <a:cs typeface="Arial"/>
              </a:rPr>
              <a:t>visual studio code ,</a:t>
            </a:r>
            <a:r>
              <a:rPr lang="es-MX" sz="2450" dirty="0" smtClean="0">
                <a:solidFill>
                  <a:srgbClr val="231F20"/>
                </a:solidFill>
                <a:latin typeface="Arial"/>
                <a:cs typeface="Arial"/>
              </a:rPr>
              <a:t>es como se me facilito un poco más la programación que necesitaba para lograr una página web con </a:t>
            </a:r>
            <a:r>
              <a:rPr lang="es-MX" sz="2450" b="1" i="1" dirty="0" smtClean="0">
                <a:solidFill>
                  <a:srgbClr val="231F20"/>
                </a:solidFill>
                <a:latin typeface="Arial"/>
                <a:cs typeface="Arial"/>
              </a:rPr>
              <a:t>html, </a:t>
            </a:r>
            <a:r>
              <a:rPr lang="es-MX" sz="2450" dirty="0" smtClean="0">
                <a:solidFill>
                  <a:srgbClr val="231F20"/>
                </a:solidFill>
                <a:latin typeface="Arial"/>
                <a:cs typeface="Arial"/>
              </a:rPr>
              <a:t>así como el diseño son </a:t>
            </a:r>
            <a:r>
              <a:rPr lang="es-MX" sz="2450" b="1" i="1" dirty="0" smtClean="0">
                <a:solidFill>
                  <a:srgbClr val="231F20"/>
                </a:solidFill>
                <a:latin typeface="Arial"/>
                <a:cs typeface="Arial"/>
              </a:rPr>
              <a:t>Css.</a:t>
            </a:r>
            <a:endParaRPr lang="es-MX" sz="2450" b="1" i="1" dirty="0">
              <a:solidFill>
                <a:srgbClr val="231F20"/>
              </a:solidFill>
              <a:latin typeface="Arial"/>
              <a:cs typeface="Arial"/>
            </a:endParaRPr>
          </a:p>
          <a:p>
            <a:pPr marL="12700" marR="5080" algn="just">
              <a:lnSpc>
                <a:spcPct val="117800"/>
              </a:lnSpc>
              <a:spcBef>
                <a:spcPts val="95"/>
              </a:spcBef>
            </a:pPr>
            <a:r>
              <a:rPr lang="es-MX" sz="2450" dirty="0" smtClean="0">
                <a:latin typeface="Arial"/>
                <a:cs typeface="Arial"/>
              </a:rPr>
              <a:t>Los beneficios que obtuvo la empresa Coppel fueron varios ya que al bajar el faltante y ahorrar tiempo en sus horarios les permite dedicarse a darle seguimiento a otros pendientes, en lo personal a mi como alumna me ayudo bastante a retroalimentar algunos temas vistos al inicio casi de la carrera, así como realmente buscar soluciones para ayudar a mejorar la calidad de vida de los colaboradores.</a:t>
            </a:r>
          </a:p>
          <a:p>
            <a:pPr marL="12700" marR="5080" algn="just">
              <a:lnSpc>
                <a:spcPct val="117800"/>
              </a:lnSpc>
              <a:spcBef>
                <a:spcPts val="95"/>
              </a:spcBef>
            </a:pPr>
            <a:r>
              <a:rPr lang="es-MX" sz="2450" dirty="0" smtClean="0">
                <a:latin typeface="Arial"/>
                <a:cs typeface="Arial"/>
              </a:rPr>
              <a:t>Los retos que tuve para implementar el proyecto fue el organizar los horarios para que coincidieran y se relacionaran con las demás como puerta, surtido, cajas creo que eso fue lo más retador la cuestión de cajas ropa y puntos de venta.</a:t>
            </a:r>
          </a:p>
          <a:p>
            <a:pPr marL="12700" marR="5080" algn="just">
              <a:lnSpc>
                <a:spcPct val="117800"/>
              </a:lnSpc>
              <a:spcBef>
                <a:spcPts val="95"/>
              </a:spcBef>
            </a:pPr>
            <a:r>
              <a:rPr lang="es-MX" sz="2450" dirty="0" smtClean="0">
                <a:latin typeface="Arial"/>
                <a:cs typeface="Arial"/>
              </a:rPr>
              <a:t>En lo que mejoraría seria en el diseño de la página a que fuera mas intuitiva para el usuario.</a:t>
            </a:r>
            <a:endParaRPr sz="2450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10" name="object 10"/>
            <p:cNvSpPr/>
            <p:nvPr/>
          </p:nvSpPr>
          <p:spPr>
            <a:xfrm>
              <a:off x="0" y="5"/>
              <a:ext cx="20104100" cy="11308715"/>
            </a:xfrm>
            <a:custGeom>
              <a:avLst/>
              <a:gdLst/>
              <a:ahLst/>
              <a:cxnLst/>
              <a:rect l="l" t="t" r="r" b="b"/>
              <a:pathLst>
                <a:path w="20104100" h="11308715">
                  <a:moveTo>
                    <a:pt x="3427476" y="0"/>
                  </a:moveTo>
                  <a:lnTo>
                    <a:pt x="0" y="0"/>
                  </a:lnTo>
                  <a:lnTo>
                    <a:pt x="0" y="7067842"/>
                  </a:lnTo>
                  <a:lnTo>
                    <a:pt x="235750" y="7067842"/>
                  </a:lnTo>
                  <a:lnTo>
                    <a:pt x="1060881" y="6449403"/>
                  </a:lnTo>
                  <a:lnTo>
                    <a:pt x="1060881" y="2522829"/>
                  </a:lnTo>
                  <a:lnTo>
                    <a:pt x="3427476" y="0"/>
                  </a:lnTo>
                  <a:close/>
                </a:path>
                <a:path w="20104100" h="11308715">
                  <a:moveTo>
                    <a:pt x="20104088" y="4240708"/>
                  </a:moveTo>
                  <a:lnTo>
                    <a:pt x="19868350" y="4240708"/>
                  </a:lnTo>
                  <a:lnTo>
                    <a:pt x="19043206" y="4859147"/>
                  </a:lnTo>
                  <a:lnTo>
                    <a:pt x="19043206" y="8785733"/>
                  </a:lnTo>
                  <a:lnTo>
                    <a:pt x="16676624" y="11308550"/>
                  </a:lnTo>
                  <a:lnTo>
                    <a:pt x="20104088" y="11308550"/>
                  </a:lnTo>
                  <a:lnTo>
                    <a:pt x="20104088" y="4240708"/>
                  </a:lnTo>
                  <a:close/>
                </a:path>
              </a:pathLst>
            </a:custGeom>
            <a:solidFill>
              <a:srgbClr val="600F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696" y="10382175"/>
              <a:ext cx="2718939" cy="68002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77478" y="277478"/>
              <a:ext cx="19549745" cy="10753725"/>
            </a:xfrm>
            <a:custGeom>
              <a:avLst/>
              <a:gdLst/>
              <a:ahLst/>
              <a:cxnLst/>
              <a:rect l="l" t="t" r="r" b="b"/>
              <a:pathLst>
                <a:path w="19549745" h="10753725">
                  <a:moveTo>
                    <a:pt x="0" y="10753599"/>
                  </a:moveTo>
                  <a:lnTo>
                    <a:pt x="19549142" y="10753599"/>
                  </a:lnTo>
                  <a:lnTo>
                    <a:pt x="19549142" y="0"/>
                  </a:lnTo>
                  <a:lnTo>
                    <a:pt x="0" y="0"/>
                  </a:lnTo>
                  <a:lnTo>
                    <a:pt x="0" y="10753599"/>
                  </a:lnTo>
                  <a:close/>
                </a:path>
              </a:pathLst>
            </a:custGeom>
            <a:ln w="10470">
              <a:solidFill>
                <a:srgbClr val="600F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98405" y="415446"/>
              <a:ext cx="1690127" cy="1487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18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690</Words>
  <Application>Microsoft Office PowerPoint</Application>
  <PresentationFormat>Personalizado</PresentationFormat>
  <Paragraphs>36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Calibri</vt:lpstr>
      <vt:lpstr>Office Theme</vt:lpstr>
      <vt:lpstr>Anti-Mouse  Bianca Figueroa Valle    </vt:lpstr>
      <vt:lpstr>Contexto</vt:lpstr>
      <vt:lpstr>Diagnostico y problemática detectada</vt:lpstr>
      <vt:lpstr>Descripción</vt:lpstr>
      <vt:lpstr>Demostración </vt:lpstr>
      <vt:lpstr>Cuantitativas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CABEZA CABEZA</dc:title>
  <dc:creator>BIANCA</dc:creator>
  <cp:lastModifiedBy>francisco</cp:lastModifiedBy>
  <cp:revision>26</cp:revision>
  <dcterms:created xsi:type="dcterms:W3CDTF">2023-08-24T22:38:24Z</dcterms:created>
  <dcterms:modified xsi:type="dcterms:W3CDTF">2023-11-30T17:45:33Z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2023-08-24T00:00:00Z</vt:filetime>
  </property>
  <property fmtid="{D5CDD505-2E9C-101B-9397-08002B2CF9AE}" pid="3" name="Creator">
    <vt:lpwstr>Adobe InDesign 18.5 (Macintosh)</vt:lpwstr>
  </property>
  <property fmtid="{D5CDD505-2E9C-101B-9397-08002B2CF9AE}" pid="4" name="LastSaved">
    <vt:filetime>2023-08-24T00:00:00Z</vt:filetime>
  </property>
  <property fmtid="{D5CDD505-2E9C-101B-9397-08002B2CF9AE}" pid="5" name="Producer">
    <vt:lpwstr>Adobe PDF Library 17.0</vt:lpwstr>
  </property>
</Properties>
</file>