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68" r:id="rId5"/>
    <p:sldId id="269" r:id="rId6"/>
    <p:sldId id="271" r:id="rId7"/>
    <p:sldId id="272" r:id="rId8"/>
    <p:sldId id="273" r:id="rId9"/>
    <p:sldId id="274" r:id="rId10"/>
    <p:sldId id="276" r:id="rId11"/>
    <p:sldId id="277" r:id="rId12"/>
    <p:sldId id="278" r:id="rId13"/>
    <p:sldId id="280" r:id="rId14"/>
    <p:sldId id="281" r:id="rId15"/>
    <p:sldId id="282" r:id="rId16"/>
    <p:sldId id="283" r:id="rId17"/>
    <p:sldId id="2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当主机发出一个I/O请求A之后，I/O进入磁盘控制器。该控制器在接到 I/O请求后，一方面会写入本地磁盘，同时利用另一个控制器（或称通道） ，通过专用通道（IP或FC链路）或者租用线路，将数据从本地磁盘系统同步的复制到异地磁盘系统。其实现过程如下：</a:t>
            </a:r>
            <a:endParaRPr lang="zh-CN" altLang="en-US"/>
          </a:p>
          <a:p>
            <a:endParaRPr lang="zh-CN" altLang="en-US"/>
          </a:p>
          <a:p>
            <a:r>
              <a:rPr lang="zh-CN" altLang="en-US"/>
              <a:t>    1.  本地主机系统发出第一个I/O请求 A；</a:t>
            </a:r>
            <a:endParaRPr lang="zh-CN" altLang="en-US"/>
          </a:p>
          <a:p>
            <a:endParaRPr lang="zh-CN" altLang="en-US"/>
          </a:p>
          <a:p>
            <a:r>
              <a:rPr lang="zh-CN" altLang="en-US"/>
              <a:t>    2.  主机对本地磁盘系统发出I/O请求；</a:t>
            </a:r>
            <a:endParaRPr lang="zh-CN" altLang="en-US"/>
          </a:p>
          <a:p>
            <a:endParaRPr lang="zh-CN" altLang="en-US"/>
          </a:p>
          <a:p>
            <a:r>
              <a:rPr lang="zh-CN" altLang="en-US"/>
              <a:t>    3.  在往本地磁盘系统I/O的同时，本地磁盘系统会向异地磁盘系统发出I/O请求 A；</a:t>
            </a:r>
            <a:endParaRPr lang="zh-CN" altLang="en-US"/>
          </a:p>
          <a:p>
            <a:endParaRPr lang="zh-CN" altLang="en-US"/>
          </a:p>
          <a:p>
            <a:r>
              <a:rPr lang="zh-CN" altLang="en-US"/>
              <a:t>    4.  本地磁盘系统完成I/O操作；</a:t>
            </a:r>
            <a:endParaRPr lang="zh-CN" altLang="en-US"/>
          </a:p>
          <a:p>
            <a:endParaRPr lang="zh-CN" altLang="en-US"/>
          </a:p>
          <a:p>
            <a:r>
              <a:rPr lang="zh-CN" altLang="en-US"/>
              <a:t>    5.  异地系统完成I/O操作，并通知本地磁盘系统“I/O完成”</a:t>
            </a:r>
            <a:endParaRPr lang="zh-CN" altLang="en-US"/>
          </a:p>
          <a:p>
            <a:endParaRPr lang="zh-CN" altLang="en-US"/>
          </a:p>
          <a:p>
            <a:r>
              <a:rPr lang="zh-CN" altLang="en-US"/>
              <a:t>    6.  本地次盘系统向主机确认“I/O完成” ，然后，主机系统发出第二个 I/O请求B。</a:t>
            </a:r>
            <a:endParaRPr lang="zh-CN" altLang="en-US"/>
          </a:p>
          <a:p>
            <a:endParaRPr lang="zh-CN" altLang="en-US"/>
          </a:p>
          <a:p>
            <a:r>
              <a:rPr lang="zh-CN" altLang="en-US"/>
              <a:t>    利用同步传输方式建立异地数据容灾，可以保证在本地系统出现灾难时，异地存在一份与本地数据完全一致的数据备份（具有完整的一致性）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镜像分裂快照：在即时拷贝之前构建数据镜像，当出现一个完整的可供复制的镜像时，就可以通过瞬间“分离”镜像来产生即时拷贝。</a:t>
            </a:r>
            <a:endParaRPr lang="zh-CN" altLang="en-US"/>
          </a:p>
          <a:p>
            <a:r>
              <a:rPr lang="zh-CN" altLang="en-US">
                <a:sym typeface="+mn-ea"/>
              </a:rPr>
              <a:t>按需备份快照技术</a:t>
            </a:r>
            <a:r>
              <a:rPr lang="zh-CN" altLang="en-US"/>
              <a:t>：在快照时间点之后，开始建立一份源数据卷的完整副本</a:t>
            </a:r>
            <a:endParaRPr lang="zh-CN" altLang="en-US"/>
          </a:p>
          <a:p>
            <a:r>
              <a:rPr lang="zh-CN" altLang="en-US">
                <a:sym typeface="+mn-ea"/>
              </a:rPr>
              <a:t>指针重映射快照技术：在快照时间点之后，只建立快照时刻一份源数据卷的物理副本</a:t>
            </a:r>
            <a:r>
              <a:rPr lang="zh-CN" altLang="en-US"/>
              <a:t>，用于保存快照时间点之后被更新的部分</a:t>
            </a:r>
            <a:endParaRPr lang="zh-CN" altLang="en-US"/>
          </a:p>
          <a:p>
            <a:r>
              <a:rPr lang="zh-CN" altLang="en-US"/>
              <a:t>增量：借助上两个的原理，一个源数据卷在同一个快照卷上创建一系列连续的不同时间的快照，为某一时间点的快照所复制的数据将被该时间点之后的快照所利用。</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冗余技术主要对磁盘系统(RAID)、电源系统和网络进行备份, 在系统的主部件发生故障时冗余部件能代替主部件继续工作, 避免系统停机;</a:t>
            </a:r>
            <a:endParaRPr lang="zh-CN" altLang="en-US"/>
          </a:p>
          <a:p>
            <a:endParaRPr lang="zh-CN" altLang="en-US"/>
          </a:p>
          <a:p>
            <a:r>
              <a:rPr lang="zh-CN" altLang="en-US"/>
              <a:t>集群技术可以利用分散的主机保证操作系统的高可用性;</a:t>
            </a:r>
            <a:endParaRPr lang="zh-CN" altLang="en-US"/>
          </a:p>
          <a:p>
            <a:endParaRPr lang="zh-CN" altLang="en-US"/>
          </a:p>
          <a:p>
            <a:r>
              <a:rPr lang="zh-CN" altLang="en-US"/>
              <a:t>网络恢复技术可以在交换机网络层实现动态网络路由重选, 在不中断用户操作的情况下转入灾备中心</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负载均衡技术：保证业务负载分发, 还能实现故障的隔离与计划内停机维护;</a:t>
            </a:r>
            <a:endParaRPr lang="zh-CN" altLang="en-US"/>
          </a:p>
          <a:p>
            <a:endParaRPr lang="zh-CN" altLang="en-US"/>
          </a:p>
          <a:p>
            <a:r>
              <a:rPr lang="zh-CN" altLang="en-US"/>
              <a:t>应用的集中和隔离：方便用户对IT系统进行管理, 减少出现故障的可能性, 同时, 在部分应用发生故障时, 可通过应用隔离减少故障带来的影响;</a:t>
            </a:r>
            <a:endParaRPr lang="zh-CN" altLang="en-US"/>
          </a:p>
          <a:p>
            <a:endParaRPr lang="zh-CN" altLang="en-US"/>
          </a:p>
          <a:p>
            <a:r>
              <a:rPr lang="zh-CN" altLang="en-US"/>
              <a:t>自动化监控手段可以有效减少人工错误操作带来的故障, 同时也能及时有效地发现故障.</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当前的研究重点包括灾备系统快速重建, 快速部署应用以及保证数据的完整性和可用性.</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重复数据删除与碾压技术：该项技术通过寻找不同数据块中的冗余数据, 并通过删除这些重复的数据来对数据进行压缩。重复数据删除技术主要分为基于软件的重复数据删除和基于硬件的重复数据删除2种方式.</a:t>
            </a:r>
            <a:endParaRPr lang="zh-CN" altLang="en-US"/>
          </a:p>
          <a:p>
            <a:endParaRPr lang="zh-CN" altLang="en-US"/>
          </a:p>
          <a:p>
            <a:r>
              <a:rPr lang="zh-CN" altLang="en-US"/>
              <a:t>存储虚拟化技术：按照一定的虚拟存储体系结构将不同的物理存储设备通过不同的接口协议整合成一个虚拟的存储池, 为用户提供统一的数据服务, 实现资源共享</a:t>
            </a:r>
            <a:endParaRPr lang="zh-CN" altLang="en-US"/>
          </a:p>
          <a:p>
            <a:endParaRPr lang="zh-CN" altLang="en-US"/>
          </a:p>
          <a:p>
            <a:r>
              <a:rPr lang="zh-CN" altLang="en-US"/>
              <a:t>分布式灾备存储技术：将数据信息动态分配到多个自治系统中</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hemeOverride" Target="../theme/themeOverride5.xml"/><Relationship Id="rId2" Type="http://schemas.openxmlformats.org/officeDocument/2006/relationships/tags" Target="../tags/tag58.xml"/><Relationship Id="rId1" Type="http://schemas.openxmlformats.org/officeDocument/2006/relationships/tags" Target="../tags/tag5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themeOverride" Target="../theme/themeOverride6.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hemeOverride" Target="../theme/themeOverride2.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hemeOverride" Target="../theme/themeOverride3.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openxmlformats.org/officeDocument/2006/relationships/tags" Target="../tags/tag39.xml"/><Relationship Id="rId4" Type="http://schemas.openxmlformats.org/officeDocument/2006/relationships/image" Target="../media/image4.jpe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8.xml"/><Relationship Id="rId5" Type="http://schemas.openxmlformats.org/officeDocument/2006/relationships/tags" Target="../tags/tag43.xml"/><Relationship Id="rId4" Type="http://schemas.openxmlformats.org/officeDocument/2006/relationships/image" Target="../media/image4.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hemeOverride" Target="../theme/themeOverride4.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8.xml"/><Relationship Id="rId5" Type="http://schemas.openxmlformats.org/officeDocument/2006/relationships/tags" Target="../tags/tag50.xml"/><Relationship Id="rId4" Type="http://schemas.openxmlformats.org/officeDocument/2006/relationships/image" Target="../media/image4.jpe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867400" y="2549015"/>
            <a:ext cx="5486400" cy="1108400"/>
          </a:xfrm>
        </p:spPr>
        <p:txBody>
          <a:bodyPr>
            <a:normAutofit fontScale="90000"/>
          </a:bodyPr>
          <a:lstStyle/>
          <a:p>
            <a:r>
              <a:rPr lang="zh-CN" altLang="en-US">
                <a:sym typeface="+mn-ea"/>
              </a:rPr>
              <a:t>信息系统灾备技术</a:t>
            </a:r>
            <a:br>
              <a:rPr lang="zh-CN" altLang="en-US"/>
            </a:br>
            <a:endParaRPr lang="zh-CN" altLang="en-US"/>
          </a:p>
        </p:txBody>
      </p:sp>
      <p:sp>
        <p:nvSpPr>
          <p:cNvPr id="3" name="副标题 2"/>
          <p:cNvSpPr>
            <a:spLocks noGrp="1"/>
          </p:cNvSpPr>
          <p:nvPr>
            <p:ph type="subTitle" idx="1"/>
            <p:custDataLst>
              <p:tags r:id="rId2"/>
            </p:custDataLst>
          </p:nvPr>
        </p:nvSpPr>
        <p:spPr>
          <a:xfrm>
            <a:off x="5867400" y="3657600"/>
            <a:ext cx="5486400" cy="1957705"/>
          </a:xfrm>
        </p:spPr>
        <p:txBody>
          <a:bodyPr>
            <a:normAutofit/>
          </a:bodyPr>
          <a:lstStyle/>
          <a:p>
            <a:r>
              <a:rPr lang="zh-CN" altLang="en-US">
                <a:sym typeface="+mn-ea"/>
              </a:rPr>
              <a:t>参考文献：杨义先，姚文斌等. 信息系统灾备技术综论[J]. </a:t>
            </a:r>
            <a:endParaRPr lang="zh-CN" altLang="en-US"/>
          </a:p>
          <a:p>
            <a:r>
              <a:rPr lang="zh-CN" altLang="en-US">
                <a:sym typeface="+mn-ea"/>
              </a:rPr>
              <a:t>北京邮电大学学报，2010(2).</a:t>
            </a:r>
            <a:endParaRPr lang="zh-CN" altLang="en-US"/>
          </a:p>
          <a:p>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9470" y="457200"/>
            <a:ext cx="5692140" cy="1600200"/>
          </a:xfrm>
        </p:spPr>
        <p:txBody>
          <a:bodyPr>
            <a:normAutofit/>
          </a:bodyPr>
          <a:lstStyle/>
          <a:p>
            <a:r>
              <a:rPr lang="zh-CN" altLang="en-US">
                <a:sym typeface="+mn-ea"/>
              </a:rPr>
              <a:t>灾备综合服务系统</a:t>
            </a:r>
            <a:endParaRPr lang="en-US" altLang="zh-CN">
              <a:sym typeface="+mn-lt"/>
            </a:endParaRPr>
          </a:p>
        </p:txBody>
      </p:sp>
      <p:sp>
        <p:nvSpPr>
          <p:cNvPr id="3" name="文本占位符 2"/>
          <p:cNvSpPr>
            <a:spLocks noGrp="1"/>
          </p:cNvSpPr>
          <p:nvPr>
            <p:ph type="body" sz="half" idx="2"/>
            <p:custDataLst>
              <p:tags r:id="rId2"/>
            </p:custDataLst>
          </p:nvPr>
        </p:nvSpPr>
        <p:spPr>
          <a:xfrm>
            <a:off x="839470" y="2129790"/>
            <a:ext cx="6151880" cy="4298950"/>
          </a:xfrm>
        </p:spPr>
        <p:txBody>
          <a:bodyPr>
            <a:normAutofit/>
          </a:bodyPr>
          <a:lstStyle/>
          <a:p>
            <a:r>
              <a:rPr lang="zh-CN" altLang="en-US" sz="2400">
                <a:sym typeface="+mn-ea"/>
              </a:rPr>
              <a:t>灾备外包在基础设施建设、运行维护及人力资源投入等方面可以帮助企业大量节约成本；在灾备系统服务质量、服务效率、降低实施风险、提升核心竞争力等方面也更具优势。</a:t>
            </a:r>
            <a:endParaRPr lang="en-US" altLang="zh-CN" sz="2400">
              <a:sym typeface="+mn-ea"/>
            </a:endParaRPr>
          </a:p>
        </p:txBody>
      </p:sp>
      <p:sp>
        <p:nvSpPr>
          <p:cNvPr id="2" name="图片占位符 1"/>
          <p:cNvSpPr/>
          <p:nvPr>
            <p:ph type="pic" idx="1"/>
          </p:nvPr>
        </p:nvSpPr>
        <p:spPr/>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zh-CN" altLang="en-US"/>
              <a:t>Google 的</a:t>
            </a:r>
            <a:br>
              <a:rPr lang="zh-CN" altLang="en-US"/>
            </a:br>
            <a:r>
              <a:rPr lang="zh-CN" altLang="en-US"/>
              <a:t>数据备份技术</a:t>
            </a:r>
            <a:endParaRPr lang="zh-CN" altLang="en-US"/>
          </a:p>
        </p:txBody>
      </p:sp>
      <p:sp>
        <p:nvSpPr>
          <p:cNvPr id="4" name="副标题 3"/>
          <p:cNvSpPr/>
          <p:nvPr>
            <p:ph type="subTitle" idx="1"/>
          </p:nvPr>
        </p:nvSpPr>
        <p:spPr/>
        <p:txBody>
          <a:bodyPr>
            <a:normAutofit lnSpcReduction="10000"/>
          </a:bodyPr>
          <a:p>
            <a:r>
              <a:rPr lang="zh-CN" altLang="en-US"/>
              <a:t>郭韵婷</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normAutofit lnSpcReduction="20000"/>
          </a:bodyPr>
          <a:lstStyle/>
          <a:p>
            <a:r>
              <a:rPr lang="en-US" altLang="zh-CN"/>
              <a:t>灾难备份与恢复有两个指标，一个是 </a:t>
            </a:r>
            <a:r>
              <a:rPr lang="en-US" altLang="zh-CN">
                <a:solidFill>
                  <a:srgbClr val="FF0000"/>
                </a:solidFill>
              </a:rPr>
              <a:t>RPO</a:t>
            </a:r>
            <a:r>
              <a:rPr lang="en-US" altLang="zh-CN"/>
              <a:t> (Recovery Point Objective)， 一个是</a:t>
            </a:r>
            <a:r>
              <a:rPr lang="en-US" altLang="zh-CN">
                <a:solidFill>
                  <a:srgbClr val="FF0000"/>
                </a:solidFill>
              </a:rPr>
              <a:t> RTO </a:t>
            </a:r>
            <a:r>
              <a:rPr lang="en-US" altLang="zh-CN"/>
              <a:t>(Recovery Time Objective)，也就是</a:t>
            </a:r>
            <a:r>
              <a:rPr lang="en-US" altLang="zh-CN">
                <a:solidFill>
                  <a:srgbClr val="FF0000"/>
                </a:solidFill>
              </a:rPr>
              <a:t>数据丢失率和恢复间隔</a:t>
            </a:r>
            <a:r>
              <a:rPr lang="en-US" altLang="zh-CN"/>
              <a:t>。对传统的 SAN 或异地备份，这两个指标基本取决于成本，指标越好，成本越高，Google 在这方面，使用的是</a:t>
            </a:r>
            <a:r>
              <a:rPr lang="en-US" altLang="zh-CN">
                <a:solidFill>
                  <a:srgbClr val="FF0000"/>
                </a:solidFill>
              </a:rPr>
              <a:t>同步复制技术</a:t>
            </a:r>
            <a:r>
              <a:rPr lang="en-US" altLang="zh-CN"/>
              <a:t>，同步复制使 RPO 接近于 0， 而 RTO 接近实时，也就是说，灾难发生时，Google 所有在线应用的数据丢失基本为 0，恢复间隔接近实时，使用户完全觉察不到。数据同步复制技术应用到所有 Google 在线应用（包括 Gmail，Google Calendar，Google Docs，以及Google Sites 等），用户需要保存的任何数据，都同步存储到 Google 的两个不同地理位置的数据中心，当任何一个数据中心发生故障，系统会立即切换到另一个数据中心。</a:t>
            </a:r>
            <a:endParaRPr lang="en-US" altLang="zh-CN"/>
          </a:p>
        </p:txBody>
      </p:sp>
      <p:sp>
        <p:nvSpPr>
          <p:cNvPr id="3" name="标题 2"/>
          <p:cNvSpPr/>
          <p:nvPr>
            <p:ph type="title"/>
          </p:nvPr>
        </p:nvSpPr>
        <p:spPr/>
        <p:txBody>
          <a:bodyPr/>
          <a:p>
            <a:r>
              <a:rPr lang="en-US" altLang="zh-CN"/>
              <a:t>Method Of Google</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998345" y="247650"/>
            <a:ext cx="6476365" cy="63627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16940"/>
            <a:ext cx="10515600" cy="5260340"/>
          </a:xfrm>
        </p:spPr>
        <p:txBody>
          <a:bodyPr>
            <a:normAutofit lnSpcReduction="10000"/>
          </a:bodyPr>
          <a:p>
            <a:pPr marL="0" indent="0">
              <a:buNone/>
            </a:pPr>
            <a:r>
              <a:rPr lang="zh-CN" altLang="en-US"/>
              <a:t>同步复制式备份的运营成本相当高，在商业存储领域，25GB 的同步存储服务可能需要 150 到超过 500 美元每年，Google 通过以下方法，保证这些高成本的技术可以免费提供给用户使用：</a:t>
            </a:r>
            <a:endParaRPr lang="zh-CN" altLang="en-US"/>
          </a:p>
          <a:p>
            <a:r>
              <a:rPr lang="zh-CN" altLang="en-US"/>
              <a:t>Google 的一个数据中心支撑着数百万用户，因此，每个用户分摊的成本相对低很多。</a:t>
            </a:r>
            <a:endParaRPr lang="zh-CN" altLang="en-US"/>
          </a:p>
          <a:p>
            <a:r>
              <a:rPr lang="zh-CN" altLang="en-US"/>
              <a:t>Google 的备用数据中心并不是在灾难发生时才启用，而是一直在使用中，Google 始终在这些数据中心之间进行平衡，保证没有资源浪费。</a:t>
            </a:r>
            <a:endParaRPr lang="zh-CN" altLang="en-US"/>
          </a:p>
          <a:p>
            <a:r>
              <a:rPr lang="zh-CN" altLang="en-US"/>
              <a:t>Google 的数据中心之间有他们自己的高度连接网络，保证数据快速传送。</a:t>
            </a:r>
            <a:endParaRPr lang="zh-CN" altLang="en-US"/>
          </a:p>
          <a:p>
            <a:endParaRPr lang="zh-CN" altLang="en-US"/>
          </a:p>
          <a:p>
            <a:pPr marL="0" indent="0">
              <a:buNone/>
            </a:pPr>
            <a:r>
              <a:rPr lang="zh-CN" altLang="en-US"/>
              <a:t>云计算的优势是让先进的技术迅速普及，Google 的云计算，云存储等应用，让那些以往只有超级公司才有能力享受的服务变得十分普通，而且成本极低。</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 YOU</a:t>
            </a:r>
            <a:endParaRPr lang="en-US" altLang="zh-CN"/>
          </a:p>
        </p:txBody>
      </p:sp>
      <p:sp>
        <p:nvSpPr>
          <p:cNvPr id="4" name="内容占位符 3"/>
          <p:cNvSpPr/>
          <p:nvPr>
            <p:ph sz="quarter" idx="13"/>
          </p:nvPr>
        </p:nvSpPr>
        <p:spPr/>
        <p:txBody>
          <a:bodyPr/>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noChangeAspect="1"/>
          </p:cNvGrpSpPr>
          <p:nvPr>
            <p:custDataLst>
              <p:tags r:id="rId1"/>
            </p:custDataLst>
          </p:nvPr>
        </p:nvGrpSpPr>
        <p:grpSpPr bwMode="auto">
          <a:xfrm>
            <a:off x="2330298" y="2282185"/>
            <a:ext cx="703166" cy="1213684"/>
            <a:chOff x="1449" y="1496"/>
            <a:chExt cx="730" cy="1260"/>
          </a:xfrm>
          <a:solidFill>
            <a:schemeClr val="accent1"/>
          </a:solidFill>
        </p:grpSpPr>
        <p:sp>
          <p:nvSpPr>
            <p:cNvPr id="17" name="Freeform 17"/>
            <p:cNvSpPr>
              <a:spLocks noEditPoints="1"/>
            </p:cNvSpPr>
            <p:nvPr>
              <p:custDataLst>
                <p:tags r:id="rId2"/>
              </p:custDataLst>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18"/>
            <p:cNvSpPr/>
            <p:nvPr>
              <p:custDataLst>
                <p:tags r:id="rId3"/>
              </p:custDataLst>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 name="Group 21"/>
          <p:cNvGrpSpPr>
            <a:grpSpLocks noChangeAspect="1"/>
          </p:cNvGrpSpPr>
          <p:nvPr>
            <p:custDataLst>
              <p:tags r:id="rId4"/>
            </p:custDataLst>
          </p:nvPr>
        </p:nvGrpSpPr>
        <p:grpSpPr bwMode="auto">
          <a:xfrm>
            <a:off x="5763024" y="2254160"/>
            <a:ext cx="733990" cy="1201164"/>
            <a:chOff x="3270" y="1510"/>
            <a:chExt cx="762" cy="1247"/>
          </a:xfrm>
          <a:solidFill>
            <a:schemeClr val="accent1"/>
          </a:solidFill>
        </p:grpSpPr>
        <p:sp>
          <p:nvSpPr>
            <p:cNvPr id="15" name="Freeform 22"/>
            <p:cNvSpPr/>
            <p:nvPr>
              <p:custDataLst>
                <p:tags r:id="rId5"/>
              </p:custDataLst>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23"/>
            <p:cNvSpPr>
              <a:spLocks noEditPoints="1"/>
            </p:cNvSpPr>
            <p:nvPr>
              <p:custDataLst>
                <p:tags r:id="rId6"/>
              </p:custDataLst>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 name="Group 26"/>
          <p:cNvGrpSpPr>
            <a:grpSpLocks noChangeAspect="1"/>
          </p:cNvGrpSpPr>
          <p:nvPr>
            <p:custDataLst>
              <p:tags r:id="rId7"/>
            </p:custDataLst>
          </p:nvPr>
        </p:nvGrpSpPr>
        <p:grpSpPr bwMode="auto">
          <a:xfrm>
            <a:off x="9151329" y="2254500"/>
            <a:ext cx="728206" cy="1197310"/>
            <a:chOff x="5100" y="1511"/>
            <a:chExt cx="756" cy="1243"/>
          </a:xfrm>
          <a:solidFill>
            <a:schemeClr val="accent1"/>
          </a:solidFill>
        </p:grpSpPr>
        <p:sp>
          <p:nvSpPr>
            <p:cNvPr id="13" name="Freeform 27"/>
            <p:cNvSpPr/>
            <p:nvPr>
              <p:custDataLst>
                <p:tags r:id="rId8"/>
              </p:custDataLst>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28"/>
            <p:cNvSpPr>
              <a:spLocks noEditPoints="1"/>
            </p:cNvSpPr>
            <p:nvPr>
              <p:custDataLst>
                <p:tags r:id="rId9"/>
              </p:custDataLst>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1" name="Freeform 5"/>
          <p:cNvSpPr/>
          <p:nvPr>
            <p:custDataLst>
              <p:tags r:id="rId10"/>
            </p:custDataLst>
          </p:nvPr>
        </p:nvSpPr>
        <p:spPr bwMode="auto">
          <a:xfrm rot="5844680">
            <a:off x="4096370" y="2728917"/>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custDataLst>
              <p:tags r:id="rId11"/>
            </p:custDataLst>
          </p:nvPr>
        </p:nvSpPr>
        <p:spPr bwMode="auto">
          <a:xfrm rot="5844680">
            <a:off x="7443318" y="2720576"/>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accent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28" name="组合 27"/>
          <p:cNvGrpSpPr/>
          <p:nvPr>
            <p:custDataLst>
              <p:tags r:id="rId12"/>
            </p:custDataLst>
          </p:nvPr>
        </p:nvGrpSpPr>
        <p:grpSpPr>
          <a:xfrm>
            <a:off x="4177665" y="391795"/>
            <a:ext cx="3836670" cy="1252855"/>
            <a:chOff x="3300178" y="139962"/>
            <a:chExt cx="4973086" cy="832457"/>
          </a:xfrm>
        </p:grpSpPr>
        <p:sp>
          <p:nvSpPr>
            <p:cNvPr id="29" name="任意多边形: 形状 28"/>
            <p:cNvSpPr/>
            <p:nvPr>
              <p:custDataLst>
                <p:tags r:id="rId13"/>
              </p:custDataLst>
            </p:nvPr>
          </p:nvSpPr>
          <p:spPr>
            <a:xfrm>
              <a:off x="3383764" y="92161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custDataLst>
                <p:tags r:id="rId14"/>
              </p:custDataLst>
            </p:nvPr>
          </p:nvSpPr>
          <p:spPr>
            <a:xfrm>
              <a:off x="3300178" y="139962"/>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custDataLst>
              <p:tags r:id="rId15"/>
            </p:custDataLst>
          </p:nvPr>
        </p:nvSpPr>
        <p:spPr>
          <a:xfrm>
            <a:off x="334010" y="751205"/>
            <a:ext cx="11010900" cy="985520"/>
          </a:xfrm>
          <a:prstGeom prst="rect">
            <a:avLst/>
          </a:prstGeom>
        </p:spPr>
        <p:txBody>
          <a:bodyPr vert="horz" wrap="square" lIns="90000" tIns="46800" rIns="90000" bIns="46800" rtlCol="0" anchor="b">
            <a:normAutofit fontScale="90000"/>
          </a:bodyPr>
          <a:lstStyle>
            <a:defPPr>
              <a:defRPr lang="zh-CN"/>
            </a:defPPr>
            <a:lvl1pPr algn="ctr">
              <a:lnSpc>
                <a:spcPct val="90000"/>
              </a:lnSpc>
              <a:spcBef>
                <a:spcPct val="0"/>
              </a:spcBef>
              <a:buNone/>
              <a:defRPr sz="3600">
                <a:solidFill>
                  <a:schemeClr val="tx2"/>
                </a:solidFill>
                <a:latin typeface="+mj-lt"/>
                <a:ea typeface="+mj-ea"/>
                <a:cs typeface="+mj-cs"/>
              </a:defRPr>
            </a:lvl1pPr>
          </a:lstStyle>
          <a:p>
            <a:r>
              <a:rPr lang="zh-CN" altLang="en-US">
                <a:sym typeface="+mn-ea"/>
              </a:rPr>
              <a:t>在灾备系统建设中, 需要关注数据容灾、系统容灾和应用容灾</a:t>
            </a:r>
            <a:endParaRPr lang="zh-CN" altLang="en-US"/>
          </a:p>
          <a:p>
            <a:endParaRPr lang="zh-CN" altLang="en-US"/>
          </a:p>
        </p:txBody>
      </p:sp>
      <p:sp>
        <p:nvSpPr>
          <p:cNvPr id="9" name="文本框 8"/>
          <p:cNvSpPr txBox="1"/>
          <p:nvPr>
            <p:custDataLst>
              <p:tags r:id="rId16"/>
            </p:custDataLst>
          </p:nvPr>
        </p:nvSpPr>
        <p:spPr>
          <a:xfrm>
            <a:off x="1387352" y="3682936"/>
            <a:ext cx="2552368" cy="583565"/>
          </a:xfrm>
          <a:prstGeom prst="rect">
            <a:avLst/>
          </a:prstGeom>
          <a:noFill/>
        </p:spPr>
        <p:txBody>
          <a:bodyPr wrap="square" lIns="90000" tIns="46800" rIns="90000" bIns="46800" rtlCol="0">
            <a:normAutofit/>
          </a:bodyPr>
          <a:lstStyle>
            <a:defPPr>
              <a:defRPr lang="zh-CN"/>
            </a:defPPr>
            <a:lvl1pPr algn="ctr">
              <a:defRPr sz="3200">
                <a:solidFill>
                  <a:schemeClr val="tx2"/>
                </a:solidFill>
                <a:latin typeface="Impact" panose="020B0806030902050204" pitchFamily="34" charset="0"/>
                <a:ea typeface="方正静蕾简体" panose="02000000000000000000" pitchFamily="2" charset="-122"/>
              </a:defRPr>
            </a:lvl1pPr>
          </a:lstStyle>
          <a:p>
            <a:r>
              <a:rPr lang="zh-CN" altLang="en-US">
                <a:sym typeface="+mn-ea"/>
              </a:rPr>
              <a:t>前提</a:t>
            </a:r>
            <a:endParaRPr lang="zh-CN" altLang="en-US">
              <a:latin typeface="+mn-lt"/>
              <a:ea typeface="+mn-ea"/>
            </a:endParaRPr>
          </a:p>
        </p:txBody>
      </p:sp>
      <p:sp>
        <p:nvSpPr>
          <p:cNvPr id="10" name="文本框 9"/>
          <p:cNvSpPr txBox="1"/>
          <p:nvPr>
            <p:custDataLst>
              <p:tags r:id="rId17"/>
            </p:custDataLst>
          </p:nvPr>
        </p:nvSpPr>
        <p:spPr>
          <a:xfrm>
            <a:off x="4794822" y="3682936"/>
            <a:ext cx="2564804" cy="583565"/>
          </a:xfrm>
          <a:prstGeom prst="rect">
            <a:avLst/>
          </a:prstGeom>
          <a:noFill/>
        </p:spPr>
        <p:txBody>
          <a:bodyPr wrap="square" lIns="90000" tIns="46800" rIns="90000" bIns="46800" rtlCol="0">
            <a:normAutofit/>
          </a:bodyPr>
          <a:lstStyle>
            <a:defPPr>
              <a:defRPr lang="zh-CN"/>
            </a:defPPr>
            <a:lvl1pPr algn="ctr">
              <a:defRPr sz="3200">
                <a:solidFill>
                  <a:schemeClr val="tx2"/>
                </a:solidFill>
                <a:latin typeface="Impact" panose="020B0806030902050204" pitchFamily="34" charset="0"/>
                <a:ea typeface="方正静蕾简体" panose="02000000000000000000" pitchFamily="2" charset="-122"/>
              </a:defRPr>
            </a:lvl1pPr>
          </a:lstStyle>
          <a:p>
            <a:r>
              <a:rPr lang="zh-CN" altLang="en-US">
                <a:sym typeface="+mn-ea"/>
              </a:rPr>
              <a:t>基础</a:t>
            </a:r>
            <a:endParaRPr lang="zh-CN" altLang="en-US">
              <a:latin typeface="+mn-lt"/>
              <a:ea typeface="+mn-ea"/>
            </a:endParaRPr>
          </a:p>
        </p:txBody>
      </p:sp>
      <p:sp>
        <p:nvSpPr>
          <p:cNvPr id="32" name="文本框 31"/>
          <p:cNvSpPr txBox="1"/>
          <p:nvPr>
            <p:custDataLst>
              <p:tags r:id="rId18"/>
            </p:custDataLst>
          </p:nvPr>
        </p:nvSpPr>
        <p:spPr>
          <a:xfrm>
            <a:off x="8214728" y="3682936"/>
            <a:ext cx="2564804" cy="583565"/>
          </a:xfrm>
          <a:prstGeom prst="rect">
            <a:avLst/>
          </a:prstGeom>
          <a:noFill/>
        </p:spPr>
        <p:txBody>
          <a:bodyPr wrap="square" lIns="90000" tIns="46800" rIns="90000" bIns="46800" rtlCol="0">
            <a:normAutofit/>
          </a:bodyPr>
          <a:lstStyle>
            <a:defPPr>
              <a:defRPr lang="zh-CN"/>
            </a:defPPr>
            <a:lvl1pPr algn="ctr">
              <a:defRPr sz="3200">
                <a:solidFill>
                  <a:schemeClr val="tx2"/>
                </a:solidFill>
                <a:latin typeface="Impact" panose="020B0806030902050204" pitchFamily="34" charset="0"/>
                <a:ea typeface="方正静蕾简体" panose="02000000000000000000" pitchFamily="2" charset="-122"/>
              </a:defRPr>
            </a:lvl1pPr>
          </a:lstStyle>
          <a:p>
            <a:r>
              <a:rPr lang="zh-CN" altLang="en-US">
                <a:sym typeface="+mn-ea"/>
              </a:rPr>
              <a:t>关键</a:t>
            </a:r>
            <a:endParaRPr lang="zh-CN" altLang="en-US">
              <a:latin typeface="+mn-lt"/>
              <a:ea typeface="+mn-ea"/>
            </a:endParaRPr>
          </a:p>
        </p:txBody>
      </p:sp>
      <p:sp>
        <p:nvSpPr>
          <p:cNvPr id="33" name="文本框 32"/>
          <p:cNvSpPr txBox="1"/>
          <p:nvPr>
            <p:custDataLst>
              <p:tags r:id="rId19"/>
            </p:custDataLst>
          </p:nvPr>
        </p:nvSpPr>
        <p:spPr>
          <a:xfrm>
            <a:off x="1374916" y="4348337"/>
            <a:ext cx="2564803" cy="1542474"/>
          </a:xfrm>
          <a:prstGeom prst="rect">
            <a:avLst/>
          </a:prstGeom>
        </p:spPr>
        <p:txBody>
          <a:bodyPr wrap="square" lIns="90000" tIns="46800" rIns="90000" bIns="46800">
            <a:normAutofit/>
          </a:bodyPr>
          <a:lstStyle>
            <a:defPPr>
              <a:defRPr lang="zh-CN"/>
            </a:defPPr>
            <a:lvl1pPr algn="ctr">
              <a:lnSpc>
                <a:spcPct val="120000"/>
              </a:lnSpc>
              <a:spcBef>
                <a:spcPct val="0"/>
              </a:spcBef>
              <a:defRPr sz="1600">
                <a:solidFill>
                  <a:schemeClr val="bg1">
                    <a:lumMod val="50000"/>
                  </a:schemeClr>
                </a:solidFill>
              </a:defRPr>
            </a:lvl1pPr>
          </a:lstStyle>
          <a:p>
            <a:r>
              <a:rPr lang="zh-CN" altLang="en-US" sz="3600">
                <a:sym typeface="+mn-ea"/>
              </a:rPr>
              <a:t>数据容灾</a:t>
            </a:r>
            <a:endParaRPr lang="en-US" altLang="zh-CN" sz="3600"/>
          </a:p>
        </p:txBody>
      </p:sp>
      <p:sp>
        <p:nvSpPr>
          <p:cNvPr id="34" name="文本框 33"/>
          <p:cNvSpPr txBox="1"/>
          <p:nvPr>
            <p:custDataLst>
              <p:tags r:id="rId20"/>
            </p:custDataLst>
          </p:nvPr>
        </p:nvSpPr>
        <p:spPr>
          <a:xfrm>
            <a:off x="4794822" y="4348337"/>
            <a:ext cx="2564803" cy="1542474"/>
          </a:xfrm>
          <a:prstGeom prst="rect">
            <a:avLst/>
          </a:prstGeom>
        </p:spPr>
        <p:txBody>
          <a:bodyPr wrap="square" lIns="90000" tIns="46800" rIns="90000" bIns="46800">
            <a:normAutofit/>
          </a:bodyPr>
          <a:lstStyle>
            <a:defPPr>
              <a:defRPr lang="zh-CN"/>
            </a:defPPr>
            <a:lvl1pPr algn="ctr">
              <a:lnSpc>
                <a:spcPct val="120000"/>
              </a:lnSpc>
              <a:spcBef>
                <a:spcPct val="0"/>
              </a:spcBef>
              <a:defRPr sz="1600">
                <a:solidFill>
                  <a:schemeClr val="bg1">
                    <a:lumMod val="50000"/>
                  </a:schemeClr>
                </a:solidFill>
              </a:defRPr>
            </a:lvl1pPr>
          </a:lstStyle>
          <a:p>
            <a:r>
              <a:rPr lang="zh-CN" altLang="en-US" sz="3600">
                <a:sym typeface="+mn-ea"/>
              </a:rPr>
              <a:t>系统容灾</a:t>
            </a:r>
            <a:endParaRPr lang="en-US" altLang="zh-CN" sz="3600"/>
          </a:p>
        </p:txBody>
      </p:sp>
      <p:sp>
        <p:nvSpPr>
          <p:cNvPr id="35" name="文本框 34"/>
          <p:cNvSpPr txBox="1"/>
          <p:nvPr>
            <p:custDataLst>
              <p:tags r:id="rId21"/>
            </p:custDataLst>
          </p:nvPr>
        </p:nvSpPr>
        <p:spPr>
          <a:xfrm>
            <a:off x="8214728" y="4348337"/>
            <a:ext cx="2564803" cy="1542474"/>
          </a:xfrm>
          <a:prstGeom prst="rect">
            <a:avLst/>
          </a:prstGeom>
        </p:spPr>
        <p:txBody>
          <a:bodyPr wrap="square" lIns="90000" tIns="46800" rIns="90000" bIns="46800">
            <a:normAutofit/>
          </a:bodyPr>
          <a:lstStyle>
            <a:defPPr>
              <a:defRPr lang="zh-CN"/>
            </a:defPPr>
            <a:lvl1pPr algn="ctr">
              <a:lnSpc>
                <a:spcPct val="120000"/>
              </a:lnSpc>
              <a:spcBef>
                <a:spcPct val="0"/>
              </a:spcBef>
              <a:defRPr sz="1600">
                <a:solidFill>
                  <a:schemeClr val="bg1">
                    <a:lumMod val="50000"/>
                  </a:schemeClr>
                </a:solidFill>
              </a:defRPr>
            </a:lvl1pPr>
          </a:lstStyle>
          <a:p>
            <a:r>
              <a:rPr lang="zh-CN" altLang="en-US" sz="3600">
                <a:sym typeface="+mn-ea"/>
              </a:rPr>
              <a:t>应用容灾</a:t>
            </a:r>
            <a:endParaRPr lang="en-US" altLang="zh-CN" sz="3600"/>
          </a:p>
        </p:txBody>
      </p:sp>
    </p:spTree>
    <p:custDataLst>
      <p:tags r:id="rId2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sym typeface="+mn-ea"/>
              </a:rPr>
              <a:t>传统灾备技术</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01</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ym typeface="+mn-ea"/>
              </a:rPr>
              <a:t>数据容灾</a:t>
            </a:r>
            <a:br>
              <a:rPr lang="zh-CN" altLang="en-US"/>
            </a:br>
            <a:endParaRPr lang="en-US" altLang="zh-CN">
              <a:sym typeface="+mn-lt"/>
            </a:endParaRPr>
          </a:p>
        </p:txBody>
      </p:sp>
      <p:sp>
        <p:nvSpPr>
          <p:cNvPr id="3" name="文本占位符 2"/>
          <p:cNvSpPr>
            <a:spLocks noGrp="1"/>
          </p:cNvSpPr>
          <p:nvPr>
            <p:ph type="body" sz="half" idx="2"/>
            <p:custDataLst>
              <p:tags r:id="rId2"/>
            </p:custDataLst>
          </p:nvPr>
        </p:nvSpPr>
        <p:spPr/>
        <p:txBody>
          <a:bodyPr>
            <a:noAutofit/>
          </a:bodyPr>
          <a:lstStyle/>
          <a:p>
            <a:r>
              <a:rPr lang="en-US" altLang="zh-CN" sz="2200">
                <a:sym typeface="+mn-ea"/>
              </a:rPr>
              <a:t>1</a:t>
            </a:r>
            <a:r>
              <a:rPr lang="zh-CN" altLang="en-US" sz="2200">
                <a:sym typeface="+mn-ea"/>
              </a:rPr>
              <a:t>、快照技术</a:t>
            </a:r>
            <a:endParaRPr lang="zh-CN" altLang="en-US" sz="2200">
              <a:sym typeface="+mn-ea"/>
            </a:endParaRPr>
          </a:p>
          <a:p>
            <a:endParaRPr lang="zh-CN" altLang="en-US" sz="2200">
              <a:sym typeface="+mn-ea"/>
            </a:endParaRPr>
          </a:p>
          <a:p>
            <a:r>
              <a:rPr lang="zh-CN" altLang="en-US" sz="2200">
                <a:sym typeface="+mn-ea"/>
              </a:rPr>
              <a:t>对指定数据集合的一个</a:t>
            </a:r>
            <a:r>
              <a:rPr lang="zh-CN" altLang="en-US" sz="2200">
                <a:solidFill>
                  <a:srgbClr val="FF0000"/>
                </a:solidFill>
                <a:sym typeface="+mn-ea"/>
              </a:rPr>
              <a:t>完全可用拷贝</a:t>
            </a:r>
            <a:r>
              <a:rPr lang="zh-CN" altLang="en-US" sz="2200">
                <a:sym typeface="+mn-ea"/>
              </a:rPr>
              <a:t>, 该拷贝包括相应数据在某个时间点的映像。现在的主流快照技术包括镜像分裂快照技术、按需备份快照技术、增量快照技术等。</a:t>
            </a:r>
            <a:endParaRPr lang="en-US" altLang="zh-CN" sz="2200"/>
          </a:p>
          <a:p>
            <a:endParaRPr lang="zh-CN" altLang="en-US" sz="2200">
              <a:sym typeface="+mn-ea"/>
            </a:endParaRPr>
          </a:p>
          <a:p>
            <a:endParaRPr lang="zh-CN" altLang="en-US" sz="2200">
              <a:sym typeface="+mn-ea"/>
            </a:endParaRPr>
          </a:p>
          <a:p>
            <a:endParaRPr lang="zh-CN" altLang="en-US" sz="2200">
              <a:sym typeface="+mn-ea"/>
            </a:endParaRPr>
          </a:p>
        </p:txBody>
      </p:sp>
      <p:sp>
        <p:nvSpPr>
          <p:cNvPr id="6" name="文本占位符 2"/>
          <p:cNvSpPr>
            <a:spLocks noGrp="1"/>
          </p:cNvSpPr>
          <p:nvPr>
            <p:custDataLst>
              <p:tags r:id="rId3"/>
            </p:custDataLst>
          </p:nvPr>
        </p:nvSpPr>
        <p:spPr>
          <a:xfrm>
            <a:off x="6456362" y="2129970"/>
            <a:ext cx="4165200" cy="381158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bg1">
                    <a:lumMod val="50000"/>
                  </a:schemeClr>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bg1">
                    <a:lumMod val="50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bg1">
                    <a:lumMod val="50000"/>
                  </a:schemeClr>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bg1">
                    <a:lumMod val="50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bg1">
                    <a:lumMod val="5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sz="2200">
                <a:sym typeface="+mn-ea"/>
              </a:rPr>
              <a:t>2</a:t>
            </a:r>
            <a:r>
              <a:rPr lang="zh-CN" altLang="en-US" sz="2200">
                <a:sym typeface="+mn-ea"/>
              </a:rPr>
              <a:t>、数据复制技术</a:t>
            </a:r>
            <a:endParaRPr lang="zh-CN" altLang="en-US" sz="2200">
              <a:sym typeface="+mn-ea"/>
            </a:endParaRPr>
          </a:p>
          <a:p>
            <a:endParaRPr lang="zh-CN" altLang="en-US" sz="2200"/>
          </a:p>
          <a:p>
            <a:r>
              <a:rPr lang="zh-CN" altLang="en-US" sz="2200">
                <a:sym typeface="+mn-ea"/>
              </a:rPr>
              <a:t>即数据镜像技术, 主要分为基于磁盘系统、基于虚拟存储、基于主机、基于存储区域网络、基于数据库和基于应用的数据复制技术.其中除了基于数据库的数据复制以外, 其他的数据复制方式都具有同步和异步2种复制方式</a:t>
            </a:r>
            <a:r>
              <a:rPr lang="zh-CN" altLang="en-US" sz="2200"/>
              <a:t>。</a:t>
            </a:r>
            <a:endParaRPr lang="zh-CN" altLang="en-US" sz="2200">
              <a:sym typeface="+mn-ea"/>
            </a:endParaRPr>
          </a:p>
          <a:p>
            <a:endParaRPr lang="zh-CN" altLang="en-US" sz="1500">
              <a:sym typeface="+mn-ea"/>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ym typeface="+mn-ea"/>
              </a:rPr>
              <a:t>系统级容灾</a:t>
            </a:r>
            <a:endParaRPr lang="en-US" altLang="zh-CN">
              <a:sym typeface="+mn-lt"/>
            </a:endParaRPr>
          </a:p>
        </p:txBody>
      </p:sp>
      <p:sp>
        <p:nvSpPr>
          <p:cNvPr id="3" name="文本占位符 2"/>
          <p:cNvSpPr>
            <a:spLocks noGrp="1"/>
          </p:cNvSpPr>
          <p:nvPr>
            <p:ph type="body" sz="half" idx="2"/>
            <p:custDataLst>
              <p:tags r:id="rId2"/>
            </p:custDataLst>
          </p:nvPr>
        </p:nvSpPr>
        <p:spPr/>
        <p:txBody>
          <a:bodyPr/>
          <a:lstStyle/>
          <a:p>
            <a:r>
              <a:rPr lang="zh-CN" altLang="en-US">
                <a:sym typeface="+mn-ea"/>
              </a:rPr>
              <a:t>系统级容灾技术保证系统的可用性, 避免计划外停机.系统级容灾技术包括冗余技术、集群技术、网络恢复等技术。</a:t>
            </a:r>
            <a:endParaRPr lang="zh-CN" altLang="en-US"/>
          </a:p>
          <a:p>
            <a:endParaRPr lang="en-US" altLang="zh-CN">
              <a:sym typeface="+mn-ea"/>
            </a:endParaRPr>
          </a:p>
        </p:txBody>
      </p:sp>
      <p:pic>
        <p:nvPicPr>
          <p:cNvPr id="29" name="图片占位符 28"/>
          <p:cNvPicPr>
            <a:picLocks noGrp="1" noChangeAspect="1"/>
          </p:cNvPicPr>
          <p:nvPr>
            <p:ph type="pic" idx="1"/>
            <p:custDataLst>
              <p:tags r:id="rId3"/>
            </p:custDataLst>
          </p:nvPr>
        </p:nvPicPr>
        <p:blipFill>
          <a:blip r:embed="rId4"/>
          <a:srcRect/>
          <a:stretch>
            <a:fillRect/>
          </a:stretch>
        </p:blipFill>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sym typeface="+mn-ea"/>
              </a:rPr>
              <a:t>应用级容灾</a:t>
            </a:r>
            <a:endParaRPr lang="en-US" altLang="zh-CN">
              <a:sym typeface="+mn-lt"/>
            </a:endParaRPr>
          </a:p>
        </p:txBody>
      </p:sp>
      <p:sp>
        <p:nvSpPr>
          <p:cNvPr id="3" name="文本占位符 2"/>
          <p:cNvSpPr>
            <a:spLocks noGrp="1"/>
          </p:cNvSpPr>
          <p:nvPr>
            <p:ph type="body" sz="half" idx="2"/>
            <p:custDataLst>
              <p:tags r:id="rId2"/>
            </p:custDataLst>
          </p:nvPr>
        </p:nvSpPr>
        <p:spPr/>
        <p:txBody>
          <a:bodyPr/>
          <a:lstStyle/>
          <a:p>
            <a:r>
              <a:rPr lang="zh-CN" altLang="en-US">
                <a:sym typeface="+mn-ea"/>
              </a:rPr>
              <a:t>应用级容灾通过负载均衡、应用集中和隔离、自动化监控等手段实现业务应用的连续性和高可用性。</a:t>
            </a:r>
            <a:endParaRPr lang="zh-CN" altLang="en-US"/>
          </a:p>
          <a:p>
            <a:endParaRPr lang="zh-CN" altLang="en-US"/>
          </a:p>
          <a:p>
            <a:endParaRPr lang="en-US" altLang="zh-CN">
              <a:sym typeface="+mn-ea"/>
            </a:endParaRPr>
          </a:p>
        </p:txBody>
      </p:sp>
      <p:pic>
        <p:nvPicPr>
          <p:cNvPr id="29" name="图片占位符 28"/>
          <p:cNvPicPr>
            <a:picLocks noGrp="1" noChangeAspect="1"/>
          </p:cNvPicPr>
          <p:nvPr>
            <p:ph type="pic" idx="1"/>
            <p:custDataLst>
              <p:tags r:id="rId3"/>
            </p:custDataLst>
          </p:nvPr>
        </p:nvPicPr>
        <p:blipFill>
          <a:blip r:embed="rId4"/>
          <a:srcRect/>
          <a:stretch>
            <a:fillRect/>
          </a:stretch>
        </p:blipFill>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normAutofit fontScale="90000"/>
          </a:bodyPr>
          <a:lstStyle/>
          <a:p>
            <a:r>
              <a:rPr lang="zh-CN" altLang="en-US">
                <a:sym typeface="+mn-ea"/>
              </a:rPr>
              <a:t>灾备技术发展趋势</a:t>
            </a:r>
            <a:endParaRPr lang="zh-CN" altLang="en-US"/>
          </a:p>
        </p:txBody>
      </p:sp>
      <p:sp>
        <p:nvSpPr>
          <p:cNvPr id="20" name="文本占位符 19"/>
          <p:cNvSpPr>
            <a:spLocks noGrp="1"/>
          </p:cNvSpPr>
          <p:nvPr>
            <p:ph type="body" idx="1"/>
            <p:custDataLst>
              <p:tags r:id="rId2"/>
            </p:custDataLst>
          </p:nvPr>
        </p:nvSpPr>
        <p:spPr/>
        <p:txBody>
          <a:bodyPr>
            <a:normAutofit lnSpcReduction="20000"/>
          </a:bodyPr>
          <a:lstStyle/>
          <a:p>
            <a:r>
              <a:rPr lang="en-US" altLang="zh-CN"/>
              <a:t>PART 02</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zh-CN" altLang="en-US">
                <a:sym typeface="+mn-ea"/>
              </a:rPr>
              <a:t>围绕服务的灾备技术</a:t>
            </a:r>
            <a:br>
              <a:rPr lang="zh-CN" altLang="en-US"/>
            </a:br>
            <a:endParaRPr lang="en-US" altLang="zh-CN">
              <a:sym typeface="+mn-lt"/>
            </a:endParaRPr>
          </a:p>
        </p:txBody>
      </p:sp>
      <p:sp>
        <p:nvSpPr>
          <p:cNvPr id="3" name="文本占位符 2"/>
          <p:cNvSpPr>
            <a:spLocks noGrp="1"/>
          </p:cNvSpPr>
          <p:nvPr>
            <p:ph type="body" sz="half" idx="2"/>
            <p:custDataLst>
              <p:tags r:id="rId2"/>
            </p:custDataLst>
          </p:nvPr>
        </p:nvSpPr>
        <p:spPr/>
        <p:txBody>
          <a:bodyPr>
            <a:normAutofit lnSpcReduction="10000"/>
          </a:bodyPr>
          <a:lstStyle/>
          <a:p>
            <a:r>
              <a:rPr lang="zh-CN" altLang="en-US">
                <a:sym typeface="+mn-ea"/>
              </a:rPr>
              <a:t>灾备技术不再只关注传统的备份冗余容错技术以及对数据、系统和应用的保护, 开始逐渐向保证业务连续性目标发展, 针对当前复杂的网络计算环境和面向事物处理的需要着手建立新型容灾体系结构。</a:t>
            </a:r>
            <a:endParaRPr lang="zh-CN" altLang="en-US"/>
          </a:p>
          <a:p>
            <a:endParaRPr lang="en-US" altLang="zh-CN">
              <a:sym typeface="+mn-ea"/>
            </a:endParaRPr>
          </a:p>
        </p:txBody>
      </p:sp>
      <p:pic>
        <p:nvPicPr>
          <p:cNvPr id="29" name="图片占位符 28"/>
          <p:cNvPicPr>
            <a:picLocks noGrp="1" noChangeAspect="1"/>
          </p:cNvPicPr>
          <p:nvPr>
            <p:ph type="pic" idx="1"/>
            <p:custDataLst>
              <p:tags r:id="rId3"/>
            </p:custDataLst>
          </p:nvPr>
        </p:nvPicPr>
        <p:blipFill>
          <a:blip r:embed="rId4"/>
          <a:srcRect/>
          <a:stretch>
            <a:fillRect/>
          </a:stretch>
        </p:blipFill>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9470" y="457200"/>
            <a:ext cx="5692140" cy="1600200"/>
          </a:xfrm>
        </p:spPr>
        <p:txBody>
          <a:bodyPr>
            <a:normAutofit/>
          </a:bodyPr>
          <a:lstStyle/>
          <a:p>
            <a:r>
              <a:rPr lang="zh-CN" altLang="en-US">
                <a:sym typeface="+mn-ea"/>
              </a:rPr>
              <a:t>灾备存储关键技术的发展</a:t>
            </a:r>
            <a:endParaRPr lang="en-US" altLang="zh-CN">
              <a:sym typeface="+mn-lt"/>
            </a:endParaRPr>
          </a:p>
        </p:txBody>
      </p:sp>
      <p:sp>
        <p:nvSpPr>
          <p:cNvPr id="3" name="文本占位符 2"/>
          <p:cNvSpPr>
            <a:spLocks noGrp="1"/>
          </p:cNvSpPr>
          <p:nvPr>
            <p:ph type="body" sz="half" idx="2"/>
            <p:custDataLst>
              <p:tags r:id="rId2"/>
            </p:custDataLst>
          </p:nvPr>
        </p:nvSpPr>
        <p:spPr>
          <a:xfrm>
            <a:off x="839470" y="2129790"/>
            <a:ext cx="6151880" cy="4298950"/>
          </a:xfrm>
        </p:spPr>
        <p:txBody>
          <a:bodyPr>
            <a:normAutofit/>
          </a:bodyPr>
          <a:lstStyle/>
          <a:p>
            <a:r>
              <a:rPr lang="zh-CN" altLang="en-US" sz="2400">
                <a:sym typeface="+mn-ea"/>
              </a:rPr>
              <a:t>面对海量数据存储的需要, 灾备存储关键技术的发展主要包括重复数据删除与压缩技术、虚拟化灾备存储技术、分布式灾备存储技术和基于信息的灾备存储技术4个方面。</a:t>
            </a:r>
            <a:endParaRPr lang="en-US" altLang="zh-CN" sz="2400">
              <a:sym typeface="+mn-ea"/>
            </a:endParaRPr>
          </a:p>
        </p:txBody>
      </p:sp>
      <p:sp>
        <p:nvSpPr>
          <p:cNvPr id="2" name="图片占位符 1"/>
          <p:cNvSpPr/>
          <p:nvPr>
            <p:ph type="pic" idx="1"/>
          </p:nvPr>
        </p:nvSpPr>
        <p:spPr/>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AG_VERSION" val="1.0"/>
  <p:tag name="KSO_WM_BEAUTIFY_FLAG" val="#wm#"/>
  <p:tag name="KSO_WM_UNIT_TYPE" val="i"/>
  <p:tag name="KSO_WM_UNIT_ID" val="custom20185081_12*i*5"/>
  <p:tag name="KSO_WM_TEMPLATE_CATEGORY" val="custom"/>
  <p:tag name="KSO_WM_TEMPLATE_INDEX" val="20185081"/>
  <p:tag name="KSO_WM_UNIT_INDEX" val="5"/>
</p:tagLst>
</file>

<file path=ppt/tags/tag11.xml><?xml version="1.0" encoding="utf-8"?>
<p:tagLst xmlns:p="http://schemas.openxmlformats.org/presentationml/2006/main">
  <p:tag name="KSO_WM_TEMPLATE_CATEGORY" val="custom"/>
  <p:tag name="KSO_WM_TEMPLATE_INDEX" val="20185081"/>
  <p:tag name="KSO_WM_UNIT_TYPE" val="m_h_i"/>
  <p:tag name="KSO_WM_UNIT_INDEX" val="1_2_1"/>
  <p:tag name="KSO_WM_UNIT_ID" val="custom20185081_12*m_h_i*1_2_1"/>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20185081"/>
  <p:tag name="KSO_WM_UNIT_TYPE" val="m_h_i"/>
  <p:tag name="KSO_WM_UNIT_INDEX" val="1_2_2"/>
  <p:tag name="KSO_WM_UNIT_ID" val="custom20185081_12*m_h_i*1_2_2"/>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i"/>
  <p:tag name="KSO_WM_UNIT_ID" val="custom20185081_12*i*10"/>
  <p:tag name="KSO_WM_TEMPLATE_CATEGORY" val="custom"/>
  <p:tag name="KSO_WM_TEMPLATE_INDEX" val="20185081"/>
  <p:tag name="KSO_WM_UNIT_INDEX" val="10"/>
</p:tagLst>
</file>

<file path=ppt/tags/tag14.xml><?xml version="1.0" encoding="utf-8"?>
<p:tagLst xmlns:p="http://schemas.openxmlformats.org/presentationml/2006/main">
  <p:tag name="KSO_WM_TEMPLATE_CATEGORY" val="custom"/>
  <p:tag name="KSO_WM_TEMPLATE_INDEX" val="20185081"/>
  <p:tag name="KSO_WM_UNIT_TYPE" val="m_h_i"/>
  <p:tag name="KSO_WM_UNIT_INDEX" val="1_3_1"/>
  <p:tag name="KSO_WM_UNIT_ID" val="custom20185081_12*m_h_i*1_3_1"/>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5081"/>
  <p:tag name="KSO_WM_UNIT_TYPE" val="m_h_i"/>
  <p:tag name="KSO_WM_UNIT_INDEX" val="1_3_2"/>
  <p:tag name="KSO_WM_UNIT_ID" val="custom20185081_12*m_h_i*1_3_2"/>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EMPLATE_CATEGORY" val="custom"/>
  <p:tag name="KSO_WM_TEMPLATE_INDEX" val="20185081"/>
  <p:tag name="KSO_WM_UNIT_TYPE" val="m_i"/>
  <p:tag name="KSO_WM_UNIT_INDEX" val="1_1"/>
  <p:tag name="KSO_WM_UNIT_ID" val="custom20185081_12*m_i*1_1"/>
  <p:tag name="KSO_WM_UNIT_LAYERLEVEL" val="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TEMPLATE_CATEGORY" val="custom"/>
  <p:tag name="KSO_WM_TEMPLATE_INDEX" val="20185081"/>
  <p:tag name="KSO_WM_UNIT_TYPE" val="m_i"/>
  <p:tag name="KSO_WM_UNIT_INDEX" val="1_2"/>
  <p:tag name="KSO_WM_UNIT_ID" val="custom20185081_12*m_i*1_2"/>
  <p:tag name="KSO_WM_UNIT_LAYERLEVEL" val="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UNIT_TYPE" val="i"/>
  <p:tag name="KSO_WM_UNIT_ID" val="custom20185081_12*i*17"/>
  <p:tag name="KSO_WM_TEMPLATE_CATEGORY" val="custom"/>
  <p:tag name="KSO_WM_TEMPLATE_INDEX" val="20185081"/>
  <p:tag name="KSO_WM_UNIT_INDEX" val="17"/>
</p:tagLst>
</file>

<file path=ppt/tags/tag19.xml><?xml version="1.0" encoding="utf-8"?>
<p:tagLst xmlns:p="http://schemas.openxmlformats.org/presentationml/2006/main">
  <p:tag name="KSO_WM_TAG_VERSION" val="1.0"/>
  <p:tag name="KSO_WM_BEAUTIFY_FLAG" val="#wm#"/>
  <p:tag name="KSO_WM_UNIT_TYPE" val="i"/>
  <p:tag name="KSO_WM_UNIT_ID" val="custom20185081_12*i*20"/>
  <p:tag name="KSO_WM_TEMPLATE_CATEGORY" val="custom"/>
  <p:tag name="KSO_WM_TEMPLATE_INDEX" val="20185081"/>
  <p:tag name="KSO_WM_UNIT_INDEX" val="20"/>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20.xml><?xml version="1.0" encoding="utf-8"?>
<p:tagLst xmlns:p="http://schemas.openxmlformats.org/presentationml/2006/main">
  <p:tag name="KSO_WM_TAG_VERSION" val="1.0"/>
  <p:tag name="KSO_WM_BEAUTIFY_FLAG" val="#wm#"/>
  <p:tag name="KSO_WM_UNIT_TYPE" val="i"/>
  <p:tag name="KSO_WM_UNIT_ID" val="custom20185081_12*i*21"/>
  <p:tag name="KSO_WM_TEMPLATE_CATEGORY" val="custom"/>
  <p:tag name="KSO_WM_TEMPLATE_INDEX" val="20185081"/>
  <p:tag name="KSO_WM_UNIT_INDEX" val="21"/>
</p:tagLst>
</file>

<file path=ppt/tags/tag21.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2*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请输入你的标题"/>
</p:tagLst>
</file>

<file path=ppt/tags/tag22.xml><?xml version="1.0" encoding="utf-8"?>
<p:tagLst xmlns:p="http://schemas.openxmlformats.org/presentationml/2006/main">
  <p:tag name="KSO_WM_TEMPLATE_CATEGORY" val="custom"/>
  <p:tag name="KSO_WM_TEMPLATE_INDEX" val="20185081"/>
  <p:tag name="KSO_WM_UNIT_TYPE" val="m_h_i"/>
  <p:tag name="KSO_WM_UNIT_INDEX" val="1_1_3"/>
  <p:tag name="KSO_WM_UNIT_ID" val="custom20185081_12*m_h_i*1_1_3"/>
  <p:tag name="KSO_WM_UNIT_LAYERLEVEL" val="1_1_1"/>
  <p:tag name="KSO_WM_BEAUTIFY_FLAG" val="#wm#"/>
  <p:tag name="KSO_WM_TAG_VERSION" val="1.0"/>
  <p:tag name="KSO_WM_DIAGRAM_GROUP_CODE" val="m1-1"/>
  <p:tag name="KSO_WM_UNIT_TEXT_FILL_FORE_SCHEMECOLOR_INDEX" val="15"/>
  <p:tag name="KSO_WM_UNIT_TEXT_FILL_TYPE" val="1"/>
  <p:tag name="KSO_WM_UNIT_USESOURCEFORMAT_APPLY" val="1"/>
</p:tagLst>
</file>

<file path=ppt/tags/tag23.xml><?xml version="1.0" encoding="utf-8"?>
<p:tagLst xmlns:p="http://schemas.openxmlformats.org/presentationml/2006/main">
  <p:tag name="KSO_WM_TEMPLATE_CATEGORY" val="custom"/>
  <p:tag name="KSO_WM_TEMPLATE_INDEX" val="20185081"/>
  <p:tag name="KSO_WM_UNIT_TYPE" val="m_h_i"/>
  <p:tag name="KSO_WM_UNIT_INDEX" val="1_2_3"/>
  <p:tag name="KSO_WM_UNIT_ID" val="custom20185081_12*m_h_i*1_2_3"/>
  <p:tag name="KSO_WM_UNIT_LAYERLEVEL" val="1_1_1"/>
  <p:tag name="KSO_WM_BEAUTIFY_FLAG" val="#wm#"/>
  <p:tag name="KSO_WM_TAG_VERSION" val="1.0"/>
  <p:tag name="KSO_WM_DIAGRAM_GROUP_CODE" val="m1-1"/>
  <p:tag name="KSO_WM_UNIT_TEXT_FILL_FORE_SCHEMECOLOR_INDEX" val="15"/>
  <p:tag name="KSO_WM_UNIT_TEXT_FILL_TYPE" val="1"/>
  <p:tag name="KSO_WM_UNIT_USESOURCEFORMAT_APPLY" val="1"/>
</p:tagLst>
</file>

<file path=ppt/tags/tag24.xml><?xml version="1.0" encoding="utf-8"?>
<p:tagLst xmlns:p="http://schemas.openxmlformats.org/presentationml/2006/main">
  <p:tag name="KSO_WM_TEMPLATE_CATEGORY" val="custom"/>
  <p:tag name="KSO_WM_TEMPLATE_INDEX" val="20185081"/>
  <p:tag name="KSO_WM_UNIT_TYPE" val="m_h_i"/>
  <p:tag name="KSO_WM_UNIT_INDEX" val="1_3_3"/>
  <p:tag name="KSO_WM_UNIT_ID" val="custom20185081_12*m_h_i*1_3_3"/>
  <p:tag name="KSO_WM_UNIT_LAYERLEVEL" val="1_1_1"/>
  <p:tag name="KSO_WM_BEAUTIFY_FLAG" val="#wm#"/>
  <p:tag name="KSO_WM_TAG_VERSION" val="1.0"/>
  <p:tag name="KSO_WM_DIAGRAM_GROUP_CODE" val="m1-1"/>
  <p:tag name="KSO_WM_UNIT_TEXT_FILL_FORE_SCHEMECOLOR_INDEX" val="15"/>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5081"/>
  <p:tag name="KSO_WM_UNIT_TYPE" val="m_h_f"/>
  <p:tag name="KSO_WM_UNIT_INDEX" val="1_1_1"/>
  <p:tag name="KSO_WM_UNIT_ID" val="custom20185081_12*m_h_f*1_1_1"/>
  <p:tag name="KSO_WM_UNIT_LAYERLEVEL" val="1_1_1"/>
  <p:tag name="KSO_WM_UNIT_VALUE" val="55"/>
  <p:tag name="KSO_WM_UNIT_HIGHLIGHT" val="0"/>
  <p:tag name="KSO_WM_UNIT_COMPATIBLE" val="0"/>
  <p:tag name="KSO_WM_UNIT_CLEAR" val="0"/>
  <p:tag name="KSO_WM_BEAUTIFY_FLAG" val="#wm#"/>
  <p:tag name="KSO_WM_TAG_VERSION" val="1.0"/>
  <p:tag name="KSO_WM_DIAGRAM_GROUP_CODE" val="m1-1"/>
  <p:tag name="KSO_WM_UNIT_PRESET_TEXT" val="Unified fonts make reading more fluent.&#13;Theme color makes PPT more convenient to change."/>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5081"/>
  <p:tag name="KSO_WM_UNIT_TYPE" val="m_h_f"/>
  <p:tag name="KSO_WM_UNIT_INDEX" val="1_2_1"/>
  <p:tag name="KSO_WM_UNIT_ID" val="custom20185081_12*m_h_f*1_2_1"/>
  <p:tag name="KSO_WM_UNIT_LAYERLEVEL" val="1_1_1"/>
  <p:tag name="KSO_WM_UNIT_VALUE" val="55"/>
  <p:tag name="KSO_WM_UNIT_HIGHLIGHT" val="0"/>
  <p:tag name="KSO_WM_UNIT_COMPATIBLE" val="0"/>
  <p:tag name="KSO_WM_UNIT_CLEAR" val="0"/>
  <p:tag name="KSO_WM_BEAUTIFY_FLAG" val="#wm#"/>
  <p:tag name="KSO_WM_TAG_VERSION" val="1.0"/>
  <p:tag name="KSO_WM_DIAGRAM_GROUP_CODE" val="m1-1"/>
  <p:tag name="KSO_WM_UNIT_PRESET_TEXT" val="Unified fonts make reading more fluent.&#13;Theme color makes PPT more convenient to change."/>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EMPLATE_CATEGORY" val="custom"/>
  <p:tag name="KSO_WM_TEMPLATE_INDEX" val="20185081"/>
  <p:tag name="KSO_WM_UNIT_TYPE" val="m_h_f"/>
  <p:tag name="KSO_WM_UNIT_INDEX" val="1_3_1"/>
  <p:tag name="KSO_WM_UNIT_ID" val="custom20185081_12*m_h_f*1_3_1"/>
  <p:tag name="KSO_WM_UNIT_LAYERLEVEL" val="1_1_1"/>
  <p:tag name="KSO_WM_UNIT_VALUE" val="55"/>
  <p:tag name="KSO_WM_UNIT_HIGHLIGHT" val="0"/>
  <p:tag name="KSO_WM_UNIT_COMPATIBLE" val="0"/>
  <p:tag name="KSO_WM_UNIT_CLEAR" val="0"/>
  <p:tag name="KSO_WM_BEAUTIFY_FLAG" val="#wm#"/>
  <p:tag name="KSO_WM_TAG_VERSION" val="1.0"/>
  <p:tag name="KSO_WM_DIAGRAM_GROUP_CODE" val="m1-1"/>
  <p:tag name="KSO_WM_UNIT_PRESET_TEXT" val="Unified fonts make reading more fluent.&#13;Theme color makes PPT more convenient to change."/>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5081"/>
  <p:tag name="KSO_WM_TAG_VERSION" val="1.0"/>
  <p:tag name="KSO_WM_SLIDE_ID" val="custom20185081_12"/>
  <p:tag name="KSO_WM_SLIDE_INDEX" val="12"/>
  <p:tag name="KSO_WM_SLIDE_ITEM_CNT" val="3"/>
  <p:tag name="KSO_WM_SLIDE_LAYOUT" val="a_m"/>
  <p:tag name="KSO_WM_SLIDE_LAYOUT_CNT" val="1_1"/>
  <p:tag name="KSO_WM_SLIDE_TYPE" val="text"/>
  <p:tag name="KSO_WM_SLIDE_SUBTYPE" val="diag"/>
  <p:tag name="KSO_WM_BEAUTIFY_FLAG" val="#wm#"/>
  <p:tag name="KSO_WM_SLIDE_POSITION" val="108*177"/>
  <p:tag name="KSO_WM_SLIDE_SIZE" val="739*286"/>
  <p:tag name="KSO_WM_DIAGRAM_GROUP_CODE" val="m1-1"/>
</p:tagLst>
</file>

<file path=ppt/tags/tag29.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30.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31.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32.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33.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34.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35.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36.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37.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38.xml><?xml version="1.0" encoding="utf-8"?>
<p:tagLst xmlns:p="http://schemas.openxmlformats.org/presentationml/2006/main">
  <p:tag name="KSO_WM_TEMPLATE_CATEGORY" val="custom"/>
  <p:tag name="KSO_WM_TEMPLATE_INDEX" val="20185081"/>
  <p:tag name="KSO_WM_TAG_VERSION" val="1.0"/>
  <p:tag name="KSO_WM_UNIT_TYPE" val="d"/>
  <p:tag name="KSO_WM_UNIT_INDEX" val="1"/>
  <p:tag name="KSO_WM_UNIT_ID" val="custom20185081_4*d*1"/>
  <p:tag name="KSO_WM_UNIT_LAYERLEVEL" val="1"/>
  <p:tag name="KSO_WM_UNIT_VALUE" val="1522*1713"/>
  <p:tag name="KSO_WM_UNIT_HIGHLIGHT" val="0"/>
  <p:tag name="KSO_WM_UNIT_COMPATIBLE" val="0"/>
  <p:tag name="KSO_WM_UNIT_CLEAR" val="0"/>
  <p:tag name="KSO_WM_BEAUTIFY_FLAG" val="#wm#"/>
</p:tagLst>
</file>

<file path=ppt/tags/tag39.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40.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41.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42.xml><?xml version="1.0" encoding="utf-8"?>
<p:tagLst xmlns:p="http://schemas.openxmlformats.org/presentationml/2006/main">
  <p:tag name="KSO_WM_TEMPLATE_CATEGORY" val="custom"/>
  <p:tag name="KSO_WM_TEMPLATE_INDEX" val="20185081"/>
  <p:tag name="KSO_WM_TAG_VERSION" val="1.0"/>
  <p:tag name="KSO_WM_UNIT_TYPE" val="d"/>
  <p:tag name="KSO_WM_UNIT_INDEX" val="1"/>
  <p:tag name="KSO_WM_UNIT_ID" val="custom20185081_4*d*1"/>
  <p:tag name="KSO_WM_UNIT_LAYERLEVEL" val="1"/>
  <p:tag name="KSO_WM_UNIT_VALUE" val="1522*1713"/>
  <p:tag name="KSO_WM_UNIT_HIGHLIGHT" val="0"/>
  <p:tag name="KSO_WM_UNIT_COMPATIBLE" val="0"/>
  <p:tag name="KSO_WM_UNIT_CLEAR" val="0"/>
  <p:tag name="KSO_WM_BEAUTIFY_FLAG" val="#wm#"/>
</p:tagLst>
</file>

<file path=ppt/tags/tag43.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4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45.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46.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4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48.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49.xml><?xml version="1.0" encoding="utf-8"?>
<p:tagLst xmlns:p="http://schemas.openxmlformats.org/presentationml/2006/main">
  <p:tag name="KSO_WM_TEMPLATE_CATEGORY" val="custom"/>
  <p:tag name="KSO_WM_TEMPLATE_INDEX" val="20185081"/>
  <p:tag name="KSO_WM_TAG_VERSION" val="1.0"/>
  <p:tag name="KSO_WM_UNIT_TYPE" val="d"/>
  <p:tag name="KSO_WM_UNIT_INDEX" val="1"/>
  <p:tag name="KSO_WM_UNIT_ID" val="custom20185081_4*d*1"/>
  <p:tag name="KSO_WM_UNIT_LAYERLEVEL" val="1"/>
  <p:tag name="KSO_WM_UNIT_VALUE" val="1522*1713"/>
  <p:tag name="KSO_WM_UNIT_HIGHLIGHT" val="0"/>
  <p:tag name="KSO_WM_UNIT_COMPATIBLE" val="0"/>
  <p:tag name="KSO_WM_UNIT_CLEAR" val="0"/>
  <p:tag name="KSO_WM_BEAUTIFY_FLAG" val="#wm#"/>
</p:tagLst>
</file>

<file path=ppt/tags/tag5.xml><?xml version="1.0" encoding="utf-8"?>
<p:tagLst xmlns:p="http://schemas.openxmlformats.org/presentationml/2006/main">
  <p:tag name="KSO_WM_TEMPLATE_CATEGORY" val="custom"/>
  <p:tag name="KSO_WM_TEMPLATE_INDEX" val="20185081"/>
  <p:tag name="KSO_WM_TAG_VERSION" val="1.0"/>
  <p:tag name="KSO_WM_UNIT_TYPE" val="b"/>
  <p:tag name="KSO_WM_UNIT_INDEX" val="1"/>
  <p:tag name="KSO_WM_UNIT_ID" val="custom20185081_1*b*1"/>
  <p:tag name="KSO_WM_UNIT_LAYERLEVEL" val="1"/>
  <p:tag name="KSO_WM_UNIT_VALUE" val="26"/>
  <p:tag name="KSO_WM_UNIT_ISCONTENTSTITLE" val="0"/>
  <p:tag name="KSO_WM_UNIT_HIGHLIGHT" val="0"/>
  <p:tag name="KSO_WM_UNIT_COMPATIBLE" val="0"/>
  <p:tag name="KSO_WM_UNIT_CLEAR" val="0"/>
  <p:tag name="KSO_WM_BEAUTIFY_FLAG" val="#wm#"/>
  <p:tag name="KSO_WM_UNIT_PRESET_TEXT" val="Speaker :wps powerpoint"/>
</p:tagLst>
</file>

<file path=ppt/tags/tag50.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51.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52.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53.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5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4*a*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Picture with caption layout"/>
</p:tagLst>
</file>

<file path=ppt/tags/tag5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4*f*1"/>
  <p:tag name="KSO_WM_UNIT_LAYERLEVEL" val="1"/>
  <p:tag name="KSO_WM_UNIT_VALUE" val="150"/>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13;&#13;Supporting text here.&#13;Lorem ipsum dolor sit amet, consectetur adipisicing elit."/>
</p:tagLst>
</file>

<file path=ppt/tags/tag56.xml><?xml version="1.0" encoding="utf-8"?>
<p:tagLst xmlns:p="http://schemas.openxmlformats.org/presentationml/2006/main">
  <p:tag name="KSO_WM_TEMPLATE_CATEGORY" val="custom"/>
  <p:tag name="KSO_WM_TEMPLATE_INDEX" val="20185081"/>
  <p:tag name="KSO_WM_TAG_VERSION" val="1.0"/>
  <p:tag name="KSO_WM_SLIDE_ID" val="custom20185081_4"/>
  <p:tag name="KSO_WM_SLIDE_INDEX" val="4"/>
  <p:tag name="KSO_WM_SLIDE_ITEM_CNT" val="2"/>
  <p:tag name="KSO_WM_SLIDE_LAYOUT" val="a_f_d"/>
  <p:tag name="KSO_WM_SLIDE_LAYOUT_CNT" val="1_1_1"/>
  <p:tag name="KSO_WM_SLIDE_TYPE" val="text"/>
  <p:tag name="KSO_WM_SLIDE_SUBTYPE" val="picTxt"/>
  <p:tag name="KSO_WM_BEAUTIFY_FLAG" val="#wm#"/>
  <p:tag name="KSO_WM_SLIDE_POSITION" val="66*36"/>
  <p:tag name="KSO_WM_SLIDE_SIZE" val="827*431"/>
</p:tagLst>
</file>

<file path=ppt/tags/tag5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58.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Lst>
</file>

<file path=ppt/tags/tag59.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6.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Lst>
</file>

<file path=ppt/tags/tag60.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61.xml><?xml version="1.0" encoding="utf-8"?>
<p:tagLst xmlns:p="http://schemas.openxmlformats.org/presentationml/2006/main">
  <p:tag name="KSO_WM_BEAUTIFY_FLAG" val="#wm#"/>
  <p:tag name="KSO_WM_TEMPLATE_CATEGORY" val="custom"/>
  <p:tag name="KSO_WM_TEMPLATE_INDEX" val="20185081"/>
</p:tagLst>
</file>

<file path=ppt/tags/tag62.xml><?xml version="1.0" encoding="utf-8"?>
<p:tagLst xmlns:p="http://schemas.openxmlformats.org/presentationml/2006/main">
  <p:tag name="KSO_WM_BEAUTIFY_FLAG" val="#wm#"/>
  <p:tag name="KSO_WM_TEMPLATE_CATEGORY" val="custom"/>
  <p:tag name="KSO_WM_TEMPLATE_INDEX" val="20185081"/>
</p:tagLst>
</file>

<file path=ppt/tags/tag63.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6*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64.xml><?xml version="1.0" encoding="utf-8"?>
<p:tagLst xmlns:p="http://schemas.openxmlformats.org/presentationml/2006/main">
  <p:tag name="KSO_WM_TEMPLATE_CATEGORY" val="custom"/>
  <p:tag name="KSO_WM_TEMPLATE_INDEX" val="20185081"/>
  <p:tag name="KSO_WM_TAG_VERSION" val="1.0"/>
  <p:tag name="KSO_WM_SLIDE_ID" val="custom20185081_16"/>
  <p:tag name="KSO_WM_SLIDE_INDEX" val="16"/>
  <p:tag name="KSO_WM_SLIDE_ITEM_CNT" val="2"/>
  <p:tag name="KSO_WM_SLIDE_LAYOUT" val="a_b"/>
  <p:tag name="KSO_WM_SLIDE_LAYOUT_CNT" val="1_1"/>
  <p:tag name="KSO_WM_SLIDE_TYPE" val="endPage"/>
  <p:tag name="KSO_WM_SLIDE_SUBTYPE" val="pureTxt"/>
  <p:tag name="KSO_WM_BEAUTIFY_FLAG" val="#wm#"/>
</p:tagLst>
</file>

<file path=ppt/tags/tag7.xml><?xml version="1.0" encoding="utf-8"?>
<p:tagLst xmlns:p="http://schemas.openxmlformats.org/presentationml/2006/main">
  <p:tag name="KSO_WM_TAG_VERSION" val="1.0"/>
  <p:tag name="KSO_WM_BEAUTIFY_FLAG" val="#wm#"/>
  <p:tag name="KSO_WM_UNIT_TYPE" val="i"/>
  <p:tag name="KSO_WM_UNIT_ID" val="custom20185081_12*i*0"/>
  <p:tag name="KSO_WM_TEMPLATE_CATEGORY" val="custom"/>
  <p:tag name="KSO_WM_TEMPLATE_INDEX" val="20185081"/>
  <p:tag name="KSO_WM_UNIT_INDEX" val="0"/>
</p:tagLst>
</file>

<file path=ppt/tags/tag8.xml><?xml version="1.0" encoding="utf-8"?>
<p:tagLst xmlns:p="http://schemas.openxmlformats.org/presentationml/2006/main">
  <p:tag name="KSO_WM_TEMPLATE_CATEGORY" val="custom"/>
  <p:tag name="KSO_WM_TEMPLATE_INDEX" val="20185081"/>
  <p:tag name="KSO_WM_UNIT_TYPE" val="m_h_i"/>
  <p:tag name="KSO_WM_UNIT_INDEX" val="1_1_1"/>
  <p:tag name="KSO_WM_UNIT_ID" val="custom20185081_12*m_h_i*1_1_1"/>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5081"/>
  <p:tag name="KSO_WM_UNIT_TYPE" val="m_h_i"/>
  <p:tag name="KSO_WM_UNIT_INDEX" val="1_1_2"/>
  <p:tag name="KSO_WM_UNIT_ID" val="custom20185081_12*m_h_i*1_1_2"/>
  <p:tag name="KSO_WM_UNIT_LAYERLEVEL" val="1_1_1"/>
  <p:tag name="KSO_WM_BEAUTIFY_FLAG" val="#wm#"/>
  <p:tag name="KSO_WM_TAG_VERSION" val="1.0"/>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宽屏</PresentationFormat>
  <Paragraphs>84</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Impact</vt:lpstr>
      <vt:lpstr>方正静蕾简体</vt:lpstr>
      <vt:lpstr>黑体</vt:lpstr>
      <vt:lpstr>微软雅黑</vt:lpstr>
      <vt:lpstr>Arial Unicode MS</vt:lpstr>
      <vt:lpstr>Calibri</vt:lpstr>
      <vt:lpstr>1_Office 主题​​</vt:lpstr>
      <vt:lpstr>信息系统灾备技术 </vt:lpstr>
      <vt:lpstr>PowerPoint 演示文稿</vt:lpstr>
      <vt:lpstr>传统灾备技术</vt:lpstr>
      <vt:lpstr>数据容灾 </vt:lpstr>
      <vt:lpstr>系统级容灾</vt:lpstr>
      <vt:lpstr>应用级容灾</vt:lpstr>
      <vt:lpstr>灾备技术发展趋势</vt:lpstr>
      <vt:lpstr>围绕服务的灾备技术 </vt:lpstr>
      <vt:lpstr>灾备存储关键技术的发展</vt:lpstr>
      <vt:lpstr>灾备综合服务系统</vt:lpstr>
      <vt:lpstr>Google 的 数据备份技术</vt:lpstr>
      <vt:lpstr>Method Of Google</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yt guo</dc:creator>
  <cp:lastModifiedBy>蝈蝈小果子</cp:lastModifiedBy>
  <cp:revision>11</cp:revision>
  <dcterms:created xsi:type="dcterms:W3CDTF">2018-05-24T10:25:00Z</dcterms:created>
  <dcterms:modified xsi:type="dcterms:W3CDTF">2018-05-28T04:49:14Z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