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3" r:id="rId9"/>
    <p:sldId id="260" r:id="rId10"/>
    <p:sldId id="264" r:id="rId11"/>
    <p:sldId id="261" r:id="rId12"/>
    <p:sldId id="265" r:id="rId13"/>
    <p:sldId id="262" r:id="rId14"/>
    <p:sldId id="266" r:id="rId15"/>
    <p:sldId id="274" r:id="rId16"/>
    <p:sldId id="273" r:id="rId17"/>
    <p:sldId id="275" r:id="rId18"/>
    <p:sldId id="269"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现在在金融行业、互联网行业的数据中心都乐于采用多活技术，虽然投入大，但稳定性是这些数据中心优先考虑的事。</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磁盘阵列（Redundant Arrays of Independent Disks，RAID）</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冷备技术从启用到真正可以开始工作需要较高的成本和时间，通常需要几天甚至一周或者更长的时间。其已经越来越无法适应数据中心高要求的发展，逐渐成为一种淘汰的技术方式。</a:t>
            </a:r>
            <a:endParaRPr lang="en-US" altLang="zh-CN">
              <a:sym typeface="+mn-ea"/>
            </a:endParaRPr>
          </a:p>
          <a:p>
            <a:endParaRPr lang="zh-CN" altLang="en-US"/>
          </a:p>
          <a:p>
            <a:r>
              <a:rPr lang="en-US" altLang="zh-CN">
                <a:sym typeface="+mn-ea"/>
              </a:rPr>
              <a:t>冷备份</a:t>
            </a:r>
            <a:r>
              <a:rPr lang="zh-CN" altLang="en-US">
                <a:sym typeface="+mn-ea"/>
              </a:rPr>
              <a:t>是</a:t>
            </a:r>
            <a:r>
              <a:rPr lang="en-US" altLang="zh-CN">
                <a:sym typeface="+mn-ea"/>
              </a:rPr>
              <a:t>将关键性文件拷贝到另外的位置的一种说法</a:t>
            </a:r>
            <a:r>
              <a:rPr lang="zh-CN" altLang="en-US">
                <a:sym typeface="+mn-ea"/>
              </a:rPr>
              <a:t>。</a:t>
            </a:r>
            <a:endParaRPr lang="zh-CN" altLang="en-US">
              <a:sym typeface="+mn-ea"/>
            </a:endParaRPr>
          </a:p>
          <a:p>
            <a:endParaRPr lang="zh-CN" altLang="en-US">
              <a:sym typeface="+mn-ea"/>
            </a:endParaRPr>
          </a:p>
          <a:p>
            <a:r>
              <a:rPr lang="zh-CN" altLang="en-US">
                <a:sym typeface="+mn-ea"/>
              </a:rPr>
              <a:t>临时响应</a:t>
            </a:r>
            <a:endParaRPr lang="zh-CN" altLang="en-US">
              <a:sym typeface="+mn-ea"/>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rgbClr val="FF0000"/>
                </a:solidFill>
                <a:sym typeface="+mn-ea"/>
              </a:rPr>
              <a:t>双机热备模式</a:t>
            </a:r>
            <a:r>
              <a:rPr lang="zh-CN" altLang="en-US">
                <a:solidFill>
                  <a:srgbClr val="FF0000"/>
                </a:solidFill>
                <a:sym typeface="+mn-ea"/>
              </a:rPr>
              <a:t>、</a:t>
            </a:r>
            <a:r>
              <a:rPr lang="en-US" altLang="zh-CN">
                <a:solidFill>
                  <a:srgbClr val="FF0000"/>
                </a:solidFill>
                <a:sym typeface="+mn-ea"/>
              </a:rPr>
              <a:t>双机</a:t>
            </a:r>
            <a:r>
              <a:rPr lang="zh-CN" altLang="en-US">
                <a:solidFill>
                  <a:srgbClr val="FF0000"/>
                </a:solidFill>
                <a:sym typeface="+mn-ea"/>
              </a:rPr>
              <a:t>互</a:t>
            </a:r>
            <a:r>
              <a:rPr lang="en-US" altLang="zh-CN">
                <a:solidFill>
                  <a:srgbClr val="FF0000"/>
                </a:solidFill>
                <a:sym typeface="+mn-ea"/>
              </a:rPr>
              <a:t>备模式</a:t>
            </a:r>
            <a:endParaRPr lang="en-US" altLang="zh-CN">
              <a:solidFill>
                <a:srgbClr val="FF0000"/>
              </a:solidFill>
              <a:sym typeface="+mn-ea"/>
            </a:endParaRPr>
          </a:p>
          <a:p>
            <a:endParaRPr lang="zh-CN" altLang="en-US">
              <a:solidFill>
                <a:srgbClr val="FF0000"/>
              </a:solidFill>
              <a:sym typeface="+mn-ea"/>
            </a:endParaRPr>
          </a:p>
          <a:p>
            <a:r>
              <a:rPr lang="en-US" altLang="zh-CN">
                <a:solidFill>
                  <a:srgbClr val="FF0000"/>
                </a:solidFill>
                <a:sym typeface="+mn-ea"/>
              </a:rPr>
              <a:t>1</a:t>
            </a:r>
            <a:r>
              <a:rPr lang="zh-CN" altLang="en-US">
                <a:solidFill>
                  <a:srgbClr val="FF0000"/>
                </a:solidFill>
                <a:sym typeface="+mn-ea"/>
              </a:rPr>
              <a:t>、</a:t>
            </a:r>
            <a:r>
              <a:rPr lang="en-US" altLang="zh-CN">
                <a:solidFill>
                  <a:srgbClr val="FF0000"/>
                </a:solidFill>
                <a:sym typeface="+mn-ea"/>
              </a:rPr>
              <a:t>双机热备模式</a:t>
            </a:r>
            <a:r>
              <a:rPr lang="zh-CN" altLang="en-US">
                <a:sym typeface="+mn-ea"/>
              </a:rPr>
              <a:t>：</a:t>
            </a:r>
            <a:r>
              <a:rPr lang="en-US" altLang="zh-CN">
                <a:sym typeface="+mn-ea"/>
              </a:rPr>
              <a:t>即目前通常所说的 active/standby 方式， active 服务器处于工作状态；而 standby 服务器处于监控准备状态，服务器数据包括数据库数据同时往两台或多台服务器写入，保证数据的即时同步。当 active 服务器出现故障的时候，通过软件诊测或手工方式将 standby 机器激活，保证应用在短时间内完全恢复正常使用。典型应用在证券资金服务器或行情服务器。这是目前采用较多的一种模式，但由于另外一台服务器长期处于后备的状态，从计算资源方面考量，就存在一定的浪费。</a:t>
            </a:r>
            <a:endParaRPr lang="en-US" altLang="zh-CN">
              <a:sym typeface="+mn-ea"/>
            </a:endParaRPr>
          </a:p>
          <a:p>
            <a:r>
              <a:rPr lang="en-US" altLang="zh-CN">
                <a:sym typeface="+mn-ea"/>
              </a:rPr>
              <a:t>2</a:t>
            </a:r>
            <a:r>
              <a:rPr lang="zh-CN" altLang="en-US">
                <a:sym typeface="+mn-ea"/>
              </a:rPr>
              <a:t>、</a:t>
            </a:r>
            <a:r>
              <a:rPr lang="en-US" altLang="zh-CN">
                <a:solidFill>
                  <a:srgbClr val="FF0000"/>
                </a:solidFill>
                <a:sym typeface="+mn-ea"/>
              </a:rPr>
              <a:t>双机互备模式</a:t>
            </a:r>
            <a:r>
              <a:rPr lang="zh-CN" altLang="en-US">
                <a:solidFill>
                  <a:srgbClr val="FF0000"/>
                </a:solidFill>
                <a:sym typeface="+mn-ea"/>
              </a:rPr>
              <a:t>：</a:t>
            </a:r>
            <a:r>
              <a:rPr lang="en-US" altLang="zh-CN">
                <a:sym typeface="+mn-ea"/>
              </a:rPr>
              <a:t>是两个相对独立的应用在两台机器同时运行，但彼此均设为备机，当某一台服务器出现故障时，另一台服务器可以在短时间内将故障服务器的应用接管过来，从而保证了应用的持续性，但对服务器的性能要求比较高。配置相对要好。</a:t>
            </a:r>
            <a:endParaRPr lang="en-US" altLang="zh-CN">
              <a:sym typeface="+mn-ea"/>
            </a:endParaRPr>
          </a:p>
          <a:p>
            <a:endParaRPr lang="zh-CN" altLang="en-US">
              <a:solidFill>
                <a:srgbClr val="FF0000"/>
              </a:solidFill>
              <a:sym typeface="+mn-ea"/>
            </a:endParaRPr>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　热备份服务器（hot server）时刻处于开机状态，同主机保持同步。当主机失灵时，可以随时启用热备份服务器来代替。</a:t>
            </a:r>
            <a:endParaRPr lang="zh-CN" altLang="en-US">
              <a:sym typeface="+mn-ea"/>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rgbClr val="FF0000"/>
                </a:solidFill>
                <a:sym typeface="+mn-ea"/>
              </a:rPr>
              <a:t>双机双工模式</a:t>
            </a:r>
            <a:r>
              <a:rPr lang="en-US" altLang="zh-CN">
                <a:sym typeface="+mn-ea"/>
              </a:rPr>
              <a:t> : 是目前 cluster（群集） 的一种形式，两台服务器均为活动</a:t>
            </a:r>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hemeOverride" Target="../theme/themeOverride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4.xml"/><Relationship Id="rId4" Type="http://schemas.openxmlformats.org/officeDocument/2006/relationships/themeOverride" Target="../theme/themeOverride5.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1.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xml"/><Relationship Id="rId4" Type="http://schemas.openxmlformats.org/officeDocument/2006/relationships/themeOverride" Target="../theme/themeOverride6.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1.xml"/><Relationship Id="rId2" Type="http://schemas.openxmlformats.org/officeDocument/2006/relationships/tags" Target="../tags/tag34.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1.xml"/><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7.xml"/><Relationship Id="rId3" Type="http://schemas.openxmlformats.org/officeDocument/2006/relationships/themeOverride" Target="../theme/themeOverride7.xml"/><Relationship Id="rId2" Type="http://schemas.openxmlformats.org/officeDocument/2006/relationships/tags" Target="../tags/tag41.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hemeOverride" Target="../theme/themeOverride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1.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hemeOverride" Target="../theme/themeOverride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1.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4.xml"/><Relationship Id="rId4" Type="http://schemas.openxmlformats.org/officeDocument/2006/relationships/themeOverride" Target="../theme/themeOverride4.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1.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zh-CN" altLang="en-US"/>
              <a:t>数据中心四大灾备技术</a:t>
            </a:r>
            <a:endParaRPr lang="zh-CN" altLang="en-US"/>
          </a:p>
        </p:txBody>
      </p:sp>
      <p:sp>
        <p:nvSpPr>
          <p:cNvPr id="4" name="副标题 3"/>
          <p:cNvSpPr/>
          <p:nvPr>
            <p:ph type="subTitle" idx="1"/>
          </p:nvPr>
        </p:nvSpPr>
        <p:spPr/>
        <p:txBody>
          <a:bodyPr/>
          <a:p>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双活备份</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04</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normAutofit fontScale="90000" lnSpcReduction="20000"/>
          </a:bodyPr>
          <a:lstStyle/>
          <a:p>
            <a:r>
              <a:rPr lang="zh-CN" altLang="en-US">
                <a:sym typeface="+mn-ea"/>
              </a:rPr>
              <a:t>应用：金融行业、互联网行业的数据中心</a:t>
            </a:r>
            <a:endParaRPr lang="zh-CN" altLang="en-US">
              <a:sym typeface="+mn-ea"/>
            </a:endParaRPr>
          </a:p>
          <a:p>
            <a:r>
              <a:rPr lang="zh-CN" altLang="en-US">
                <a:sym typeface="+mn-ea"/>
              </a:rPr>
              <a:t>技术：通过双活技术可以实现主备数据中心均对外提供服务，正常工作时两个数据中心的业务可根据权重做负载分担，没有主备之分，分别响应一部分用户，权重可以是按地域划分，或数据中心服务能力或对外带宽。当其中一个数据中心出现故障时，另一数据中心将承担所有业务。具体实现上，多活技术部署了很多种检测故障的方式，比如：ICMP Monitor、TCP Monitor、HTTP Monitor，FTP Monitor。还可以实时检测服务器的运行状态、服务器负载均衡的情况，即使在没有故障的时候也可以根据应用业务量在多活数据中心之间调整。</a:t>
            </a:r>
            <a:endParaRPr lang="zh-CN" altLang="en-US">
              <a:sym typeface="+mn-ea"/>
            </a:endParaRPr>
          </a:p>
          <a:p>
            <a:endParaRPr lang="zh-CN" altLang="en-US">
              <a:sym typeface="+mn-ea"/>
            </a:endParaRPr>
          </a:p>
          <a:p>
            <a:pPr marL="0" indent="0">
              <a:buNone/>
            </a:pPr>
            <a:r>
              <a:rPr lang="zh-CN" altLang="en-US">
                <a:sym typeface="+mn-ea"/>
              </a:rPr>
              <a:t>优点：不会造成数据中心的资源存在浪费，不至于出现像热备、暖备主用数据中心几乎满载运行，而备用数据中心却很空闲的情况。当有一个或多个数据中心故障时，其它数据中心将自动接管所有应用业务。显然多活比双活可靠性更高。</a:t>
            </a:r>
            <a:endParaRPr lang="zh-CN" altLang="en-US">
              <a:sym typeface="+mn-ea"/>
            </a:endParaRPr>
          </a:p>
          <a:p>
            <a:pPr marL="0" indent="0">
              <a:buNone/>
            </a:pPr>
            <a:endParaRPr lang="zh-CN" altLang="en-US">
              <a:sym typeface="+mn-ea"/>
            </a:endParaRPr>
          </a:p>
          <a:p>
            <a:pPr marL="0" indent="0">
              <a:buNone/>
            </a:pPr>
            <a:r>
              <a:rPr lang="zh-CN" altLang="en-US">
                <a:sym typeface="+mn-ea"/>
              </a:rPr>
              <a:t>缺点：投入成本也会高，实现技术也更为复杂。</a:t>
            </a:r>
            <a:endParaRPr lang="zh-CN" altLang="en-US">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en-US" altLang="zh-CN">
                <a:sym typeface="+mn-ea"/>
              </a:rPr>
              <a:t>双机热备份技术</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05</a:t>
            </a:r>
            <a:endParaRPr lang="en-US" altLang="zh-CN"/>
          </a:p>
        </p:txBody>
      </p:sp>
    </p:spTree>
    <p:custDataLst>
      <p:tags r:id="rId3"/>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a:xfrm>
            <a:off x="509270" y="551815"/>
            <a:ext cx="10844530" cy="5952490"/>
          </a:xfrm>
        </p:spPr>
        <p:txBody>
          <a:bodyPr>
            <a:normAutofit lnSpcReduction="10000"/>
          </a:bodyPr>
          <a:lstStyle/>
          <a:p>
            <a:r>
              <a:rPr lang="en-US" altLang="zh-CN" sz="2000">
                <a:sym typeface="+mn-ea"/>
              </a:rPr>
              <a:t>　    双机热备份技术是一种</a:t>
            </a:r>
            <a:r>
              <a:rPr lang="en-US" altLang="zh-CN" sz="2000">
                <a:solidFill>
                  <a:srgbClr val="FF0000"/>
                </a:solidFill>
                <a:sym typeface="+mn-ea"/>
              </a:rPr>
              <a:t>软硬件结合</a:t>
            </a:r>
            <a:r>
              <a:rPr lang="en-US" altLang="zh-CN" sz="2000">
                <a:sym typeface="+mn-ea"/>
              </a:rPr>
              <a:t>的较高容错应用方案。该方案是由</a:t>
            </a:r>
            <a:r>
              <a:rPr lang="en-US" altLang="zh-CN" sz="2000">
                <a:solidFill>
                  <a:srgbClr val="FF0000"/>
                </a:solidFill>
                <a:sym typeface="+mn-ea"/>
              </a:rPr>
              <a:t>两台服务器系统和一个外接共享磁盘阵列柜及相应的双机热备份软件</a:t>
            </a:r>
            <a:r>
              <a:rPr lang="en-US" altLang="zh-CN" sz="2000">
                <a:sym typeface="+mn-ea"/>
              </a:rPr>
              <a:t>组成</a:t>
            </a:r>
            <a:endParaRPr lang="en-US" altLang="zh-CN" sz="2000">
              <a:sym typeface="+mn-ea"/>
            </a:endParaRPr>
          </a:p>
          <a:p>
            <a:endParaRPr lang="en-US" altLang="zh-CN" sz="2000">
              <a:sym typeface="+mn-ea"/>
            </a:endParaRPr>
          </a:p>
          <a:p>
            <a:r>
              <a:rPr lang="en-US" altLang="zh-CN" sz="2000">
                <a:sym typeface="+mn-ea"/>
              </a:rPr>
              <a:t>　    在这个容错方案中，</a:t>
            </a:r>
            <a:r>
              <a:rPr lang="en-US" altLang="zh-CN" sz="2000">
                <a:solidFill>
                  <a:srgbClr val="FF0000"/>
                </a:solidFill>
                <a:sym typeface="+mn-ea"/>
              </a:rPr>
              <a:t>操作系统和应用程序</a:t>
            </a:r>
            <a:r>
              <a:rPr lang="en-US" altLang="zh-CN" sz="2000">
                <a:sym typeface="+mn-ea"/>
              </a:rPr>
              <a:t>安装在</a:t>
            </a:r>
            <a:r>
              <a:rPr lang="en-US" altLang="zh-CN" sz="2000">
                <a:solidFill>
                  <a:srgbClr val="FF0000"/>
                </a:solidFill>
                <a:sym typeface="+mn-ea"/>
              </a:rPr>
              <a:t>两台服务器</a:t>
            </a:r>
            <a:r>
              <a:rPr lang="en-US" altLang="zh-CN" sz="2000">
                <a:sym typeface="+mn-ea"/>
              </a:rPr>
              <a:t>的本地系统盘上，整个</a:t>
            </a:r>
            <a:r>
              <a:rPr lang="en-US" altLang="zh-CN" sz="2000">
                <a:solidFill>
                  <a:srgbClr val="FF0000"/>
                </a:solidFill>
                <a:sym typeface="+mn-ea"/>
              </a:rPr>
              <a:t>网络系统的数据</a:t>
            </a:r>
            <a:r>
              <a:rPr lang="en-US" altLang="zh-CN" sz="2000">
                <a:sym typeface="+mn-ea"/>
              </a:rPr>
              <a:t>是通过磁盘阵列</a:t>
            </a:r>
            <a:r>
              <a:rPr lang="en-US" altLang="zh-CN" sz="2000">
                <a:solidFill>
                  <a:srgbClr val="FF0000"/>
                </a:solidFill>
                <a:sym typeface="+mn-ea"/>
              </a:rPr>
              <a:t>集中管理和数据备份</a:t>
            </a:r>
            <a:r>
              <a:rPr lang="en-US" altLang="zh-CN" sz="2000">
                <a:sym typeface="+mn-ea"/>
              </a:rPr>
              <a:t>的。数据集中管理是通过双机热备份系统，将所有站点的数据</a:t>
            </a:r>
            <a:r>
              <a:rPr lang="en-US" altLang="zh-CN" sz="2000">
                <a:solidFill>
                  <a:srgbClr val="FF0000"/>
                </a:solidFill>
                <a:sym typeface="+mn-ea"/>
              </a:rPr>
              <a:t>直接从中央存储设备读取和存储</a:t>
            </a:r>
            <a:r>
              <a:rPr lang="en-US" altLang="zh-CN" sz="2000">
                <a:sym typeface="+mn-ea"/>
              </a:rPr>
              <a:t>，并由专业人员进行管理，极大地保护了数据的安全性和保密性。用户的数据存放在外接共享磁盘阵列 中，在一台服务器出现故障时，备机主动替代主机工作，保证网络服务不间断。</a:t>
            </a:r>
            <a:endParaRPr lang="en-US" altLang="zh-CN" sz="2000">
              <a:sym typeface="+mn-ea"/>
            </a:endParaRPr>
          </a:p>
          <a:p>
            <a:endParaRPr lang="en-US" altLang="zh-CN" sz="2000">
              <a:sym typeface="+mn-ea"/>
            </a:endParaRPr>
          </a:p>
          <a:p>
            <a:r>
              <a:rPr lang="en-US" altLang="zh-CN" sz="2000">
                <a:sym typeface="+mn-ea"/>
              </a:rPr>
              <a:t>　　双机热备份系统采用 “ </a:t>
            </a:r>
            <a:r>
              <a:rPr lang="en-US" altLang="zh-CN" sz="2000">
                <a:solidFill>
                  <a:srgbClr val="FF0000"/>
                </a:solidFill>
                <a:sym typeface="+mn-ea"/>
              </a:rPr>
              <a:t>心跳</a:t>
            </a:r>
            <a:r>
              <a:rPr lang="en-US" altLang="zh-CN" sz="2000">
                <a:sym typeface="+mn-ea"/>
              </a:rPr>
              <a:t> ” 方法保证主系统与备用系统的联系。所谓 “ 心跳 ” ，指的是主从系统之间相互按照一定的时间间隔发送通讯信号，表明各自系统当前的运行状态。一旦 “ 心跳 ” 信号表明主机系统发生故障，或者备用系统无法收到主机系统的 “ 心跳 ” 信号，则系统的高可用性管理软件认为主机系统发生故障，主机停止工作，并将系统资源转移到备用系统上，备用系统将替代主机发挥作用，以保证网络服务运行不 间断。</a:t>
            </a:r>
            <a:endParaRPr lang="en-US" altLang="zh-CN" sz="2000">
              <a:sym typeface="+mn-ea"/>
            </a:endParaRPr>
          </a:p>
          <a:p>
            <a:r>
              <a:rPr lang="en-US" altLang="zh-CN" sz="2000">
                <a:sym typeface="+mn-ea"/>
              </a:rPr>
              <a:t>　　</a:t>
            </a:r>
            <a:endParaRPr lang="en-US" altLang="zh-CN" sz="2000">
              <a:sym typeface="+mn-ea"/>
            </a:endParaRPr>
          </a:p>
        </p:txBody>
      </p:sp>
    </p:spTree>
    <p:custDataLst>
      <p:tags r:id="rId2"/>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normAutofit fontScale="80000"/>
          </a:bodyPr>
          <a:lstStyle/>
          <a:p>
            <a:r>
              <a:rPr lang="en-US" altLang="zh-CN">
                <a:sym typeface="+mn-ea"/>
              </a:rPr>
              <a:t>双机热备份方案中，根据两台服务器的工作方式可以有</a:t>
            </a:r>
            <a:r>
              <a:rPr lang="en-US" altLang="zh-CN">
                <a:solidFill>
                  <a:srgbClr val="FF0000"/>
                </a:solidFill>
                <a:sym typeface="+mn-ea"/>
              </a:rPr>
              <a:t>三种不同的工作模式</a:t>
            </a:r>
            <a:r>
              <a:rPr lang="en-US" altLang="zh-CN">
                <a:sym typeface="+mn-ea"/>
              </a:rPr>
              <a:t>，即 : </a:t>
            </a:r>
            <a:r>
              <a:rPr lang="en-US" altLang="zh-CN">
                <a:solidFill>
                  <a:srgbClr val="FF0000"/>
                </a:solidFill>
                <a:sym typeface="+mn-ea"/>
              </a:rPr>
              <a:t>双机热备模式、双机互备模式和双机双工模式</a:t>
            </a:r>
            <a:r>
              <a:rPr lang="en-US" altLang="zh-CN">
                <a:sym typeface="+mn-ea"/>
              </a:rPr>
              <a:t>。</a:t>
            </a:r>
            <a:endParaRPr lang="en-US" altLang="zh-CN">
              <a:sym typeface="+mn-ea"/>
            </a:endParaRPr>
          </a:p>
          <a:p>
            <a:r>
              <a:rPr lang="en-US" altLang="zh-CN">
                <a:sym typeface="+mn-ea"/>
              </a:rPr>
              <a:t>1</a:t>
            </a:r>
            <a:r>
              <a:rPr lang="zh-CN" altLang="en-US">
                <a:sym typeface="+mn-ea"/>
              </a:rPr>
              <a:t>、</a:t>
            </a:r>
            <a:r>
              <a:rPr lang="en-US" altLang="zh-CN">
                <a:solidFill>
                  <a:srgbClr val="FF0000"/>
                </a:solidFill>
                <a:sym typeface="+mn-ea"/>
              </a:rPr>
              <a:t>双机热备模式</a:t>
            </a:r>
            <a:r>
              <a:rPr lang="zh-CN" altLang="en-US">
                <a:sym typeface="+mn-ea"/>
              </a:rPr>
              <a:t>：</a:t>
            </a:r>
            <a:r>
              <a:rPr lang="en-US" altLang="zh-CN">
                <a:sym typeface="+mn-ea"/>
              </a:rPr>
              <a:t>即目前通常所说的 active/standby 方式， active 服务器处于工作状态；而 standby 服务器处于监控准备状态，服务器数据包括数据库数据同时往两台或多台服务器写入，保证数据的即时同步。当 active 服务器出现故障的时候，通过软件诊测或手工方式将 standby 机器激活，保证应用在短时间内完全恢复正常使用。典型应用在证券资金服务器或行情服务器。这是目前采用较多的一种模式，但由于另外一台服务器长期处于后备的状态，从计算资源方面考量，就存在一定的浪费。</a:t>
            </a:r>
            <a:endParaRPr lang="en-US" altLang="zh-CN">
              <a:sym typeface="+mn-ea"/>
            </a:endParaRPr>
          </a:p>
          <a:p>
            <a:r>
              <a:rPr lang="en-US" altLang="zh-CN">
                <a:sym typeface="+mn-ea"/>
              </a:rPr>
              <a:t>2</a:t>
            </a:r>
            <a:r>
              <a:rPr lang="zh-CN" altLang="en-US">
                <a:sym typeface="+mn-ea"/>
              </a:rPr>
              <a:t>、</a:t>
            </a:r>
            <a:r>
              <a:rPr lang="en-US" altLang="zh-CN">
                <a:solidFill>
                  <a:srgbClr val="FF0000"/>
                </a:solidFill>
                <a:sym typeface="+mn-ea"/>
              </a:rPr>
              <a:t>双机互备模式</a:t>
            </a:r>
            <a:r>
              <a:rPr lang="zh-CN" altLang="en-US">
                <a:solidFill>
                  <a:srgbClr val="FF0000"/>
                </a:solidFill>
                <a:sym typeface="+mn-ea"/>
              </a:rPr>
              <a:t>：</a:t>
            </a:r>
            <a:r>
              <a:rPr lang="en-US" altLang="zh-CN">
                <a:sym typeface="+mn-ea"/>
              </a:rPr>
              <a:t>是两个相对独立的应用在两台机器同时运行，但彼此均设为备机，当某一台服务器出现故障时，另一台服务器可以在短时间内将故障服务器的应用接管过来，从而保证了应用的持续性，但对服务器的性能要求比较高。配置相对要好。</a:t>
            </a:r>
            <a:endParaRPr lang="en-US" altLang="zh-CN">
              <a:sym typeface="+mn-ea"/>
            </a:endParaRPr>
          </a:p>
          <a:p>
            <a:r>
              <a:rPr lang="en-US" altLang="zh-CN">
                <a:sym typeface="+mn-ea"/>
              </a:rPr>
              <a:t>3</a:t>
            </a:r>
            <a:r>
              <a:rPr lang="zh-CN" altLang="en-US">
                <a:sym typeface="+mn-ea"/>
              </a:rPr>
              <a:t>、</a:t>
            </a:r>
            <a:r>
              <a:rPr lang="en-US" altLang="zh-CN">
                <a:solidFill>
                  <a:srgbClr val="FF0000"/>
                </a:solidFill>
                <a:sym typeface="+mn-ea"/>
              </a:rPr>
              <a:t>双机双工模式</a:t>
            </a:r>
            <a:r>
              <a:rPr lang="en-US" altLang="zh-CN">
                <a:sym typeface="+mn-ea"/>
              </a:rPr>
              <a:t> : 是目前 cluster（群集） 的一种形式，两台服务器均为活动，同时运行相同的应用，保证整体的性能，也实现了负载均衡和互为备份，需要利用磁盘柜存储技术 （最好采用 San 方式） 。 WEB 服务器或 FTP 服务器等用此种方式比较多。</a:t>
            </a:r>
            <a:endParaRPr lang="en-US" altLang="zh-CN">
              <a:sym typeface="+mn-ea"/>
            </a:endParaRPr>
          </a:p>
          <a:p>
            <a:endParaRPr lang="en-US" altLang="zh-CN">
              <a:sym typeface="+mn-ea"/>
            </a:endParaRPr>
          </a:p>
        </p:txBody>
      </p:sp>
    </p:spTree>
    <p:custDataLst>
      <p:tags r:id="rId2"/>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结语</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t>无论采用哪种灾备技术，应该根据自身数据中心应用业务的</a:t>
            </a:r>
            <a:r>
              <a:rPr lang="en-US" altLang="zh-CN">
                <a:solidFill>
                  <a:srgbClr val="FF0000"/>
                </a:solidFill>
              </a:rPr>
              <a:t>重要性、建设经费、人员技能水平等</a:t>
            </a:r>
            <a:r>
              <a:rPr lang="en-US" altLang="zh-CN"/>
              <a:t>综合考虑采用哪种灾备技术。不见得一定要采用双活/多活灾备技术，虽然这种技术可靠性最高，但实现复杂，进行扩容、业务变更等都需要大量专业的技术知识，所以除了建设成本高，后期投入的维护成本也很高，这将给数据中心带来沉重的运营包袱。应该深入研究这四种灾备技术，</a:t>
            </a:r>
            <a:r>
              <a:rPr lang="en-US" altLang="zh-CN">
                <a:solidFill>
                  <a:srgbClr val="FF0000"/>
                </a:solidFill>
              </a:rPr>
              <a:t>结合自身的实际情况</a:t>
            </a:r>
            <a:r>
              <a:rPr lang="en-US" altLang="zh-CN"/>
              <a:t>，综合选择。灾备技术在数据中心中越来越重要，已经逐渐成为数据中心必备的重要技术之一。</a:t>
            </a:r>
            <a:endParaRPr lang="en-US" altLang="zh-CN"/>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 YOU</a:t>
            </a:r>
            <a:endParaRPr lang="en-US" altLang="zh-CN"/>
          </a:p>
        </p:txBody>
      </p:sp>
      <p:sp>
        <p:nvSpPr>
          <p:cNvPr id="4" name="内容占位符 3"/>
          <p:cNvSpPr/>
          <p:nvPr>
            <p:ph sz="quarter" idx="13"/>
          </p:nvPr>
        </p:nvSpPr>
        <p:spPr/>
        <p:txBody>
          <a:bodyPr/>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什么是灾备技术？</a:t>
            </a:r>
            <a:endParaRPr lang="zh-CN" altLang="en-US"/>
          </a:p>
        </p:txBody>
      </p:sp>
      <p:sp>
        <p:nvSpPr>
          <p:cNvPr id="3" name="内容占位符 2"/>
          <p:cNvSpPr>
            <a:spLocks noGrp="1"/>
          </p:cNvSpPr>
          <p:nvPr>
            <p:ph idx="1"/>
          </p:nvPr>
        </p:nvSpPr>
        <p:spPr/>
        <p:txBody>
          <a:bodyPr/>
          <a:p>
            <a:r>
              <a:rPr lang="zh-CN" altLang="en-US"/>
              <a:t>灾备技术是指在一个数据中心发生故障或灾难的情况下，其他数据中心可以正常运行并对关键业务或全部业务实现接管，达到互为备份的效果，好的灾备技术可以实现用户的“故障无感知”。灾备是一项综合系统工程，涉及到备份、复制、镜像等多种不同技术，系统建设复杂程度高，一般在大型企业和金融行业应用较多。</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标准及现状</a:t>
            </a:r>
            <a:endParaRPr lang="zh-CN" altLang="en-US">
              <a:sym typeface="+mn-lt"/>
            </a:endParaRPr>
          </a:p>
        </p:txBody>
      </p:sp>
      <p:sp>
        <p:nvSpPr>
          <p:cNvPr id="2" name="内容占位符 1"/>
          <p:cNvSpPr>
            <a:spLocks noGrp="1"/>
          </p:cNvSpPr>
          <p:nvPr>
            <p:ph idx="1"/>
            <p:custDataLst>
              <p:tags r:id="rId2"/>
            </p:custDataLst>
          </p:nvPr>
        </p:nvSpPr>
        <p:spPr/>
        <p:txBody>
          <a:bodyPr/>
          <a:lstStyle/>
          <a:p>
            <a:r>
              <a:rPr lang="en-US" altLang="zh-CN"/>
              <a:t>我国在2007年时颁布了首个关于灾备的国家标准《信息系统灾难恢复规范》（GB/T 20988-2007），是我们在灾备建设时重要的参考性文件。</a:t>
            </a:r>
            <a:endParaRPr lang="en-US" altLang="zh-CN"/>
          </a:p>
          <a:p>
            <a:endParaRPr lang="en-US" altLang="zh-CN"/>
          </a:p>
          <a:p>
            <a:r>
              <a:rPr lang="en-US" altLang="zh-CN"/>
              <a:t>现在的数据中心承载的业务越来越重要，引入有效的灾备技术，能减少数据中心发生故障时带来的损失。数据中心整体灾备技术可以分为四种：</a:t>
            </a:r>
            <a:r>
              <a:rPr lang="en-US" altLang="zh-CN">
                <a:solidFill>
                  <a:srgbClr val="FF0000"/>
                </a:solidFill>
              </a:rPr>
              <a:t>冷备、暖备、热备和双活。</a:t>
            </a:r>
            <a:endParaRPr lang="en-US" altLang="zh-CN">
              <a:solidFill>
                <a:srgbClr val="FF0000"/>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冷备份</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normAutofit lnSpcReduction="20000"/>
          </a:bodyPr>
          <a:lstStyle/>
          <a:p>
            <a:r>
              <a:rPr lang="zh-CN" altLang="en-US">
                <a:sym typeface="+mn-ea"/>
              </a:rPr>
              <a:t>应用场景：</a:t>
            </a:r>
            <a:r>
              <a:rPr lang="en-US" altLang="zh-CN">
                <a:sym typeface="+mn-ea"/>
              </a:rPr>
              <a:t>中小型数据中心或承载业务不重要的局点</a:t>
            </a:r>
            <a:endParaRPr lang="en-US" altLang="zh-CN">
              <a:sym typeface="+mn-ea"/>
            </a:endParaRPr>
          </a:p>
          <a:p>
            <a:r>
              <a:rPr lang="zh-CN" altLang="en-US">
                <a:sym typeface="+mn-ea"/>
              </a:rPr>
              <a:t>技术：</a:t>
            </a:r>
            <a:r>
              <a:rPr lang="en-US" altLang="zh-CN">
                <a:sym typeface="+mn-ea"/>
              </a:rPr>
              <a:t>冷备技术的用站点通常是空站点，一般用于紧急情况；或者仅仅是布线、通电后的设备。在整个数据中心故障时无法提供服务时，数据中心会临时找到空闲设备或者租用外界企业的数据中心临时恢复，当自己数据中心恢复时，再将业务切回。</a:t>
            </a:r>
            <a:endParaRPr lang="en-US" altLang="zh-CN">
              <a:sym typeface="+mn-ea"/>
            </a:endParaRPr>
          </a:p>
          <a:p>
            <a:endParaRPr lang="en-US" altLang="zh-CN">
              <a:sym typeface="+mn-ea"/>
            </a:endParaRPr>
          </a:p>
          <a:p>
            <a:r>
              <a:rPr lang="zh-CN" altLang="en-US">
                <a:sym typeface="+mn-ea"/>
              </a:rPr>
              <a:t>缺点：</a:t>
            </a:r>
            <a:r>
              <a:rPr lang="en-US" altLang="zh-CN">
                <a:sym typeface="+mn-ea"/>
              </a:rPr>
              <a:t>这种方式数据中心业务恢复的时间难以保证，有时临时搭建的平台也可能因为不稳定而再次出现中断。而且如果备份的存储介质出现问题时，则意味着用户将永远不能进行恢复了。</a:t>
            </a:r>
            <a:endParaRPr lang="en-US" altLang="zh-CN">
              <a:sym typeface="+mn-ea"/>
            </a:endParaRPr>
          </a:p>
          <a:p>
            <a:endParaRPr lang="en-US" altLang="zh-CN">
              <a:sym typeface="+mn-ea"/>
            </a:endParaRPr>
          </a:p>
          <a:p>
            <a:r>
              <a:rPr lang="zh-CN" altLang="en-US">
                <a:sym typeface="+mn-ea"/>
              </a:rPr>
              <a:t>优点：</a:t>
            </a:r>
            <a:r>
              <a:rPr lang="en-US" altLang="zh-CN">
                <a:sym typeface="+mn-ea"/>
              </a:rPr>
              <a:t>这种方式不必准备大量的空闲设备，维护成本可以忽略不计。是一种花费最小的灾难备份方式，它主要可以通过采用磁带机、打孔器等设备将关键数据进行定期存储，然后将处理完以后的数据备份分别存放</a:t>
            </a:r>
            <a:endParaRPr lang="en-US" altLang="zh-CN">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暖备份</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normAutofit lnSpcReduction="20000"/>
          </a:bodyPr>
          <a:lstStyle/>
          <a:p>
            <a:endParaRPr lang="en-US" altLang="zh-CN">
              <a:sym typeface="+mn-ea"/>
            </a:endParaRPr>
          </a:p>
          <a:p>
            <a:r>
              <a:rPr lang="zh-CN" altLang="en-US">
                <a:sym typeface="+mn-ea"/>
              </a:rPr>
              <a:t>技术：</a:t>
            </a:r>
            <a:r>
              <a:rPr lang="en-US" altLang="zh-CN">
                <a:sym typeface="+mn-ea"/>
              </a:rPr>
              <a:t>将备份系统安装配置成与当前使用的系统相同或相似的系统和网络运行环境，安装了应用系统业务定期备份数据。一旦发生灾难，直接使用定期备份</a:t>
            </a:r>
            <a:r>
              <a:rPr lang="zh-CN" altLang="en-US">
                <a:sym typeface="+mn-ea"/>
              </a:rPr>
              <a:t>的</a:t>
            </a:r>
            <a:r>
              <a:rPr lang="en-US" altLang="zh-CN">
                <a:sym typeface="+mn-ea"/>
              </a:rPr>
              <a:t>数据，手工逐笔或自动批量追补孤立数据</a:t>
            </a:r>
            <a:r>
              <a:rPr lang="zh-CN" altLang="en-US">
                <a:sym typeface="+mn-ea"/>
              </a:rPr>
              <a:t>，手动</a:t>
            </a:r>
            <a:r>
              <a:rPr lang="en-US" altLang="zh-CN">
                <a:sym typeface="+mn-ea"/>
              </a:rPr>
              <a:t>将终端用户通过通讯线路切换到备份系统，恢复业务运行。一般都是周期性开机，根据主服务器内容进行更新，然后关机。</a:t>
            </a:r>
            <a:endParaRPr lang="en-US" altLang="zh-CN">
              <a:sym typeface="+mn-ea"/>
            </a:endParaRPr>
          </a:p>
          <a:p>
            <a:endParaRPr lang="en-US" altLang="zh-CN">
              <a:sym typeface="+mn-ea"/>
            </a:endParaRPr>
          </a:p>
          <a:p>
            <a:r>
              <a:rPr lang="zh-CN" altLang="en-US">
                <a:sym typeface="+mn-ea"/>
              </a:rPr>
              <a:t>缺点：</a:t>
            </a:r>
            <a:r>
              <a:rPr lang="en-US" altLang="zh-CN">
                <a:sym typeface="+mn-ea"/>
              </a:rPr>
              <a:t>当实现主备数据中心切换时，需要断开主用数据中心路由链路，并连接备用数据中心路由链路，保证同一时间只有一个数据中心在线。暖备技术还是手工方式，从知道主用数据中心故障到备用数据中心工作需要有人24小时值守才能完成，工作效果较低。</a:t>
            </a:r>
            <a:endParaRPr lang="en-US" altLang="zh-CN">
              <a:sym typeface="+mn-ea"/>
            </a:endParaRPr>
          </a:p>
          <a:p>
            <a:endParaRPr lang="en-US" altLang="zh-CN">
              <a:sym typeface="+mn-ea"/>
            </a:endParaRPr>
          </a:p>
          <a:p>
            <a:r>
              <a:rPr lang="zh-CN" altLang="en-US">
                <a:sym typeface="+mn-ea"/>
              </a:rPr>
              <a:t>优点：</a:t>
            </a:r>
            <a:r>
              <a:rPr lang="en-US" altLang="zh-CN">
                <a:sym typeface="+mn-ea"/>
              </a:rPr>
              <a:t>设备投资较少，通信环境要求不高。</a:t>
            </a:r>
            <a:endParaRPr lang="en-US" altLang="zh-CN">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热备份</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03</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normAutofit/>
          </a:bodyPr>
          <a:lstStyle/>
          <a:p>
            <a:r>
              <a:rPr lang="zh-CN" altLang="en-US">
                <a:sym typeface="+mn-ea"/>
              </a:rPr>
              <a:t>应用场景：</a:t>
            </a:r>
            <a:r>
              <a:rPr lang="en-US" altLang="zh-CN">
                <a:sym typeface="+mn-ea"/>
              </a:rPr>
              <a:t>超大规模的应用系统以及企业对其中心服务器系统进行备份</a:t>
            </a:r>
            <a:endParaRPr lang="en-US" altLang="zh-CN">
              <a:sym typeface="+mn-ea"/>
            </a:endParaRPr>
          </a:p>
          <a:p>
            <a:r>
              <a:rPr lang="zh-CN" altLang="en-US">
                <a:sym typeface="+mn-ea"/>
              </a:rPr>
              <a:t>技术：</a:t>
            </a:r>
            <a:r>
              <a:rPr lang="en-US" altLang="zh-CN">
                <a:sym typeface="+mn-ea"/>
              </a:rPr>
              <a:t>备份处于联机状态，当前应用系统通过高速通信线路将数据实时传送到备份系统，保持备份系统与当前应用系统数据的同步；也可定时在备份系统上恢复应用系统的数据。一旦发生灾难，不用追补或只需追补很少的孤立数据，备份系统可快速接替生产系统运行，恢复营业。热备份服务器（hot server）时刻处于开机状态，同主机保持同步。当主机失灵时，可以随时启用热备份服务器来代替。</a:t>
            </a:r>
            <a:endParaRPr lang="en-US" altLang="zh-CN">
              <a:sym typeface="+mn-ea"/>
            </a:endParaRPr>
          </a:p>
          <a:p>
            <a:r>
              <a:rPr lang="zh-CN" altLang="en-US">
                <a:sym typeface="+mn-ea"/>
              </a:rPr>
              <a:t>缺点：</a:t>
            </a:r>
            <a:r>
              <a:rPr lang="en-US" altLang="zh-CN">
                <a:sym typeface="+mn-ea"/>
              </a:rPr>
              <a:t>设备投资大，通信费用高，通信环境要求高，平时运行管理较复杂。</a:t>
            </a:r>
            <a:endParaRPr lang="en-US" altLang="zh-CN">
              <a:sym typeface="+mn-ea"/>
            </a:endParaRPr>
          </a:p>
          <a:p>
            <a:endParaRPr lang="en-US" altLang="zh-CN">
              <a:sym typeface="+mn-ea"/>
            </a:endParaRPr>
          </a:p>
          <a:p>
            <a:r>
              <a:rPr lang="zh-CN" altLang="en-US">
                <a:sym typeface="+mn-ea"/>
              </a:rPr>
              <a:t>优点：</a:t>
            </a:r>
            <a:r>
              <a:rPr lang="en-US" altLang="zh-CN">
                <a:sym typeface="+mn-ea"/>
              </a:rPr>
              <a:t>恢复时间短，一般几十分钟到数小时，数据完整性与一致性最好，数据丢失可能性最小。</a:t>
            </a:r>
            <a:endParaRPr lang="en-US" altLang="zh-CN">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4.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1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6.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7.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9.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2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24.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2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26.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27.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2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29.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3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31.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32.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3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34.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3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36.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3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3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40.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6*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41.xml><?xml version="1.0" encoding="utf-8"?>
<p:tagLst xmlns:p="http://schemas.openxmlformats.org/presentationml/2006/main">
  <p:tag name="KSO_WM_TEMPLATE_CATEGORY" val="custom"/>
  <p:tag name="KSO_WM_TEMPLATE_INDEX" val="20185081"/>
  <p:tag name="KSO_WM_TAG_VERSION" val="1.0"/>
  <p:tag name="KSO_WM_SLIDE_ID" val="custom20185081_16"/>
  <p:tag name="KSO_WM_SLIDE_INDEX" val="16"/>
  <p:tag name="KSO_WM_SLIDE_ITEM_CNT" val="2"/>
  <p:tag name="KSO_WM_SLIDE_LAYOUT" val="a_b"/>
  <p:tag name="KSO_WM_SLIDE_LAYOUT_CNT" val="1_1"/>
  <p:tag name="KSO_WM_SLIDE_TYPE" val="endPage"/>
  <p:tag name="KSO_WM_SLIDE_SUBTYPE" val="pureTxt"/>
  <p:tag name="KSO_WM_BEAUTIFY_FLAG" val="#wm#"/>
</p:tagLst>
</file>

<file path=ppt/tags/tag5.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Lst>
</file>

<file path=ppt/tags/tag6.xml><?xml version="1.0" encoding="utf-8"?>
<p:tagLst xmlns:p="http://schemas.openxmlformats.org/presentationml/2006/main">
  <p:tag name="KSO_WM_BEAUTIFY_FLAG" val="#wm#"/>
  <p:tag name="KSO_WM_TEMPLATE_CATEGORY" val="custom"/>
  <p:tag name="KSO_WM_TEMPLATE_INDEX" val="20185081"/>
</p:tagLst>
</file>

<file path=ppt/tags/tag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2883</Words>
  <Application>WPS 演示</Application>
  <PresentationFormat>宽屏</PresentationFormat>
  <Paragraphs>77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宋体</vt:lpstr>
      <vt:lpstr>Wingdings</vt:lpstr>
      <vt:lpstr>黑体</vt:lpstr>
      <vt:lpstr>微软雅黑</vt:lpstr>
      <vt:lpstr>Arial Unicode MS</vt:lpstr>
      <vt:lpstr>Calibri</vt:lpstr>
      <vt:lpstr>Office 主题</vt:lpstr>
      <vt:lpstr>1_Office 主题​​</vt:lpstr>
      <vt:lpstr>数据中心四大灾备技术</vt:lpstr>
      <vt:lpstr>什么是灾备技术？</vt:lpstr>
      <vt:lpstr>标准及现状</vt:lpstr>
      <vt:lpstr>冷备份</vt:lpstr>
      <vt:lpstr>PowerPoint 演示文稿</vt:lpstr>
      <vt:lpstr>暖备份</vt:lpstr>
      <vt:lpstr>PowerPoint 演示文稿</vt:lpstr>
      <vt:lpstr>热备份</vt:lpstr>
      <vt:lpstr>PowerPoint 演示文稿</vt:lpstr>
      <vt:lpstr>双活备份</vt:lpstr>
      <vt:lpstr>PowerPoint 演示文稿</vt:lpstr>
      <vt:lpstr>双机热备份技术</vt:lpstr>
      <vt:lpstr>PowerPoint 演示文稿</vt:lpstr>
      <vt:lpstr>PowerPoint 演示文稿</vt:lpstr>
      <vt:lpstr>结语</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yt guo</dc:creator>
  <cp:lastModifiedBy>蝈蝈小果子</cp:lastModifiedBy>
  <cp:revision>15</cp:revision>
  <dcterms:created xsi:type="dcterms:W3CDTF">2018-05-28T07:42:00Z</dcterms:created>
  <dcterms:modified xsi:type="dcterms:W3CDTF">2018-06-04T02:04:52Z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